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7"/>
  </p:notesMasterIdLst>
  <p:handoutMasterIdLst>
    <p:handoutMasterId r:id="rId48"/>
  </p:handoutMasterIdLst>
  <p:sldIdLst>
    <p:sldId id="281" r:id="rId2"/>
    <p:sldId id="325" r:id="rId3"/>
    <p:sldId id="301" r:id="rId4"/>
    <p:sldId id="367" r:id="rId5"/>
    <p:sldId id="370" r:id="rId6"/>
    <p:sldId id="369" r:id="rId7"/>
    <p:sldId id="334" r:id="rId8"/>
    <p:sldId id="344" r:id="rId9"/>
    <p:sldId id="287" r:id="rId10"/>
    <p:sldId id="355" r:id="rId11"/>
    <p:sldId id="356" r:id="rId12"/>
    <p:sldId id="326" r:id="rId13"/>
    <p:sldId id="296" r:id="rId14"/>
    <p:sldId id="361" r:id="rId15"/>
    <p:sldId id="289" r:id="rId16"/>
    <p:sldId id="360" r:id="rId17"/>
    <p:sldId id="372" r:id="rId18"/>
    <p:sldId id="363" r:id="rId19"/>
    <p:sldId id="373" r:id="rId20"/>
    <p:sldId id="374" r:id="rId21"/>
    <p:sldId id="366" r:id="rId22"/>
    <p:sldId id="354" r:id="rId23"/>
    <p:sldId id="358" r:id="rId24"/>
    <p:sldId id="371" r:id="rId25"/>
    <p:sldId id="340" r:id="rId26"/>
    <p:sldId id="342" r:id="rId27"/>
    <p:sldId id="368" r:id="rId28"/>
    <p:sldId id="293" r:id="rId29"/>
    <p:sldId id="312" r:id="rId30"/>
    <p:sldId id="309" r:id="rId31"/>
    <p:sldId id="345" r:id="rId32"/>
    <p:sldId id="365" r:id="rId33"/>
    <p:sldId id="346" r:id="rId34"/>
    <p:sldId id="347" r:id="rId35"/>
    <p:sldId id="350" r:id="rId36"/>
    <p:sldId id="351" r:id="rId37"/>
    <p:sldId id="364" r:id="rId38"/>
    <p:sldId id="348" r:id="rId39"/>
    <p:sldId id="349" r:id="rId40"/>
    <p:sldId id="352" r:id="rId41"/>
    <p:sldId id="353" r:id="rId42"/>
    <p:sldId id="343" r:id="rId43"/>
    <p:sldId id="292" r:id="rId44"/>
    <p:sldId id="295" r:id="rId45"/>
    <p:sldId id="304" r:id="rId4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56BF"/>
    <a:srgbClr val="F2F6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EBBBCC-DAD2-459C-BE2E-F6DE35CF9A28}" styleName="濃色スタイル 2 - アクセント 3/アクセント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0" autoAdjust="0"/>
    <p:restoredTop sz="76661" autoAdjust="0"/>
  </p:normalViewPr>
  <p:slideViewPr>
    <p:cSldViewPr>
      <p:cViewPr varScale="1">
        <p:scale>
          <a:sx n="57" d="100"/>
          <a:sy n="57" d="100"/>
        </p:scale>
        <p:origin x="1848"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1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3EC78-882F-4295-BE4E-43F821F71EA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kumimoji="1" lang="ja-JP" altLang="en-US"/>
        </a:p>
      </dgm:t>
    </dgm:pt>
    <dgm:pt modelId="{AC4E942A-88B2-4996-84D0-E7CD12FF65EA}">
      <dgm:prSet phldrT="[テキスト]" custT="1"/>
      <dgm:spPr/>
      <dgm:t>
        <a:bodyPr/>
        <a:lstStyle/>
        <a:p>
          <a:r>
            <a:rPr kumimoji="1" lang="ja-JP" altLang="en-US" sz="2000" dirty="0" smtClean="0"/>
            <a:t>①</a:t>
          </a:r>
          <a:endParaRPr kumimoji="1" lang="en-US" altLang="ja-JP" sz="2000" dirty="0" smtClean="0"/>
        </a:p>
        <a:p>
          <a:r>
            <a:rPr kumimoji="1" lang="ja-JP" altLang="en-US" sz="2000" dirty="0" smtClean="0"/>
            <a:t>場所の選定</a:t>
          </a:r>
          <a:endParaRPr kumimoji="1" lang="en-US" altLang="ja-JP" sz="2000" dirty="0" smtClean="0"/>
        </a:p>
        <a:p>
          <a:r>
            <a:rPr kumimoji="1" lang="ja-JP" altLang="en-US" sz="1800" dirty="0" smtClean="0"/>
            <a:t>（マッピング、机上）</a:t>
          </a:r>
          <a:endParaRPr kumimoji="1" lang="ja-JP" altLang="en-US" sz="1800" dirty="0"/>
        </a:p>
      </dgm:t>
    </dgm:pt>
    <dgm:pt modelId="{F11174EF-794A-41EF-8E37-1D23CC0B5297}" type="parTrans" cxnId="{C51A1EA1-8A13-4314-B385-36B27E375159}">
      <dgm:prSet/>
      <dgm:spPr/>
      <dgm:t>
        <a:bodyPr/>
        <a:lstStyle/>
        <a:p>
          <a:endParaRPr kumimoji="1" lang="ja-JP" altLang="en-US"/>
        </a:p>
      </dgm:t>
    </dgm:pt>
    <dgm:pt modelId="{D652849D-6E53-4C26-BD68-3B236C5C9C59}" type="sibTrans" cxnId="{C51A1EA1-8A13-4314-B385-36B27E375159}">
      <dgm:prSet/>
      <dgm:spPr/>
      <dgm:t>
        <a:bodyPr/>
        <a:lstStyle/>
        <a:p>
          <a:endParaRPr kumimoji="1" lang="ja-JP" altLang="en-US"/>
        </a:p>
      </dgm:t>
    </dgm:pt>
    <dgm:pt modelId="{F18CEBCE-FD94-403D-A494-25567C6DBC1B}">
      <dgm:prSet phldrT="[テキスト]" custT="1"/>
      <dgm:spPr/>
      <dgm:t>
        <a:bodyPr/>
        <a:lstStyle/>
        <a:p>
          <a:r>
            <a:rPr kumimoji="1" lang="ja-JP" altLang="en-US" sz="2000" dirty="0" smtClean="0"/>
            <a:t>②</a:t>
          </a:r>
          <a:endParaRPr kumimoji="1" lang="en-US" altLang="ja-JP" sz="2000" dirty="0" smtClean="0"/>
        </a:p>
        <a:p>
          <a:r>
            <a:rPr kumimoji="1" lang="ja-JP" altLang="en-US" sz="2000" dirty="0" smtClean="0"/>
            <a:t>事前採水</a:t>
          </a:r>
          <a:endParaRPr kumimoji="1" lang="en-US" altLang="ja-JP" sz="2000" dirty="0" smtClean="0"/>
        </a:p>
        <a:p>
          <a:r>
            <a:rPr kumimoji="1" lang="ja-JP" altLang="en-US" sz="2000" dirty="0" smtClean="0"/>
            <a:t>現地確認</a:t>
          </a:r>
          <a:endParaRPr kumimoji="1" lang="ja-JP" altLang="en-US" sz="2000" dirty="0"/>
        </a:p>
      </dgm:t>
    </dgm:pt>
    <dgm:pt modelId="{58A23705-39F4-467A-A57B-76AAC6E88342}" type="parTrans" cxnId="{09CFCFD2-5DA1-4029-94EB-339E4134986C}">
      <dgm:prSet/>
      <dgm:spPr/>
      <dgm:t>
        <a:bodyPr/>
        <a:lstStyle/>
        <a:p>
          <a:endParaRPr kumimoji="1" lang="ja-JP" altLang="en-US"/>
        </a:p>
      </dgm:t>
    </dgm:pt>
    <dgm:pt modelId="{167556E4-CB4C-41F0-826C-7C95509829DC}" type="sibTrans" cxnId="{09CFCFD2-5DA1-4029-94EB-339E4134986C}">
      <dgm:prSet/>
      <dgm:spPr/>
      <dgm:t>
        <a:bodyPr/>
        <a:lstStyle/>
        <a:p>
          <a:endParaRPr kumimoji="1" lang="ja-JP" altLang="en-US"/>
        </a:p>
      </dgm:t>
    </dgm:pt>
    <dgm:pt modelId="{FAE828EA-727E-4335-B8A1-FBB251BF0870}">
      <dgm:prSet phldrT="[テキスト]" custT="1"/>
      <dgm:spPr/>
      <dgm:t>
        <a:bodyPr/>
        <a:lstStyle/>
        <a:p>
          <a:r>
            <a:rPr kumimoji="1" lang="ja-JP" altLang="en-US" sz="2000" dirty="0" smtClean="0"/>
            <a:t>③</a:t>
          </a:r>
          <a:endParaRPr kumimoji="1" lang="en-US" altLang="ja-JP" sz="2000" dirty="0" smtClean="0"/>
        </a:p>
        <a:p>
          <a:r>
            <a:rPr kumimoji="1" lang="ja-JP" altLang="en-US" sz="2000" dirty="0" smtClean="0"/>
            <a:t>場所の決定</a:t>
          </a:r>
          <a:endParaRPr kumimoji="1" lang="en-US" altLang="ja-JP" sz="2000" dirty="0" smtClean="0"/>
        </a:p>
        <a:p>
          <a:r>
            <a:rPr kumimoji="1" lang="ja-JP" altLang="en-US" sz="2000" dirty="0" smtClean="0"/>
            <a:t>装置の設置</a:t>
          </a:r>
          <a:endParaRPr kumimoji="1" lang="ja-JP" altLang="en-US" sz="2000" dirty="0"/>
        </a:p>
      </dgm:t>
    </dgm:pt>
    <dgm:pt modelId="{7973A12E-38DD-4287-A4C9-663248B54CB4}" type="parTrans" cxnId="{072D2BC2-F5D1-4E1E-8863-108F0C6F6BB7}">
      <dgm:prSet/>
      <dgm:spPr/>
      <dgm:t>
        <a:bodyPr/>
        <a:lstStyle/>
        <a:p>
          <a:endParaRPr kumimoji="1" lang="ja-JP" altLang="en-US"/>
        </a:p>
      </dgm:t>
    </dgm:pt>
    <dgm:pt modelId="{7ADCE023-6885-400E-83AA-E1666A9A0F76}" type="sibTrans" cxnId="{072D2BC2-F5D1-4E1E-8863-108F0C6F6BB7}">
      <dgm:prSet/>
      <dgm:spPr/>
      <dgm:t>
        <a:bodyPr/>
        <a:lstStyle/>
        <a:p>
          <a:endParaRPr kumimoji="1" lang="ja-JP" altLang="en-US"/>
        </a:p>
      </dgm:t>
    </dgm:pt>
    <dgm:pt modelId="{82CB5D96-84F0-401D-B2C8-6EF71100DBD2}">
      <dgm:prSet phldrT="[テキスト]" custT="1"/>
      <dgm:spPr/>
      <dgm:t>
        <a:bodyPr/>
        <a:lstStyle/>
        <a:p>
          <a:r>
            <a:rPr kumimoji="1" lang="ja-JP" altLang="en-US" sz="2000" dirty="0" smtClean="0"/>
            <a:t>④</a:t>
          </a:r>
          <a:endParaRPr kumimoji="1" lang="en-US" altLang="ja-JP" sz="2000" dirty="0" smtClean="0"/>
        </a:p>
        <a:p>
          <a:r>
            <a:rPr kumimoji="1" lang="ja-JP" altLang="en-US" sz="2000" dirty="0" smtClean="0"/>
            <a:t>設置後の採水</a:t>
          </a:r>
          <a:endParaRPr kumimoji="1" lang="ja-JP" altLang="en-US" sz="2000" dirty="0"/>
        </a:p>
      </dgm:t>
    </dgm:pt>
    <dgm:pt modelId="{43FE490D-60DA-4642-866D-8CF92DD16724}" type="parTrans" cxnId="{7583F24B-7220-42CA-BF32-F69E28609B2F}">
      <dgm:prSet/>
      <dgm:spPr/>
      <dgm:t>
        <a:bodyPr/>
        <a:lstStyle/>
        <a:p>
          <a:endParaRPr kumimoji="1" lang="ja-JP" altLang="en-US"/>
        </a:p>
      </dgm:t>
    </dgm:pt>
    <dgm:pt modelId="{0A4B6C94-2921-4EC2-8C67-90DF7B60F88C}" type="sibTrans" cxnId="{7583F24B-7220-42CA-BF32-F69E28609B2F}">
      <dgm:prSet/>
      <dgm:spPr/>
      <dgm:t>
        <a:bodyPr/>
        <a:lstStyle/>
        <a:p>
          <a:endParaRPr kumimoji="1" lang="ja-JP" altLang="en-US"/>
        </a:p>
      </dgm:t>
    </dgm:pt>
    <dgm:pt modelId="{067DA6BB-A4B5-4F35-A053-A636290B9E73}">
      <dgm:prSet phldrT="[テキスト]" custT="1"/>
      <dgm:spPr/>
      <dgm:t>
        <a:bodyPr/>
        <a:lstStyle/>
        <a:p>
          <a:r>
            <a:rPr kumimoji="1" lang="ja-JP" altLang="en-US" sz="2000" dirty="0" smtClean="0"/>
            <a:t>⑤</a:t>
          </a:r>
          <a:endParaRPr kumimoji="1" lang="en-US" altLang="ja-JP" sz="2000" dirty="0" smtClean="0"/>
        </a:p>
        <a:p>
          <a:r>
            <a:rPr kumimoji="1" lang="ja-JP" altLang="en-US" sz="2000" dirty="0" smtClean="0"/>
            <a:t>採水データ解析</a:t>
          </a:r>
          <a:endParaRPr kumimoji="1" lang="ja-JP" altLang="en-US" sz="2000" dirty="0"/>
        </a:p>
      </dgm:t>
    </dgm:pt>
    <dgm:pt modelId="{165E8ED3-B198-420F-9F31-46409AA46621}" type="parTrans" cxnId="{D70DC443-D89F-430B-8AEA-50909F27B21F}">
      <dgm:prSet/>
      <dgm:spPr/>
      <dgm:t>
        <a:bodyPr/>
        <a:lstStyle/>
        <a:p>
          <a:endParaRPr kumimoji="1" lang="ja-JP" altLang="en-US"/>
        </a:p>
      </dgm:t>
    </dgm:pt>
    <dgm:pt modelId="{3E8013C4-D76A-4C68-B8C3-00F32810CC9D}" type="sibTrans" cxnId="{D70DC443-D89F-430B-8AEA-50909F27B21F}">
      <dgm:prSet/>
      <dgm:spPr/>
      <dgm:t>
        <a:bodyPr/>
        <a:lstStyle/>
        <a:p>
          <a:endParaRPr kumimoji="1" lang="ja-JP" altLang="en-US"/>
        </a:p>
      </dgm:t>
    </dgm:pt>
    <dgm:pt modelId="{E6E606AF-0D08-4A5F-926E-206A212F3BE9}" type="pres">
      <dgm:prSet presAssocID="{DC53EC78-882F-4295-BE4E-43F821F71EA9}" presName="diagram" presStyleCnt="0">
        <dgm:presLayoutVars>
          <dgm:dir/>
          <dgm:resizeHandles val="exact"/>
        </dgm:presLayoutVars>
      </dgm:prSet>
      <dgm:spPr/>
      <dgm:t>
        <a:bodyPr/>
        <a:lstStyle/>
        <a:p>
          <a:endParaRPr kumimoji="1" lang="ja-JP" altLang="en-US"/>
        </a:p>
      </dgm:t>
    </dgm:pt>
    <dgm:pt modelId="{3C3DB0FF-E1A2-4A5E-97B6-D3A58DD31245}" type="pres">
      <dgm:prSet presAssocID="{AC4E942A-88B2-4996-84D0-E7CD12FF65EA}" presName="node" presStyleLbl="node1" presStyleIdx="0" presStyleCnt="5">
        <dgm:presLayoutVars>
          <dgm:bulletEnabled val="1"/>
        </dgm:presLayoutVars>
      </dgm:prSet>
      <dgm:spPr/>
      <dgm:t>
        <a:bodyPr/>
        <a:lstStyle/>
        <a:p>
          <a:endParaRPr kumimoji="1" lang="ja-JP" altLang="en-US"/>
        </a:p>
      </dgm:t>
    </dgm:pt>
    <dgm:pt modelId="{FC61B257-7532-4547-B544-7235AA98C670}" type="pres">
      <dgm:prSet presAssocID="{D652849D-6E53-4C26-BD68-3B236C5C9C59}" presName="sibTrans" presStyleLbl="sibTrans2D1" presStyleIdx="0" presStyleCnt="4"/>
      <dgm:spPr/>
      <dgm:t>
        <a:bodyPr/>
        <a:lstStyle/>
        <a:p>
          <a:endParaRPr kumimoji="1" lang="ja-JP" altLang="en-US"/>
        </a:p>
      </dgm:t>
    </dgm:pt>
    <dgm:pt modelId="{087D23E0-FB8F-4A1E-9458-18F43A748240}" type="pres">
      <dgm:prSet presAssocID="{D652849D-6E53-4C26-BD68-3B236C5C9C59}" presName="connectorText" presStyleLbl="sibTrans2D1" presStyleIdx="0" presStyleCnt="4"/>
      <dgm:spPr/>
      <dgm:t>
        <a:bodyPr/>
        <a:lstStyle/>
        <a:p>
          <a:endParaRPr kumimoji="1" lang="ja-JP" altLang="en-US"/>
        </a:p>
      </dgm:t>
    </dgm:pt>
    <dgm:pt modelId="{872534CA-9C9E-491E-B91C-A671025D81D5}" type="pres">
      <dgm:prSet presAssocID="{F18CEBCE-FD94-403D-A494-25567C6DBC1B}" presName="node" presStyleLbl="node1" presStyleIdx="1" presStyleCnt="5">
        <dgm:presLayoutVars>
          <dgm:bulletEnabled val="1"/>
        </dgm:presLayoutVars>
      </dgm:prSet>
      <dgm:spPr/>
      <dgm:t>
        <a:bodyPr/>
        <a:lstStyle/>
        <a:p>
          <a:endParaRPr kumimoji="1" lang="ja-JP" altLang="en-US"/>
        </a:p>
      </dgm:t>
    </dgm:pt>
    <dgm:pt modelId="{6C6A9895-208F-4871-AD70-6A5523EEA6EA}" type="pres">
      <dgm:prSet presAssocID="{167556E4-CB4C-41F0-826C-7C95509829DC}" presName="sibTrans" presStyleLbl="sibTrans2D1" presStyleIdx="1" presStyleCnt="4"/>
      <dgm:spPr/>
      <dgm:t>
        <a:bodyPr/>
        <a:lstStyle/>
        <a:p>
          <a:endParaRPr kumimoji="1" lang="ja-JP" altLang="en-US"/>
        </a:p>
      </dgm:t>
    </dgm:pt>
    <dgm:pt modelId="{F7159519-28FE-4DA2-8DB4-B91ABF1953F4}" type="pres">
      <dgm:prSet presAssocID="{167556E4-CB4C-41F0-826C-7C95509829DC}" presName="connectorText" presStyleLbl="sibTrans2D1" presStyleIdx="1" presStyleCnt="4"/>
      <dgm:spPr/>
      <dgm:t>
        <a:bodyPr/>
        <a:lstStyle/>
        <a:p>
          <a:endParaRPr kumimoji="1" lang="ja-JP" altLang="en-US"/>
        </a:p>
      </dgm:t>
    </dgm:pt>
    <dgm:pt modelId="{2DA701D9-8CD5-45EC-9CB2-E61E90BED0D7}" type="pres">
      <dgm:prSet presAssocID="{FAE828EA-727E-4335-B8A1-FBB251BF0870}" presName="node" presStyleLbl="node1" presStyleIdx="2" presStyleCnt="5">
        <dgm:presLayoutVars>
          <dgm:bulletEnabled val="1"/>
        </dgm:presLayoutVars>
      </dgm:prSet>
      <dgm:spPr/>
      <dgm:t>
        <a:bodyPr/>
        <a:lstStyle/>
        <a:p>
          <a:endParaRPr kumimoji="1" lang="ja-JP" altLang="en-US"/>
        </a:p>
      </dgm:t>
    </dgm:pt>
    <dgm:pt modelId="{B0CEE810-67B8-4F04-846A-50DA6E6B5E85}" type="pres">
      <dgm:prSet presAssocID="{7ADCE023-6885-400E-83AA-E1666A9A0F76}" presName="sibTrans" presStyleLbl="sibTrans2D1" presStyleIdx="2" presStyleCnt="4"/>
      <dgm:spPr/>
      <dgm:t>
        <a:bodyPr/>
        <a:lstStyle/>
        <a:p>
          <a:endParaRPr kumimoji="1" lang="ja-JP" altLang="en-US"/>
        </a:p>
      </dgm:t>
    </dgm:pt>
    <dgm:pt modelId="{3094291E-14EA-4C94-B64A-16AA883E2A04}" type="pres">
      <dgm:prSet presAssocID="{7ADCE023-6885-400E-83AA-E1666A9A0F76}" presName="connectorText" presStyleLbl="sibTrans2D1" presStyleIdx="2" presStyleCnt="4"/>
      <dgm:spPr/>
      <dgm:t>
        <a:bodyPr/>
        <a:lstStyle/>
        <a:p>
          <a:endParaRPr kumimoji="1" lang="ja-JP" altLang="en-US"/>
        </a:p>
      </dgm:t>
    </dgm:pt>
    <dgm:pt modelId="{BF6092B6-6012-4EA6-A910-6BA8039FA8AD}" type="pres">
      <dgm:prSet presAssocID="{82CB5D96-84F0-401D-B2C8-6EF71100DBD2}" presName="node" presStyleLbl="node1" presStyleIdx="3" presStyleCnt="5">
        <dgm:presLayoutVars>
          <dgm:bulletEnabled val="1"/>
        </dgm:presLayoutVars>
      </dgm:prSet>
      <dgm:spPr/>
      <dgm:t>
        <a:bodyPr/>
        <a:lstStyle/>
        <a:p>
          <a:endParaRPr kumimoji="1" lang="ja-JP" altLang="en-US"/>
        </a:p>
      </dgm:t>
    </dgm:pt>
    <dgm:pt modelId="{36D61955-26A3-4C6A-ABB8-2B91E0E8E27B}" type="pres">
      <dgm:prSet presAssocID="{0A4B6C94-2921-4EC2-8C67-90DF7B60F88C}" presName="sibTrans" presStyleLbl="sibTrans2D1" presStyleIdx="3" presStyleCnt="4"/>
      <dgm:spPr/>
      <dgm:t>
        <a:bodyPr/>
        <a:lstStyle/>
        <a:p>
          <a:endParaRPr kumimoji="1" lang="ja-JP" altLang="en-US"/>
        </a:p>
      </dgm:t>
    </dgm:pt>
    <dgm:pt modelId="{2004B8F1-E4F3-4B3D-9B37-7E4865FB77E7}" type="pres">
      <dgm:prSet presAssocID="{0A4B6C94-2921-4EC2-8C67-90DF7B60F88C}" presName="connectorText" presStyleLbl="sibTrans2D1" presStyleIdx="3" presStyleCnt="4"/>
      <dgm:spPr/>
      <dgm:t>
        <a:bodyPr/>
        <a:lstStyle/>
        <a:p>
          <a:endParaRPr kumimoji="1" lang="ja-JP" altLang="en-US"/>
        </a:p>
      </dgm:t>
    </dgm:pt>
    <dgm:pt modelId="{FF58F9E0-B3CA-4CC2-9A37-53B48BC94088}" type="pres">
      <dgm:prSet presAssocID="{067DA6BB-A4B5-4F35-A053-A636290B9E73}" presName="node" presStyleLbl="node1" presStyleIdx="4" presStyleCnt="5">
        <dgm:presLayoutVars>
          <dgm:bulletEnabled val="1"/>
        </dgm:presLayoutVars>
      </dgm:prSet>
      <dgm:spPr/>
      <dgm:t>
        <a:bodyPr/>
        <a:lstStyle/>
        <a:p>
          <a:endParaRPr kumimoji="1" lang="ja-JP" altLang="en-US"/>
        </a:p>
      </dgm:t>
    </dgm:pt>
  </dgm:ptLst>
  <dgm:cxnLst>
    <dgm:cxn modelId="{51E4B333-8FB1-419D-B892-750D1DA76E5E}" type="presOf" srcId="{D652849D-6E53-4C26-BD68-3B236C5C9C59}" destId="{087D23E0-FB8F-4A1E-9458-18F43A748240}" srcOrd="1" destOrd="0" presId="urn:microsoft.com/office/officeart/2005/8/layout/process5"/>
    <dgm:cxn modelId="{677E8E03-2DC5-4BF8-888B-3D9390945980}" type="presOf" srcId="{7ADCE023-6885-400E-83AA-E1666A9A0F76}" destId="{B0CEE810-67B8-4F04-846A-50DA6E6B5E85}" srcOrd="0" destOrd="0" presId="urn:microsoft.com/office/officeart/2005/8/layout/process5"/>
    <dgm:cxn modelId="{5DA65322-C5EA-424A-8FE5-FA5A91820666}" type="presOf" srcId="{0A4B6C94-2921-4EC2-8C67-90DF7B60F88C}" destId="{2004B8F1-E4F3-4B3D-9B37-7E4865FB77E7}" srcOrd="1" destOrd="0" presId="urn:microsoft.com/office/officeart/2005/8/layout/process5"/>
    <dgm:cxn modelId="{C51A1EA1-8A13-4314-B385-36B27E375159}" srcId="{DC53EC78-882F-4295-BE4E-43F821F71EA9}" destId="{AC4E942A-88B2-4996-84D0-E7CD12FF65EA}" srcOrd="0" destOrd="0" parTransId="{F11174EF-794A-41EF-8E37-1D23CC0B5297}" sibTransId="{D652849D-6E53-4C26-BD68-3B236C5C9C59}"/>
    <dgm:cxn modelId="{99CC6742-2247-417D-A319-1CA20681D62B}" type="presOf" srcId="{82CB5D96-84F0-401D-B2C8-6EF71100DBD2}" destId="{BF6092B6-6012-4EA6-A910-6BA8039FA8AD}" srcOrd="0" destOrd="0" presId="urn:microsoft.com/office/officeart/2005/8/layout/process5"/>
    <dgm:cxn modelId="{3FF58717-C762-4DB4-BFB9-5E7B1D9E2448}" type="presOf" srcId="{7ADCE023-6885-400E-83AA-E1666A9A0F76}" destId="{3094291E-14EA-4C94-B64A-16AA883E2A04}" srcOrd="1" destOrd="0" presId="urn:microsoft.com/office/officeart/2005/8/layout/process5"/>
    <dgm:cxn modelId="{072D2BC2-F5D1-4E1E-8863-108F0C6F6BB7}" srcId="{DC53EC78-882F-4295-BE4E-43F821F71EA9}" destId="{FAE828EA-727E-4335-B8A1-FBB251BF0870}" srcOrd="2" destOrd="0" parTransId="{7973A12E-38DD-4287-A4C9-663248B54CB4}" sibTransId="{7ADCE023-6885-400E-83AA-E1666A9A0F76}"/>
    <dgm:cxn modelId="{21387728-D1FF-4C61-8FE0-1B23DAFB55F2}" type="presOf" srcId="{167556E4-CB4C-41F0-826C-7C95509829DC}" destId="{6C6A9895-208F-4871-AD70-6A5523EEA6EA}" srcOrd="0" destOrd="0" presId="urn:microsoft.com/office/officeart/2005/8/layout/process5"/>
    <dgm:cxn modelId="{6B17C6F0-2427-4C72-911F-37F9E8AC644F}" type="presOf" srcId="{DC53EC78-882F-4295-BE4E-43F821F71EA9}" destId="{E6E606AF-0D08-4A5F-926E-206A212F3BE9}" srcOrd="0" destOrd="0" presId="urn:microsoft.com/office/officeart/2005/8/layout/process5"/>
    <dgm:cxn modelId="{D70DC443-D89F-430B-8AEA-50909F27B21F}" srcId="{DC53EC78-882F-4295-BE4E-43F821F71EA9}" destId="{067DA6BB-A4B5-4F35-A053-A636290B9E73}" srcOrd="4" destOrd="0" parTransId="{165E8ED3-B198-420F-9F31-46409AA46621}" sibTransId="{3E8013C4-D76A-4C68-B8C3-00F32810CC9D}"/>
    <dgm:cxn modelId="{EECDE1EB-4541-4EC9-B167-8C5DFC073A22}" type="presOf" srcId="{AC4E942A-88B2-4996-84D0-E7CD12FF65EA}" destId="{3C3DB0FF-E1A2-4A5E-97B6-D3A58DD31245}" srcOrd="0" destOrd="0" presId="urn:microsoft.com/office/officeart/2005/8/layout/process5"/>
    <dgm:cxn modelId="{6A8C7279-49A3-4E96-ABD2-6E6DD8DC15F8}" type="presOf" srcId="{FAE828EA-727E-4335-B8A1-FBB251BF0870}" destId="{2DA701D9-8CD5-45EC-9CB2-E61E90BED0D7}" srcOrd="0" destOrd="0" presId="urn:microsoft.com/office/officeart/2005/8/layout/process5"/>
    <dgm:cxn modelId="{09CFCFD2-5DA1-4029-94EB-339E4134986C}" srcId="{DC53EC78-882F-4295-BE4E-43F821F71EA9}" destId="{F18CEBCE-FD94-403D-A494-25567C6DBC1B}" srcOrd="1" destOrd="0" parTransId="{58A23705-39F4-467A-A57B-76AAC6E88342}" sibTransId="{167556E4-CB4C-41F0-826C-7C95509829DC}"/>
    <dgm:cxn modelId="{58F00404-8931-4916-8E67-8709ECCD27B2}" type="presOf" srcId="{167556E4-CB4C-41F0-826C-7C95509829DC}" destId="{F7159519-28FE-4DA2-8DB4-B91ABF1953F4}" srcOrd="1" destOrd="0" presId="urn:microsoft.com/office/officeart/2005/8/layout/process5"/>
    <dgm:cxn modelId="{3DD9687B-4A50-43BD-B8C9-D3190E92445F}" type="presOf" srcId="{067DA6BB-A4B5-4F35-A053-A636290B9E73}" destId="{FF58F9E0-B3CA-4CC2-9A37-53B48BC94088}" srcOrd="0" destOrd="0" presId="urn:microsoft.com/office/officeart/2005/8/layout/process5"/>
    <dgm:cxn modelId="{EF54ACEE-7509-4E9B-95FF-ABFDC39A39FB}" type="presOf" srcId="{F18CEBCE-FD94-403D-A494-25567C6DBC1B}" destId="{872534CA-9C9E-491E-B91C-A671025D81D5}" srcOrd="0" destOrd="0" presId="urn:microsoft.com/office/officeart/2005/8/layout/process5"/>
    <dgm:cxn modelId="{7583F24B-7220-42CA-BF32-F69E28609B2F}" srcId="{DC53EC78-882F-4295-BE4E-43F821F71EA9}" destId="{82CB5D96-84F0-401D-B2C8-6EF71100DBD2}" srcOrd="3" destOrd="0" parTransId="{43FE490D-60DA-4642-866D-8CF92DD16724}" sibTransId="{0A4B6C94-2921-4EC2-8C67-90DF7B60F88C}"/>
    <dgm:cxn modelId="{186AF049-396B-4E98-A989-C247FB7204B9}" type="presOf" srcId="{D652849D-6E53-4C26-BD68-3B236C5C9C59}" destId="{FC61B257-7532-4547-B544-7235AA98C670}" srcOrd="0" destOrd="0" presId="urn:microsoft.com/office/officeart/2005/8/layout/process5"/>
    <dgm:cxn modelId="{B09B6CE3-24B6-4EB7-9909-460E0A423FF7}" type="presOf" srcId="{0A4B6C94-2921-4EC2-8C67-90DF7B60F88C}" destId="{36D61955-26A3-4C6A-ABB8-2B91E0E8E27B}" srcOrd="0" destOrd="0" presId="urn:microsoft.com/office/officeart/2005/8/layout/process5"/>
    <dgm:cxn modelId="{F2469EE5-E07C-4019-859B-56656E267EA0}" type="presParOf" srcId="{E6E606AF-0D08-4A5F-926E-206A212F3BE9}" destId="{3C3DB0FF-E1A2-4A5E-97B6-D3A58DD31245}" srcOrd="0" destOrd="0" presId="urn:microsoft.com/office/officeart/2005/8/layout/process5"/>
    <dgm:cxn modelId="{F37632C0-54DC-46D0-B866-AFF17592DB93}" type="presParOf" srcId="{E6E606AF-0D08-4A5F-926E-206A212F3BE9}" destId="{FC61B257-7532-4547-B544-7235AA98C670}" srcOrd="1" destOrd="0" presId="urn:microsoft.com/office/officeart/2005/8/layout/process5"/>
    <dgm:cxn modelId="{E9085C27-46CE-4C7D-8ED6-341A0884720B}" type="presParOf" srcId="{FC61B257-7532-4547-B544-7235AA98C670}" destId="{087D23E0-FB8F-4A1E-9458-18F43A748240}" srcOrd="0" destOrd="0" presId="urn:microsoft.com/office/officeart/2005/8/layout/process5"/>
    <dgm:cxn modelId="{89B0CC8E-ECFF-4F0F-992E-626110F404FE}" type="presParOf" srcId="{E6E606AF-0D08-4A5F-926E-206A212F3BE9}" destId="{872534CA-9C9E-491E-B91C-A671025D81D5}" srcOrd="2" destOrd="0" presId="urn:microsoft.com/office/officeart/2005/8/layout/process5"/>
    <dgm:cxn modelId="{2067A298-710B-426E-B549-D60978154A95}" type="presParOf" srcId="{E6E606AF-0D08-4A5F-926E-206A212F3BE9}" destId="{6C6A9895-208F-4871-AD70-6A5523EEA6EA}" srcOrd="3" destOrd="0" presId="urn:microsoft.com/office/officeart/2005/8/layout/process5"/>
    <dgm:cxn modelId="{4DC64999-C77E-44EE-B1B9-A26B923C9555}" type="presParOf" srcId="{6C6A9895-208F-4871-AD70-6A5523EEA6EA}" destId="{F7159519-28FE-4DA2-8DB4-B91ABF1953F4}" srcOrd="0" destOrd="0" presId="urn:microsoft.com/office/officeart/2005/8/layout/process5"/>
    <dgm:cxn modelId="{6618F49A-2991-476E-BA66-C7AC0B3D754D}" type="presParOf" srcId="{E6E606AF-0D08-4A5F-926E-206A212F3BE9}" destId="{2DA701D9-8CD5-45EC-9CB2-E61E90BED0D7}" srcOrd="4" destOrd="0" presId="urn:microsoft.com/office/officeart/2005/8/layout/process5"/>
    <dgm:cxn modelId="{11C90105-7D49-459F-AFE3-A17BC0F6E894}" type="presParOf" srcId="{E6E606AF-0D08-4A5F-926E-206A212F3BE9}" destId="{B0CEE810-67B8-4F04-846A-50DA6E6B5E85}" srcOrd="5" destOrd="0" presId="urn:microsoft.com/office/officeart/2005/8/layout/process5"/>
    <dgm:cxn modelId="{F9DD1655-7E30-4619-A71E-D504A3B5255E}" type="presParOf" srcId="{B0CEE810-67B8-4F04-846A-50DA6E6B5E85}" destId="{3094291E-14EA-4C94-B64A-16AA883E2A04}" srcOrd="0" destOrd="0" presId="urn:microsoft.com/office/officeart/2005/8/layout/process5"/>
    <dgm:cxn modelId="{22C88BA3-F697-4367-98B7-73106BFE0D96}" type="presParOf" srcId="{E6E606AF-0D08-4A5F-926E-206A212F3BE9}" destId="{BF6092B6-6012-4EA6-A910-6BA8039FA8AD}" srcOrd="6" destOrd="0" presId="urn:microsoft.com/office/officeart/2005/8/layout/process5"/>
    <dgm:cxn modelId="{6527CC67-8A0B-4BBE-BCB8-995919BDB8EA}" type="presParOf" srcId="{E6E606AF-0D08-4A5F-926E-206A212F3BE9}" destId="{36D61955-26A3-4C6A-ABB8-2B91E0E8E27B}" srcOrd="7" destOrd="0" presId="urn:microsoft.com/office/officeart/2005/8/layout/process5"/>
    <dgm:cxn modelId="{D004760C-7CB6-495D-9D1A-74B0C7FEF3C4}" type="presParOf" srcId="{36D61955-26A3-4C6A-ABB8-2B91E0E8E27B}" destId="{2004B8F1-E4F3-4B3D-9B37-7E4865FB77E7}" srcOrd="0" destOrd="0" presId="urn:microsoft.com/office/officeart/2005/8/layout/process5"/>
    <dgm:cxn modelId="{F3379D0D-2C79-43F6-A1D3-576D8761DE20}" type="presParOf" srcId="{E6E606AF-0D08-4A5F-926E-206A212F3BE9}" destId="{FF58F9E0-B3CA-4CC2-9A37-53B48BC94088}"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DB0FF-E1A2-4A5E-97B6-D3A58DD31245}">
      <dsp:nvSpPr>
        <dsp:cNvPr id="0" name=""/>
        <dsp:cNvSpPr/>
      </dsp:nvSpPr>
      <dsp:spPr>
        <a:xfrm>
          <a:off x="7278" y="686294"/>
          <a:ext cx="2175358" cy="1305215"/>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①</a:t>
          </a:r>
          <a:endParaRPr kumimoji="1" lang="en-US" altLang="ja-JP" sz="2000" kern="1200" dirty="0" smtClean="0"/>
        </a:p>
        <a:p>
          <a:pPr lvl="0" algn="ctr" defTabSz="889000">
            <a:lnSpc>
              <a:spcPct val="90000"/>
            </a:lnSpc>
            <a:spcBef>
              <a:spcPct val="0"/>
            </a:spcBef>
            <a:spcAft>
              <a:spcPct val="35000"/>
            </a:spcAft>
          </a:pPr>
          <a:r>
            <a:rPr kumimoji="1" lang="ja-JP" altLang="en-US" sz="2000" kern="1200" dirty="0" smtClean="0"/>
            <a:t>場所の選定</a:t>
          </a:r>
          <a:endParaRPr kumimoji="1" lang="en-US" altLang="ja-JP" sz="2000" kern="1200" dirty="0" smtClean="0"/>
        </a:p>
        <a:p>
          <a:pPr lvl="0" algn="ctr" defTabSz="889000">
            <a:lnSpc>
              <a:spcPct val="90000"/>
            </a:lnSpc>
            <a:spcBef>
              <a:spcPct val="0"/>
            </a:spcBef>
            <a:spcAft>
              <a:spcPct val="35000"/>
            </a:spcAft>
          </a:pPr>
          <a:r>
            <a:rPr kumimoji="1" lang="ja-JP" altLang="en-US" sz="1800" kern="1200" dirty="0" smtClean="0"/>
            <a:t>（マッピング、机上）</a:t>
          </a:r>
          <a:endParaRPr kumimoji="1" lang="ja-JP" altLang="en-US" sz="1800" kern="1200" dirty="0"/>
        </a:p>
      </dsp:txBody>
      <dsp:txXfrm>
        <a:off x="45506" y="724522"/>
        <a:ext cx="2098902" cy="1228759"/>
      </dsp:txXfrm>
    </dsp:sp>
    <dsp:sp modelId="{FC61B257-7532-4547-B544-7235AA98C670}">
      <dsp:nvSpPr>
        <dsp:cNvPr id="0" name=""/>
        <dsp:cNvSpPr/>
      </dsp:nvSpPr>
      <dsp:spPr>
        <a:xfrm>
          <a:off x="2374068" y="1069157"/>
          <a:ext cx="461176" cy="53948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kumimoji="1" lang="ja-JP" altLang="en-US" sz="2300" kern="1200"/>
        </a:p>
      </dsp:txBody>
      <dsp:txXfrm>
        <a:off x="2374068" y="1177055"/>
        <a:ext cx="322823" cy="323692"/>
      </dsp:txXfrm>
    </dsp:sp>
    <dsp:sp modelId="{872534CA-9C9E-491E-B91C-A671025D81D5}">
      <dsp:nvSpPr>
        <dsp:cNvPr id="0" name=""/>
        <dsp:cNvSpPr/>
      </dsp:nvSpPr>
      <dsp:spPr>
        <a:xfrm>
          <a:off x="3052780" y="686294"/>
          <a:ext cx="2175358" cy="1305215"/>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②</a:t>
          </a:r>
          <a:endParaRPr kumimoji="1" lang="en-US" altLang="ja-JP" sz="2000" kern="1200" dirty="0" smtClean="0"/>
        </a:p>
        <a:p>
          <a:pPr lvl="0" algn="ctr" defTabSz="889000">
            <a:lnSpc>
              <a:spcPct val="90000"/>
            </a:lnSpc>
            <a:spcBef>
              <a:spcPct val="0"/>
            </a:spcBef>
            <a:spcAft>
              <a:spcPct val="35000"/>
            </a:spcAft>
          </a:pPr>
          <a:r>
            <a:rPr kumimoji="1" lang="ja-JP" altLang="en-US" sz="2000" kern="1200" dirty="0" smtClean="0"/>
            <a:t>事前採水</a:t>
          </a:r>
          <a:endParaRPr kumimoji="1" lang="en-US" altLang="ja-JP" sz="2000" kern="1200" dirty="0" smtClean="0"/>
        </a:p>
        <a:p>
          <a:pPr lvl="0" algn="ctr" defTabSz="889000">
            <a:lnSpc>
              <a:spcPct val="90000"/>
            </a:lnSpc>
            <a:spcBef>
              <a:spcPct val="0"/>
            </a:spcBef>
            <a:spcAft>
              <a:spcPct val="35000"/>
            </a:spcAft>
          </a:pPr>
          <a:r>
            <a:rPr kumimoji="1" lang="ja-JP" altLang="en-US" sz="2000" kern="1200" dirty="0" smtClean="0"/>
            <a:t>現地確認</a:t>
          </a:r>
          <a:endParaRPr kumimoji="1" lang="ja-JP" altLang="en-US" sz="2000" kern="1200" dirty="0"/>
        </a:p>
      </dsp:txBody>
      <dsp:txXfrm>
        <a:off x="3091008" y="724522"/>
        <a:ext cx="2098902" cy="1228759"/>
      </dsp:txXfrm>
    </dsp:sp>
    <dsp:sp modelId="{6C6A9895-208F-4871-AD70-6A5523EEA6EA}">
      <dsp:nvSpPr>
        <dsp:cNvPr id="0" name=""/>
        <dsp:cNvSpPr/>
      </dsp:nvSpPr>
      <dsp:spPr>
        <a:xfrm>
          <a:off x="5419571" y="1069157"/>
          <a:ext cx="461176" cy="53948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kumimoji="1" lang="ja-JP" altLang="en-US" sz="2300" kern="1200"/>
        </a:p>
      </dsp:txBody>
      <dsp:txXfrm>
        <a:off x="5419571" y="1177055"/>
        <a:ext cx="322823" cy="323692"/>
      </dsp:txXfrm>
    </dsp:sp>
    <dsp:sp modelId="{2DA701D9-8CD5-45EC-9CB2-E61E90BED0D7}">
      <dsp:nvSpPr>
        <dsp:cNvPr id="0" name=""/>
        <dsp:cNvSpPr/>
      </dsp:nvSpPr>
      <dsp:spPr>
        <a:xfrm>
          <a:off x="6098282" y="686294"/>
          <a:ext cx="2175358" cy="1305215"/>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③</a:t>
          </a:r>
          <a:endParaRPr kumimoji="1" lang="en-US" altLang="ja-JP" sz="2000" kern="1200" dirty="0" smtClean="0"/>
        </a:p>
        <a:p>
          <a:pPr lvl="0" algn="ctr" defTabSz="889000">
            <a:lnSpc>
              <a:spcPct val="90000"/>
            </a:lnSpc>
            <a:spcBef>
              <a:spcPct val="0"/>
            </a:spcBef>
            <a:spcAft>
              <a:spcPct val="35000"/>
            </a:spcAft>
          </a:pPr>
          <a:r>
            <a:rPr kumimoji="1" lang="ja-JP" altLang="en-US" sz="2000" kern="1200" dirty="0" smtClean="0"/>
            <a:t>場所の決定</a:t>
          </a:r>
          <a:endParaRPr kumimoji="1" lang="en-US" altLang="ja-JP" sz="2000" kern="1200" dirty="0" smtClean="0"/>
        </a:p>
        <a:p>
          <a:pPr lvl="0" algn="ctr" defTabSz="889000">
            <a:lnSpc>
              <a:spcPct val="90000"/>
            </a:lnSpc>
            <a:spcBef>
              <a:spcPct val="0"/>
            </a:spcBef>
            <a:spcAft>
              <a:spcPct val="35000"/>
            </a:spcAft>
          </a:pPr>
          <a:r>
            <a:rPr kumimoji="1" lang="ja-JP" altLang="en-US" sz="2000" kern="1200" dirty="0" smtClean="0"/>
            <a:t>装置の設置</a:t>
          </a:r>
          <a:endParaRPr kumimoji="1" lang="ja-JP" altLang="en-US" sz="2000" kern="1200" dirty="0"/>
        </a:p>
      </dsp:txBody>
      <dsp:txXfrm>
        <a:off x="6136510" y="724522"/>
        <a:ext cx="2098902" cy="1228759"/>
      </dsp:txXfrm>
    </dsp:sp>
    <dsp:sp modelId="{B0CEE810-67B8-4F04-846A-50DA6E6B5E85}">
      <dsp:nvSpPr>
        <dsp:cNvPr id="0" name=""/>
        <dsp:cNvSpPr/>
      </dsp:nvSpPr>
      <dsp:spPr>
        <a:xfrm rot="5400000">
          <a:off x="6955374" y="2143784"/>
          <a:ext cx="461176" cy="53948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kumimoji="1" lang="ja-JP" altLang="en-US" sz="2300" kern="1200"/>
        </a:p>
      </dsp:txBody>
      <dsp:txXfrm rot="-5400000">
        <a:off x="7024117" y="2182940"/>
        <a:ext cx="323692" cy="322823"/>
      </dsp:txXfrm>
    </dsp:sp>
    <dsp:sp modelId="{BF6092B6-6012-4EA6-A910-6BA8039FA8AD}">
      <dsp:nvSpPr>
        <dsp:cNvPr id="0" name=""/>
        <dsp:cNvSpPr/>
      </dsp:nvSpPr>
      <dsp:spPr>
        <a:xfrm>
          <a:off x="6098282" y="2861653"/>
          <a:ext cx="2175358" cy="1305215"/>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④</a:t>
          </a:r>
          <a:endParaRPr kumimoji="1" lang="en-US" altLang="ja-JP" sz="2000" kern="1200" dirty="0" smtClean="0"/>
        </a:p>
        <a:p>
          <a:pPr lvl="0" algn="ctr" defTabSz="889000">
            <a:lnSpc>
              <a:spcPct val="90000"/>
            </a:lnSpc>
            <a:spcBef>
              <a:spcPct val="0"/>
            </a:spcBef>
            <a:spcAft>
              <a:spcPct val="35000"/>
            </a:spcAft>
          </a:pPr>
          <a:r>
            <a:rPr kumimoji="1" lang="ja-JP" altLang="en-US" sz="2000" kern="1200" dirty="0" smtClean="0"/>
            <a:t>設置後の採水</a:t>
          </a:r>
          <a:endParaRPr kumimoji="1" lang="ja-JP" altLang="en-US" sz="2000" kern="1200" dirty="0"/>
        </a:p>
      </dsp:txBody>
      <dsp:txXfrm>
        <a:off x="6136510" y="2899881"/>
        <a:ext cx="2098902" cy="1228759"/>
      </dsp:txXfrm>
    </dsp:sp>
    <dsp:sp modelId="{36D61955-26A3-4C6A-ABB8-2B91E0E8E27B}">
      <dsp:nvSpPr>
        <dsp:cNvPr id="0" name=""/>
        <dsp:cNvSpPr/>
      </dsp:nvSpPr>
      <dsp:spPr>
        <a:xfrm rot="10800000">
          <a:off x="5445675" y="3244516"/>
          <a:ext cx="461176" cy="53948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kumimoji="1" lang="ja-JP" altLang="en-US" sz="2300" kern="1200"/>
        </a:p>
      </dsp:txBody>
      <dsp:txXfrm rot="10800000">
        <a:off x="5584028" y="3352414"/>
        <a:ext cx="322823" cy="323692"/>
      </dsp:txXfrm>
    </dsp:sp>
    <dsp:sp modelId="{FF58F9E0-B3CA-4CC2-9A37-53B48BC94088}">
      <dsp:nvSpPr>
        <dsp:cNvPr id="0" name=""/>
        <dsp:cNvSpPr/>
      </dsp:nvSpPr>
      <dsp:spPr>
        <a:xfrm>
          <a:off x="3052780" y="2861653"/>
          <a:ext cx="2175358" cy="1305215"/>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⑤</a:t>
          </a:r>
          <a:endParaRPr kumimoji="1" lang="en-US" altLang="ja-JP" sz="2000" kern="1200" dirty="0" smtClean="0"/>
        </a:p>
        <a:p>
          <a:pPr lvl="0" algn="ctr" defTabSz="889000">
            <a:lnSpc>
              <a:spcPct val="90000"/>
            </a:lnSpc>
            <a:spcBef>
              <a:spcPct val="0"/>
            </a:spcBef>
            <a:spcAft>
              <a:spcPct val="35000"/>
            </a:spcAft>
          </a:pPr>
          <a:r>
            <a:rPr kumimoji="1" lang="ja-JP" altLang="en-US" sz="2000" kern="1200" dirty="0" smtClean="0"/>
            <a:t>採水データ解析</a:t>
          </a:r>
          <a:endParaRPr kumimoji="1" lang="ja-JP" altLang="en-US" sz="2000" kern="1200" dirty="0"/>
        </a:p>
      </dsp:txBody>
      <dsp:txXfrm>
        <a:off x="3091008" y="2899881"/>
        <a:ext cx="2098902" cy="12287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A03132A5-14F0-4F69-8458-E451CD01838B}" type="datetimeFigureOut">
              <a:rPr kumimoji="1" lang="ja-JP" altLang="en-US" smtClean="0"/>
              <a:t>2018/2/5</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4D018D0B-6912-4F62-B289-1E2A61F3C09E}" type="slidenum">
              <a:rPr kumimoji="1" lang="ja-JP" altLang="en-US" smtClean="0"/>
              <a:t>‹#›</a:t>
            </a:fld>
            <a:endParaRPr kumimoji="1" lang="ja-JP" altLang="en-US"/>
          </a:p>
        </p:txBody>
      </p:sp>
    </p:spTree>
    <p:extLst>
      <p:ext uri="{BB962C8B-B14F-4D97-AF65-F5344CB8AC3E}">
        <p14:creationId xmlns:p14="http://schemas.microsoft.com/office/powerpoint/2010/main" val="1887678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49787" cy="496967"/>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 2"/>
          <p:cNvSpPr>
            <a:spLocks noGrp="1"/>
          </p:cNvSpPr>
          <p:nvPr>
            <p:ph type="dt" idx="1"/>
          </p:nvPr>
        </p:nvSpPr>
        <p:spPr>
          <a:xfrm>
            <a:off x="3855839" y="1"/>
            <a:ext cx="2949787" cy="496967"/>
          </a:xfrm>
          <a:prstGeom prst="rect">
            <a:avLst/>
          </a:prstGeom>
        </p:spPr>
        <p:txBody>
          <a:bodyPr vert="horz" lIns="91432" tIns="45716" rIns="91432" bIns="45716" rtlCol="0"/>
          <a:lstStyle>
            <a:lvl1pPr algn="r">
              <a:defRPr sz="1200"/>
            </a:lvl1pPr>
          </a:lstStyle>
          <a:p>
            <a:fld id="{E06396F6-562F-440E-B324-CF779069004E}" type="datetimeFigureOut">
              <a:rPr kumimoji="1" lang="ja-JP" altLang="en-US" smtClean="0"/>
              <a:pPr/>
              <a:t>2018/2/5</a:t>
            </a:fld>
            <a:endParaRPr kumimoji="1" lang="ja-JP" altLang="en-US"/>
          </a:p>
        </p:txBody>
      </p:sp>
      <p:sp>
        <p:nvSpPr>
          <p:cNvPr id="4" name="スライド イメージ プレースホル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32" tIns="45716" rIns="91432" bIns="45716" rtlCol="0" anchor="ctr"/>
          <a:lstStyle/>
          <a:p>
            <a:endParaRPr lang="ja-JP" altLang="en-US"/>
          </a:p>
        </p:txBody>
      </p:sp>
      <p:sp>
        <p:nvSpPr>
          <p:cNvPr id="5" name="ノート プレースホルダ 4"/>
          <p:cNvSpPr>
            <a:spLocks noGrp="1"/>
          </p:cNvSpPr>
          <p:nvPr>
            <p:ph type="body" sz="quarter" idx="3"/>
          </p:nvPr>
        </p:nvSpPr>
        <p:spPr>
          <a:xfrm>
            <a:off x="680720" y="4721187"/>
            <a:ext cx="5445760" cy="4472702"/>
          </a:xfrm>
          <a:prstGeom prst="rect">
            <a:avLst/>
          </a:prstGeom>
        </p:spPr>
        <p:txBody>
          <a:bodyPr vert="horz" lIns="91432" tIns="45716" rIns="91432" bIns="45716"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1" y="9440647"/>
            <a:ext cx="2949787" cy="496967"/>
          </a:xfrm>
          <a:prstGeom prst="rect">
            <a:avLst/>
          </a:prstGeom>
        </p:spPr>
        <p:txBody>
          <a:bodyPr vert="horz" lIns="91432" tIns="45716" rIns="91432" bIns="45716"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5839" y="9440647"/>
            <a:ext cx="2949787" cy="496967"/>
          </a:xfrm>
          <a:prstGeom prst="rect">
            <a:avLst/>
          </a:prstGeom>
        </p:spPr>
        <p:txBody>
          <a:bodyPr vert="horz" lIns="91432" tIns="45716" rIns="91432" bIns="45716" rtlCol="0" anchor="b"/>
          <a:lstStyle>
            <a:lvl1pPr algn="r">
              <a:defRPr sz="1200"/>
            </a:lvl1pPr>
          </a:lstStyle>
          <a:p>
            <a:fld id="{F4441EEF-AEB4-4441-8238-FDF9BA5B65A4}" type="slidenum">
              <a:rPr kumimoji="1" lang="ja-JP" altLang="en-US" smtClean="0"/>
              <a:pPr/>
              <a:t>‹#›</a:t>
            </a:fld>
            <a:endParaRPr kumimoji="1" lang="ja-JP" altLang="en-US"/>
          </a:p>
        </p:txBody>
      </p:sp>
    </p:spTree>
    <p:extLst>
      <p:ext uri="{BB962C8B-B14F-4D97-AF65-F5344CB8AC3E}">
        <p14:creationId xmlns:p14="http://schemas.microsoft.com/office/powerpoint/2010/main" val="11741462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核磁気共鳴</a:t>
            </a:r>
            <a:r>
              <a:rPr kumimoji="1" lang="en-US" altLang="ja-JP" dirty="0" smtClean="0"/>
              <a:t>(NMR)</a:t>
            </a:r>
            <a:r>
              <a:rPr kumimoji="1" lang="ja-JP" altLang="en-US" dirty="0" smtClean="0"/>
              <a:t>工法による</a:t>
            </a:r>
          </a:p>
          <a:p>
            <a:r>
              <a:rPr kumimoji="1" lang="ja-JP" altLang="en-US" dirty="0" smtClean="0"/>
              <a:t>口径</a:t>
            </a:r>
            <a:r>
              <a:rPr kumimoji="1" lang="en-US" altLang="ja-JP" dirty="0" smtClean="0"/>
              <a:t>50mm</a:t>
            </a:r>
            <a:r>
              <a:rPr kumimoji="1" lang="ja-JP" altLang="en-US" dirty="0" smtClean="0"/>
              <a:t>配水管における</a:t>
            </a:r>
          </a:p>
          <a:p>
            <a:r>
              <a:rPr kumimoji="1" lang="ja-JP" altLang="en-US" dirty="0" smtClean="0"/>
              <a:t>残留塩素減少防止効果の検証</a:t>
            </a:r>
          </a:p>
          <a:p>
            <a:r>
              <a:rPr kumimoji="1" lang="ja-JP" altLang="en-US" dirty="0" smtClean="0"/>
              <a:t>について報告をさせていただきます。</a:t>
            </a:r>
            <a:endParaRPr kumimoji="1" lang="en-US" altLang="ja-JP" dirty="0" smtClean="0"/>
          </a:p>
          <a:p>
            <a:r>
              <a:rPr kumimoji="1" lang="ja-JP" altLang="en-US" dirty="0" smtClean="0"/>
              <a:t>給水維持課給水維持係の和田と申します。</a:t>
            </a:r>
            <a:endParaRPr kumimoji="1" lang="en-US" altLang="ja-JP" dirty="0" smtClean="0"/>
          </a:p>
          <a:p>
            <a:r>
              <a:rPr kumimoji="1" lang="ja-JP" altLang="en-US" dirty="0" smtClean="0"/>
              <a:t>よろしくお願いいたします。</a:t>
            </a:r>
            <a:endParaRPr kumimoji="1" lang="en-US" altLang="ja-JP" dirty="0" smtClean="0"/>
          </a:p>
          <a:p>
            <a:r>
              <a:rPr kumimoji="1" lang="ja-JP" altLang="en-US" dirty="0" smtClean="0"/>
              <a:t>なお、本研究は給水維持課及び洋光台水道事務所と</a:t>
            </a:r>
            <a:endParaRPr kumimoji="1" lang="en-US" altLang="ja-JP" dirty="0" smtClean="0"/>
          </a:p>
          <a:p>
            <a:r>
              <a:rPr kumimoji="1" lang="ja-JP" altLang="en-US" dirty="0" smtClean="0"/>
              <a:t>共同で行いました。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a:t>
            </a:fld>
            <a:endParaRPr kumimoji="1" lang="ja-JP" altLang="en-US"/>
          </a:p>
        </p:txBody>
      </p:sp>
    </p:spTree>
    <p:extLst>
      <p:ext uri="{BB962C8B-B14F-4D97-AF65-F5344CB8AC3E}">
        <p14:creationId xmlns:p14="http://schemas.microsoft.com/office/powerpoint/2010/main" val="2701373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測定項目の残留塩素濃度は、</a:t>
            </a:r>
            <a:endParaRPr kumimoji="1" lang="en-US" altLang="ja-JP" dirty="0" smtClean="0"/>
          </a:p>
          <a:p>
            <a:r>
              <a:rPr kumimoji="1" lang="en-US" altLang="ja-JP" dirty="0" smtClean="0"/>
              <a:t>NMR</a:t>
            </a:r>
            <a:r>
              <a:rPr kumimoji="1" lang="ja-JP" altLang="en-US" dirty="0" smtClean="0"/>
              <a:t>装置設置後に下流側が上昇し、</a:t>
            </a:r>
            <a:endParaRPr kumimoji="1" lang="en-US" altLang="ja-JP" dirty="0" smtClean="0"/>
          </a:p>
          <a:p>
            <a:r>
              <a:rPr kumimoji="1" lang="ja-JP" altLang="en-US" dirty="0" smtClean="0"/>
              <a:t>上流側との差がなくなれば、防錆効果が発揮されたと考えられます。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理想としては、このグラフのような線形です。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10</a:t>
            </a:fld>
            <a:endParaRPr kumimoji="1" lang="ja-JP" altLang="en-US"/>
          </a:p>
        </p:txBody>
      </p:sp>
    </p:spTree>
    <p:extLst>
      <p:ext uri="{BB962C8B-B14F-4D97-AF65-F5344CB8AC3E}">
        <p14:creationId xmlns:p14="http://schemas.microsoft.com/office/powerpoint/2010/main" val="36486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鉄分値は、</a:t>
            </a:r>
            <a:endParaRPr kumimoji="1" lang="en-US" altLang="ja-JP" dirty="0" smtClean="0"/>
          </a:p>
          <a:p>
            <a:r>
              <a:rPr kumimoji="1" lang="ja-JP" altLang="en-US" dirty="0" smtClean="0"/>
              <a:t>装置設置後に下流側が下降し、</a:t>
            </a:r>
            <a:endParaRPr kumimoji="1" lang="en-US" altLang="ja-JP" dirty="0" smtClean="0"/>
          </a:p>
          <a:p>
            <a:r>
              <a:rPr kumimoji="1" lang="ja-JP" altLang="en-US" dirty="0" smtClean="0"/>
              <a:t>上流側との差がなくなれば、防錆効果が発揮されたと考えられます。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理想としては、このグラフのような線形です。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11</a:t>
            </a:fld>
            <a:endParaRPr kumimoji="1" lang="ja-JP" altLang="en-US"/>
          </a:p>
        </p:txBody>
      </p:sp>
    </p:spTree>
    <p:extLst>
      <p:ext uri="{BB962C8B-B14F-4D97-AF65-F5344CB8AC3E}">
        <p14:creationId xmlns:p14="http://schemas.microsoft.com/office/powerpoint/2010/main" val="1029773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u="none" dirty="0" smtClean="0">
                <a:solidFill>
                  <a:schemeClr val="tx1"/>
                </a:solidFill>
                <a:latin typeface="ＭＳ ゴシック" panose="020B0609070205080204" pitchFamily="49" charset="-128"/>
                <a:ea typeface="ＭＳ ゴシック" panose="020B0609070205080204" pitchFamily="49" charset="-128"/>
              </a:rPr>
              <a:t>採水時間帯については、</a:t>
            </a:r>
          </a:p>
          <a:p>
            <a:pPr marL="0" indent="0">
              <a:buNone/>
            </a:pPr>
            <a:r>
              <a:rPr lang="ja-JP" altLang="en-US" u="none" dirty="0" smtClean="0">
                <a:solidFill>
                  <a:schemeClr val="tx1"/>
                </a:solidFill>
                <a:latin typeface="ＭＳ ゴシック" panose="020B0609070205080204" pitchFamily="49" charset="-128"/>
                <a:ea typeface="ＭＳ ゴシック" panose="020B0609070205080204" pitchFamily="49" charset="-128"/>
              </a:rPr>
              <a:t>昼間の使用水量の少ない時間帯（</a:t>
            </a:r>
            <a:r>
              <a:rPr lang="en-US" altLang="ja-JP" u="none" dirty="0" smtClean="0">
                <a:solidFill>
                  <a:schemeClr val="tx1"/>
                </a:solidFill>
                <a:latin typeface="ＭＳ ゴシック" panose="020B0609070205080204" pitchFamily="49" charset="-128"/>
                <a:ea typeface="ＭＳ ゴシック" panose="020B0609070205080204" pitchFamily="49" charset="-128"/>
              </a:rPr>
              <a:t>14 </a:t>
            </a:r>
            <a:r>
              <a:rPr lang="ja-JP" altLang="en-US" u="none" dirty="0" smtClean="0">
                <a:solidFill>
                  <a:schemeClr val="tx1"/>
                </a:solidFill>
                <a:latin typeface="ＭＳ ゴシック" panose="020B0609070205080204" pitchFamily="49" charset="-128"/>
                <a:ea typeface="ＭＳ ゴシック" panose="020B0609070205080204" pitchFamily="49" charset="-128"/>
              </a:rPr>
              <a:t>時～</a:t>
            </a:r>
            <a:r>
              <a:rPr lang="en-US" altLang="ja-JP" u="none" dirty="0" smtClean="0">
                <a:solidFill>
                  <a:schemeClr val="tx1"/>
                </a:solidFill>
                <a:latin typeface="ＭＳ ゴシック" panose="020B0609070205080204" pitchFamily="49" charset="-128"/>
                <a:ea typeface="ＭＳ ゴシック" panose="020B0609070205080204" pitchFamily="49" charset="-128"/>
              </a:rPr>
              <a:t>16</a:t>
            </a:r>
            <a:r>
              <a:rPr lang="ja-JP" altLang="en-US" u="none" dirty="0" smtClean="0">
                <a:solidFill>
                  <a:schemeClr val="tx1"/>
                </a:solidFill>
                <a:latin typeface="ＭＳ ゴシック" panose="020B0609070205080204" pitchFamily="49" charset="-128"/>
                <a:ea typeface="ＭＳ ゴシック" panose="020B0609070205080204" pitchFamily="49" charset="-128"/>
              </a:rPr>
              <a:t>時）を固定して採水</a:t>
            </a:r>
          </a:p>
          <a:p>
            <a:pPr marL="0" indent="0">
              <a:buNone/>
            </a:pPr>
            <a:r>
              <a:rPr lang="ja-JP" altLang="en-US" u="none" dirty="0" smtClean="0">
                <a:solidFill>
                  <a:schemeClr val="tx1"/>
                </a:solidFill>
                <a:latin typeface="ＭＳ ゴシック" panose="020B0609070205080204" pitchFamily="49" charset="-128"/>
                <a:ea typeface="ＭＳ ゴシック" panose="020B0609070205080204" pitchFamily="49" charset="-128"/>
              </a:rPr>
              <a:t>を行いました。</a:t>
            </a:r>
            <a:endParaRPr lang="en-US" altLang="ja-JP" u="none"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u="none" dirty="0" smtClean="0">
                <a:solidFill>
                  <a:schemeClr val="tx1"/>
                </a:solidFill>
                <a:latin typeface="ＭＳ ゴシック" panose="020B0609070205080204" pitchFamily="49" charset="-128"/>
                <a:ea typeface="ＭＳ ゴシック" panose="020B0609070205080204" pitchFamily="49" charset="-128"/>
              </a:rPr>
              <a:t>このグラフが、配水量の平均ですが採水時間は赤の矢印部分になります。</a:t>
            </a:r>
            <a:endParaRPr lang="en-US" altLang="ja-JP" u="none"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endParaRPr lang="en-US" altLang="ja-JP" u="sng"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endParaRPr lang="en-US" altLang="ja-JP" u="sng"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u="sng" dirty="0" smtClean="0">
                <a:solidFill>
                  <a:schemeClr val="tx1"/>
                </a:solidFill>
                <a:latin typeface="ＭＳ ゴシック" panose="020B0609070205080204" pitchFamily="49" charset="-128"/>
                <a:ea typeface="ＭＳ ゴシック" panose="020B0609070205080204" pitchFamily="49" charset="-128"/>
              </a:rPr>
              <a:t>採水時間帯について</a:t>
            </a:r>
          </a:p>
          <a:p>
            <a:pPr marL="0" indent="0">
              <a:buNone/>
            </a:pPr>
            <a:r>
              <a:rPr lang="ja-JP" altLang="en-US" dirty="0" smtClean="0">
                <a:solidFill>
                  <a:schemeClr val="tx1"/>
                </a:solidFill>
                <a:latin typeface="ＭＳ ゴシック" panose="020B0609070205080204" pitchFamily="49" charset="-128"/>
                <a:ea typeface="ＭＳ ゴシック" panose="020B0609070205080204" pitchFamily="49" charset="-128"/>
              </a:rPr>
              <a:t>　採水時間帯の選定にあたっては、本来使用時間の少ない夜間から早朝が望ましい。特に水を使用している時間帯では、水量に変化があるため残塩にばらつきが生じ、設置前と設置後での比較が厳しく、同じ条件でのデータ比較が難しい。</a:t>
            </a:r>
          </a:p>
          <a:p>
            <a:pPr marL="0" indent="0">
              <a:buNone/>
            </a:pPr>
            <a:r>
              <a:rPr lang="ja-JP" altLang="en-US" u="sng" dirty="0" smtClean="0">
                <a:solidFill>
                  <a:schemeClr val="tx1"/>
                </a:solidFill>
                <a:latin typeface="ＭＳ ゴシック" panose="020B0609070205080204" pitchFamily="49" charset="-128"/>
                <a:ea typeface="ＭＳ ゴシック" panose="020B0609070205080204" pitchFamily="49" charset="-128"/>
              </a:rPr>
              <a:t>昼間の採水について</a:t>
            </a:r>
          </a:p>
          <a:p>
            <a:pPr marL="0" indent="0">
              <a:buNone/>
            </a:pPr>
            <a:r>
              <a:rPr lang="ja-JP" altLang="en-US" dirty="0" smtClean="0">
                <a:solidFill>
                  <a:schemeClr val="tx1"/>
                </a:solidFill>
                <a:latin typeface="ＭＳ ゴシック" panose="020B0609070205080204" pitchFamily="49" charset="-128"/>
                <a:ea typeface="ＭＳ ゴシック" panose="020B0609070205080204" pitchFamily="49" charset="-128"/>
              </a:rPr>
              <a:t>　過去のＮＭＲの検証による採水は、早朝の</a:t>
            </a:r>
            <a:r>
              <a:rPr lang="en-US" altLang="ja-JP" dirty="0" smtClean="0">
                <a:solidFill>
                  <a:schemeClr val="tx1"/>
                </a:solidFill>
                <a:latin typeface="ＭＳ ゴシック" panose="020B0609070205080204" pitchFamily="49" charset="-128"/>
                <a:ea typeface="ＭＳ ゴシック" panose="020B0609070205080204" pitchFamily="49" charset="-128"/>
              </a:rPr>
              <a:t>3</a:t>
            </a:r>
            <a:r>
              <a:rPr lang="ja-JP" altLang="en-US" dirty="0" smtClean="0">
                <a:solidFill>
                  <a:schemeClr val="tx1"/>
                </a:solidFill>
                <a:latin typeface="ＭＳ ゴシック" panose="020B0609070205080204" pitchFamily="49" charset="-128"/>
                <a:ea typeface="ＭＳ ゴシック" panose="020B0609070205080204" pitchFamily="49" charset="-128"/>
              </a:rPr>
              <a:t>時～</a:t>
            </a:r>
            <a:r>
              <a:rPr lang="en-US" altLang="ja-JP" dirty="0" smtClean="0">
                <a:solidFill>
                  <a:schemeClr val="tx1"/>
                </a:solidFill>
                <a:latin typeface="ＭＳ ゴシック" panose="020B0609070205080204" pitchFamily="49" charset="-128"/>
                <a:ea typeface="ＭＳ ゴシック" panose="020B0609070205080204" pitchFamily="49" charset="-128"/>
              </a:rPr>
              <a:t>5</a:t>
            </a:r>
            <a:r>
              <a:rPr lang="ja-JP" altLang="en-US" dirty="0" smtClean="0">
                <a:solidFill>
                  <a:schemeClr val="tx1"/>
                </a:solidFill>
                <a:latin typeface="ＭＳ ゴシック" panose="020B0609070205080204" pitchFamily="49" charset="-128"/>
                <a:ea typeface="ＭＳ ゴシック" panose="020B0609070205080204" pitchFamily="49" charset="-128"/>
              </a:rPr>
              <a:t>時の間に行ってきたが、採水が長期間に及ぶため依頼する人員及び勤務時間外などの関係から、早朝の採水は厳しい状況にあるため、昼間の使用水量の少ない時間帯を固定して採水を行いたい。</a:t>
            </a:r>
            <a:endParaRPr lang="en-US" altLang="ja-JP"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endParaRPr lang="en-US" altLang="ja-JP" dirty="0" smtClean="0">
              <a:solidFill>
                <a:schemeClr val="tx1"/>
              </a:solidFill>
              <a:latin typeface="ＭＳ ゴシック" panose="020B0609070205080204" pitchFamily="49" charset="-128"/>
              <a:ea typeface="ＭＳ ゴシック" panose="020B0609070205080204" pitchFamily="49" charset="-128"/>
            </a:endParaRPr>
          </a:p>
          <a:p>
            <a:r>
              <a:rPr lang="ja-JP" altLang="ja-JP" u="sng" dirty="0" smtClean="0"/>
              <a:t>事前採水</a:t>
            </a:r>
            <a:endParaRPr lang="ja-JP" altLang="ja-JP" dirty="0" smtClean="0"/>
          </a:p>
          <a:p>
            <a:pPr marL="0" indent="0">
              <a:buNone/>
            </a:pPr>
            <a:r>
              <a:rPr lang="ja-JP" altLang="en-US" dirty="0" smtClean="0"/>
              <a:t>　　</a:t>
            </a:r>
            <a:r>
              <a:rPr lang="ja-JP" altLang="ja-JP" dirty="0" smtClean="0"/>
              <a:t>装置設置前にできるだけ多くの検体を集めるため、</a:t>
            </a:r>
          </a:p>
          <a:p>
            <a:pPr marL="0" indent="0">
              <a:buNone/>
            </a:pPr>
            <a:r>
              <a:rPr lang="ja-JP" altLang="en-US" dirty="0" smtClean="0"/>
              <a:t>　　</a:t>
            </a:r>
            <a:r>
              <a:rPr lang="en-US" altLang="ja-JP" dirty="0" smtClean="0"/>
              <a:t>1</a:t>
            </a:r>
            <a:r>
              <a:rPr lang="ja-JP" altLang="ja-JP" dirty="0" smtClean="0"/>
              <a:t>週間に</a:t>
            </a:r>
            <a:r>
              <a:rPr lang="en-US" altLang="ja-JP" dirty="0" smtClean="0"/>
              <a:t>1</a:t>
            </a:r>
            <a:r>
              <a:rPr lang="ja-JP" altLang="ja-JP" dirty="0" smtClean="0"/>
              <a:t>～</a:t>
            </a:r>
            <a:r>
              <a:rPr lang="en-US" altLang="ja-JP" dirty="0" smtClean="0"/>
              <a:t>2</a:t>
            </a:r>
            <a:r>
              <a:rPr lang="ja-JP" altLang="ja-JP" dirty="0" smtClean="0"/>
              <a:t>回採水</a:t>
            </a:r>
          </a:p>
          <a:p>
            <a:r>
              <a:rPr lang="ja-JP" altLang="ja-JP" u="sng" dirty="0" smtClean="0"/>
              <a:t>設置後採水</a:t>
            </a:r>
            <a:endParaRPr lang="ja-JP" altLang="ja-JP" dirty="0" smtClean="0"/>
          </a:p>
          <a:p>
            <a:pPr marL="0" indent="0">
              <a:buNone/>
            </a:pPr>
            <a:r>
              <a:rPr lang="ja-JP" altLang="en-US" dirty="0" smtClean="0"/>
              <a:t>　　</a:t>
            </a:r>
            <a:r>
              <a:rPr lang="ja-JP" altLang="ja-JP" dirty="0" smtClean="0"/>
              <a:t>長期間にわたる検証のため、</a:t>
            </a:r>
            <a:r>
              <a:rPr lang="en-US" altLang="ja-JP" dirty="0" smtClean="0"/>
              <a:t>1</a:t>
            </a:r>
            <a:r>
              <a:rPr lang="ja-JP" altLang="ja-JP" dirty="0" smtClean="0"/>
              <a:t>カ月に</a:t>
            </a:r>
            <a:r>
              <a:rPr lang="en-US" altLang="ja-JP" dirty="0" smtClean="0"/>
              <a:t>2 </a:t>
            </a:r>
            <a:r>
              <a:rPr lang="ja-JP" altLang="ja-JP" dirty="0" smtClean="0"/>
              <a:t>回程度採水</a:t>
            </a:r>
          </a:p>
          <a:p>
            <a:endParaRPr kumimoji="1" lang="ja-JP" altLang="en-US" dirty="0" smtClean="0"/>
          </a:p>
          <a:p>
            <a:pPr marL="0" indent="0">
              <a:buNone/>
            </a:pPr>
            <a:endParaRPr lang="ja-JP" altLang="en-US" dirty="0" smtClean="0">
              <a:solidFill>
                <a:schemeClr val="tx1"/>
              </a:solidFill>
              <a:latin typeface="ＭＳ ゴシック" panose="020B0609070205080204" pitchFamily="49" charset="-128"/>
              <a:ea typeface="ＭＳ ゴシック" panose="020B0609070205080204" pitchFamily="49" charset="-128"/>
            </a:endParaRPr>
          </a:p>
          <a:p>
            <a:endParaRPr kumimoji="1" lang="ja-JP" altLang="en-US" dirty="0" smtClean="0">
              <a:solidFill>
                <a:schemeClr val="tx1"/>
              </a:solidFill>
              <a:latin typeface="ＭＳ ゴシック" panose="020B0609070205080204" pitchFamily="49" charset="-128"/>
              <a:ea typeface="ＭＳ ゴシック" panose="020B0609070205080204" pitchFamily="49"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12</a:t>
            </a:fld>
            <a:endParaRPr kumimoji="1" lang="ja-JP" altLang="en-US"/>
          </a:p>
        </p:txBody>
      </p:sp>
    </p:spTree>
    <p:extLst>
      <p:ext uri="{BB962C8B-B14F-4D97-AF65-F5344CB8AC3E}">
        <p14:creationId xmlns:p14="http://schemas.microsoft.com/office/powerpoint/2010/main" val="3346135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設置場所の選定条件ですが、</a:t>
            </a:r>
            <a:endParaRPr kumimoji="1" lang="en-US" altLang="ja-JP" dirty="0" smtClean="0"/>
          </a:p>
          <a:p>
            <a:r>
              <a:rPr kumimoji="1" lang="ja-JP" altLang="en-US" dirty="0" smtClean="0"/>
              <a:t>まず、マッピングによる検索で口径と年代等により候補地を抽出し、</a:t>
            </a:r>
            <a:endParaRPr kumimoji="1" lang="en-US" altLang="ja-JP" dirty="0" smtClean="0"/>
          </a:p>
          <a:p>
            <a:r>
              <a:rPr kumimoji="1" lang="ja-JP" altLang="en-US" dirty="0" smtClean="0"/>
              <a:t>机上で精査しました。</a:t>
            </a:r>
            <a:endParaRPr kumimoji="1" lang="en-US" altLang="ja-JP" dirty="0" smtClean="0"/>
          </a:p>
          <a:p>
            <a:r>
              <a:rPr kumimoji="1" lang="ja-JP" altLang="en-US" dirty="0" smtClean="0"/>
              <a:t>そして、現場調査にて、設置が可能か、水質状況はどうかなどを確認しました。</a:t>
            </a:r>
            <a:endParaRPr kumimoji="1" lang="en-US" altLang="ja-JP" dirty="0" smtClean="0"/>
          </a:p>
          <a:p>
            <a:r>
              <a:rPr kumimoji="1" lang="ja-JP" altLang="en-US" dirty="0" smtClean="0"/>
              <a:t>留意事項は記載のとおりですが、詳細については時間の都合上、割愛させていただきます。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13</a:t>
            </a:fld>
            <a:endParaRPr kumimoji="1" lang="ja-JP" altLang="en-US"/>
          </a:p>
        </p:txBody>
      </p:sp>
    </p:spTree>
    <p:extLst>
      <p:ext uri="{BB962C8B-B14F-4D97-AF65-F5344CB8AC3E}">
        <p14:creationId xmlns:p14="http://schemas.microsoft.com/office/powerpoint/2010/main" val="2023506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なお、場所の選定にあたっては、</a:t>
            </a:r>
            <a:endParaRPr kumimoji="1" lang="en-US" altLang="ja-JP" dirty="0" smtClean="0"/>
          </a:p>
          <a:p>
            <a:r>
              <a:rPr kumimoji="1" lang="ja-JP" altLang="en-US" dirty="0" smtClean="0"/>
              <a:t>ライニングの無い</a:t>
            </a:r>
            <a:r>
              <a:rPr kumimoji="1" lang="en-US" altLang="ja-JP" dirty="0" smtClean="0"/>
              <a:t>GP</a:t>
            </a:r>
            <a:r>
              <a:rPr kumimoji="1" lang="ja-JP" altLang="en-US" dirty="0" smtClean="0"/>
              <a:t>管が、腐食の進行が激しく検体として有効です。</a:t>
            </a:r>
            <a:endParaRPr kumimoji="1" lang="en-US" altLang="ja-JP" dirty="0" smtClean="0"/>
          </a:p>
          <a:p>
            <a:r>
              <a:rPr kumimoji="1" lang="ja-JP" altLang="en-US" dirty="0" smtClean="0"/>
              <a:t>しかし、市内の配水管では改良が進み、検証において条件の良い</a:t>
            </a:r>
            <a:r>
              <a:rPr kumimoji="1" lang="en-US" altLang="ja-JP" dirty="0" smtClean="0"/>
              <a:t>GP</a:t>
            </a:r>
            <a:r>
              <a:rPr kumimoji="1" lang="ja-JP" altLang="en-US" dirty="0" smtClean="0"/>
              <a:t>管が残っていないため、</a:t>
            </a:r>
            <a:endParaRPr kumimoji="1" lang="en-US" altLang="ja-JP" dirty="0" smtClean="0"/>
          </a:p>
          <a:p>
            <a:r>
              <a:rPr kumimoji="1" lang="ja-JP" altLang="en-US" dirty="0" smtClean="0"/>
              <a:t>撤去管の状況から、継手部分の腐食が考えられる、</a:t>
            </a:r>
            <a:endParaRPr kumimoji="1" lang="en-US" altLang="ja-JP" dirty="0" smtClean="0"/>
          </a:p>
          <a:p>
            <a:r>
              <a:rPr kumimoji="1" lang="ja-JP" altLang="en-US" dirty="0" smtClean="0"/>
              <a:t>昭和</a:t>
            </a:r>
            <a:r>
              <a:rPr kumimoji="1" lang="en-US" altLang="ja-JP" dirty="0" smtClean="0"/>
              <a:t>50</a:t>
            </a:r>
            <a:r>
              <a:rPr kumimoji="1" lang="ja-JP" altLang="en-US" dirty="0" smtClean="0"/>
              <a:t>年代以前の</a:t>
            </a:r>
            <a:r>
              <a:rPr kumimoji="1" lang="en-US" altLang="ja-JP" dirty="0" smtClean="0"/>
              <a:t>SGP-VB</a:t>
            </a:r>
            <a:r>
              <a:rPr kumimoji="1" lang="ja-JP" altLang="en-US" dirty="0" smtClean="0"/>
              <a:t>を選定条件とし、</a:t>
            </a:r>
            <a:endParaRPr kumimoji="1" lang="en-US" altLang="ja-JP" dirty="0" smtClean="0"/>
          </a:p>
          <a:p>
            <a:r>
              <a:rPr kumimoji="1" lang="ja-JP" altLang="en-US" dirty="0" smtClean="0"/>
              <a:t>使用水量・管延長・採水場所・施工条件等を勘案し、検証場所を選定しました。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14</a:t>
            </a:fld>
            <a:endParaRPr kumimoji="1" lang="ja-JP" altLang="en-US"/>
          </a:p>
        </p:txBody>
      </p:sp>
    </p:spTree>
    <p:extLst>
      <p:ext uri="{BB962C8B-B14F-4D97-AF65-F5344CB8AC3E}">
        <p14:creationId xmlns:p14="http://schemas.microsoft.com/office/powerpoint/2010/main" val="443850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以上の条件により、</a:t>
            </a:r>
            <a:endParaRPr kumimoji="1" lang="en-US" altLang="ja-JP" dirty="0" smtClean="0"/>
          </a:p>
          <a:p>
            <a:r>
              <a:rPr lang="ja-JP" altLang="en-US" sz="1200" dirty="0" smtClean="0"/>
              <a:t>８か所の候補地を挙げ、管延長、効果の発揮する流量</a:t>
            </a:r>
            <a:r>
              <a:rPr lang="en-US" altLang="ja-JP" sz="1200" dirty="0" smtClean="0"/>
              <a:t>(</a:t>
            </a:r>
            <a:r>
              <a:rPr lang="ja-JP" altLang="en-US" sz="1200" dirty="0" smtClean="0"/>
              <a:t>給水戸数</a:t>
            </a:r>
            <a:r>
              <a:rPr lang="en-US" altLang="ja-JP" sz="1200" dirty="0" smtClean="0"/>
              <a:t>)</a:t>
            </a:r>
            <a:r>
              <a:rPr lang="ja-JP" altLang="en-US" sz="1200" dirty="0" err="1" smtClean="0"/>
              <a:t>、</a:t>
            </a:r>
            <a:endParaRPr lang="en-US" altLang="ja-JP" sz="1200" dirty="0" smtClean="0"/>
          </a:p>
          <a:p>
            <a:r>
              <a:rPr lang="ja-JP" altLang="en-US" sz="1200" dirty="0" smtClean="0"/>
              <a:t>現実的に設置が可能、継続的な採水が可能な場所として</a:t>
            </a:r>
          </a:p>
          <a:p>
            <a:r>
              <a:rPr lang="ja-JP" altLang="en-US" sz="1200" dirty="0" smtClean="0"/>
              <a:t>「寺前二丁目」、「港南中央」の２か所を選定し</a:t>
            </a:r>
            <a:r>
              <a:rPr kumimoji="1" lang="ja-JP" altLang="en-US" dirty="0" smtClean="0"/>
              <a:t>ました。</a:t>
            </a:r>
            <a:endParaRPr kumimoji="1" lang="en-US" altLang="ja-JP" dirty="0" smtClean="0"/>
          </a:p>
          <a:p>
            <a:r>
              <a:rPr kumimoji="1" lang="ja-JP" altLang="en-US" dirty="0" smtClean="0"/>
              <a:t>この表が、候補地の比較表になります。</a:t>
            </a:r>
            <a:endParaRPr kumimoji="1" lang="en-US" altLang="ja-JP" dirty="0" smtClean="0"/>
          </a:p>
          <a:p>
            <a:r>
              <a:rPr kumimoji="1" lang="ja-JP" altLang="en-US" dirty="0" smtClean="0"/>
              <a:t>総合的な評価を一番右の欄に記載しています。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15</a:t>
            </a:fld>
            <a:endParaRPr kumimoji="1" lang="ja-JP" altLang="en-US"/>
          </a:p>
        </p:txBody>
      </p:sp>
    </p:spTree>
    <p:extLst>
      <p:ext uri="{BB962C8B-B14F-4D97-AF65-F5344CB8AC3E}">
        <p14:creationId xmlns:p14="http://schemas.microsoft.com/office/powerpoint/2010/main" val="179153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こちらが設置場所１、「</a:t>
            </a:r>
            <a:r>
              <a:rPr lang="ja-JP" altLang="en-US" sz="1200" dirty="0" smtClean="0"/>
              <a:t>寺前二丁目</a:t>
            </a:r>
            <a:r>
              <a:rPr kumimoji="1" lang="ja-JP" altLang="en-US" dirty="0" smtClean="0"/>
              <a:t>」の現地状況です。</a:t>
            </a:r>
            <a:endParaRPr kumimoji="1" lang="en-US" altLang="ja-JP" dirty="0" smtClean="0"/>
          </a:p>
          <a:p>
            <a:r>
              <a:rPr kumimoji="1" lang="ja-JP" altLang="en-US" dirty="0" smtClean="0"/>
              <a:t>昭和</a:t>
            </a:r>
            <a:r>
              <a:rPr kumimoji="1" lang="en-US" altLang="ja-JP" dirty="0" smtClean="0"/>
              <a:t>53</a:t>
            </a:r>
            <a:r>
              <a:rPr kumimoji="1" lang="ja-JP" altLang="en-US" dirty="0" smtClean="0"/>
              <a:t>年度布設の口径</a:t>
            </a:r>
            <a:r>
              <a:rPr kumimoji="1" lang="en-US" altLang="ja-JP" dirty="0" smtClean="0"/>
              <a:t>50mmSGP-VB</a:t>
            </a:r>
            <a:r>
              <a:rPr kumimoji="1" lang="ja-JP" altLang="en-US" dirty="0" smtClean="0"/>
              <a:t>の根元に装置を設置しました。</a:t>
            </a:r>
            <a:endParaRPr kumimoji="1" lang="en-US" altLang="ja-JP" dirty="0" smtClean="0"/>
          </a:p>
          <a:p>
            <a:r>
              <a:rPr kumimoji="1" lang="ja-JP" altLang="en-US" dirty="0" smtClean="0"/>
              <a:t>星印の部分が</a:t>
            </a:r>
            <a:r>
              <a:rPr kumimoji="1" lang="en-US" altLang="ja-JP" dirty="0" smtClean="0"/>
              <a:t>NMR</a:t>
            </a:r>
            <a:r>
              <a:rPr kumimoji="1" lang="ja-JP" altLang="en-US" dirty="0" smtClean="0"/>
              <a:t>装置の設置場所です。</a:t>
            </a:r>
            <a:endParaRPr kumimoji="1" lang="en-US" altLang="ja-JP" dirty="0" smtClean="0"/>
          </a:p>
          <a:p>
            <a:r>
              <a:rPr kumimoji="1" lang="ja-JP" altLang="en-US" dirty="0" smtClean="0"/>
              <a:t>上流側の消火栓と、下流側の共同住宅外水栓で採水し検証しました。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16</a:t>
            </a:fld>
            <a:endParaRPr kumimoji="1" lang="ja-JP" altLang="en-US"/>
          </a:p>
        </p:txBody>
      </p:sp>
    </p:spTree>
    <p:extLst>
      <p:ext uri="{BB962C8B-B14F-4D97-AF65-F5344CB8AC3E}">
        <p14:creationId xmlns:p14="http://schemas.microsoft.com/office/powerpoint/2010/main" val="2869895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こちらが設置場所２、「</a:t>
            </a:r>
            <a:r>
              <a:rPr lang="ja-JP" altLang="en-US" sz="1200" dirty="0" smtClean="0"/>
              <a:t>港南中央</a:t>
            </a:r>
            <a:r>
              <a:rPr kumimoji="1" lang="ja-JP" altLang="en-US" dirty="0" smtClean="0"/>
              <a:t>」の現地状況です。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昭和</a:t>
            </a:r>
            <a:r>
              <a:rPr kumimoji="1" lang="en-US" altLang="ja-JP" dirty="0" smtClean="0"/>
              <a:t>57</a:t>
            </a:r>
            <a:r>
              <a:rPr kumimoji="1" lang="ja-JP" altLang="en-US" dirty="0" smtClean="0"/>
              <a:t>年度布設の口径</a:t>
            </a:r>
            <a:r>
              <a:rPr kumimoji="1" lang="en-US" altLang="ja-JP" dirty="0" smtClean="0"/>
              <a:t>50mmSGP-VB</a:t>
            </a:r>
            <a:r>
              <a:rPr kumimoji="1" lang="ja-JP" altLang="en-US" dirty="0" smtClean="0"/>
              <a:t>の根本に装置を設置しました。</a:t>
            </a:r>
            <a:endParaRPr kumimoji="1" lang="en-US" altLang="ja-JP" dirty="0" smtClean="0"/>
          </a:p>
          <a:p>
            <a:r>
              <a:rPr kumimoji="1" lang="ja-JP" altLang="en-US" dirty="0" smtClean="0"/>
              <a:t>星印が設置場所で、</a:t>
            </a:r>
            <a:endParaRPr kumimoji="1" lang="en-US" altLang="ja-JP" dirty="0" smtClean="0"/>
          </a:p>
          <a:p>
            <a:r>
              <a:rPr kumimoji="1" lang="ja-JP" altLang="en-US" dirty="0" smtClean="0"/>
              <a:t>上流側の消火栓と、下流側の公園内の水栓で採水し比較しました。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17</a:t>
            </a:fld>
            <a:endParaRPr kumimoji="1" lang="ja-JP" altLang="en-US"/>
          </a:p>
        </p:txBody>
      </p:sp>
    </p:spTree>
    <p:extLst>
      <p:ext uri="{BB962C8B-B14F-4D97-AF65-F5344CB8AC3E}">
        <p14:creationId xmlns:p14="http://schemas.microsoft.com/office/powerpoint/2010/main" val="2610166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以上の検証方法をまとめたものがこのスライドになります。</a:t>
            </a:r>
            <a:endParaRPr kumimoji="1" lang="en-US" altLang="ja-JP" dirty="0" smtClean="0"/>
          </a:p>
          <a:p>
            <a:r>
              <a:rPr kumimoji="1" lang="ja-JP" altLang="en-US" dirty="0" smtClean="0"/>
              <a:t>設置場所は、①寺前二丁目　（</a:t>
            </a:r>
            <a:r>
              <a:rPr kumimoji="1" lang="en-US" altLang="ja-JP" dirty="0" smtClean="0"/>
              <a:t>SGP-VB</a:t>
            </a:r>
            <a:r>
              <a:rPr kumimoji="1" lang="ja-JP" altLang="en-US" dirty="0" err="1" smtClean="0"/>
              <a:t>、</a:t>
            </a:r>
            <a:r>
              <a:rPr kumimoji="1" lang="en-US" altLang="ja-JP" dirty="0" smtClean="0"/>
              <a:t>Φ</a:t>
            </a:r>
            <a:r>
              <a:rPr kumimoji="1" lang="ja-JP" altLang="en-US" dirty="0" smtClean="0"/>
              <a:t>５０、</a:t>
            </a:r>
            <a:r>
              <a:rPr kumimoji="1" lang="en-US" altLang="ja-JP" dirty="0" smtClean="0"/>
              <a:t>S</a:t>
            </a:r>
            <a:r>
              <a:rPr kumimoji="1" lang="ja-JP" altLang="en-US" dirty="0" smtClean="0"/>
              <a:t>５３）</a:t>
            </a:r>
          </a:p>
          <a:p>
            <a:r>
              <a:rPr kumimoji="1" lang="ja-JP" altLang="en-US" dirty="0" smtClean="0"/>
              <a:t>　　　　　　　　　②港南中央　（</a:t>
            </a:r>
            <a:r>
              <a:rPr kumimoji="1" lang="en-US" altLang="ja-JP" dirty="0" smtClean="0"/>
              <a:t>SGP-VB</a:t>
            </a:r>
            <a:r>
              <a:rPr kumimoji="1" lang="ja-JP" altLang="en-US" dirty="0" err="1" smtClean="0"/>
              <a:t>、</a:t>
            </a:r>
            <a:r>
              <a:rPr kumimoji="1" lang="en-US" altLang="ja-JP" dirty="0" smtClean="0"/>
              <a:t>Φ</a:t>
            </a:r>
            <a:r>
              <a:rPr kumimoji="1" lang="ja-JP" altLang="en-US" dirty="0" smtClean="0"/>
              <a:t>５０、 </a:t>
            </a:r>
            <a:r>
              <a:rPr kumimoji="1" lang="en-US" altLang="ja-JP" dirty="0" smtClean="0"/>
              <a:t>S</a:t>
            </a:r>
            <a:r>
              <a:rPr kumimoji="1" lang="ja-JP" altLang="en-US" dirty="0" smtClean="0"/>
              <a:t>５７） 　の　計２か所です。</a:t>
            </a:r>
            <a:endParaRPr kumimoji="1" lang="en-US" altLang="ja-JP" dirty="0" smtClean="0"/>
          </a:p>
          <a:p>
            <a:endParaRPr kumimoji="1" lang="ja-JP" altLang="en-US" dirty="0" smtClean="0"/>
          </a:p>
          <a:p>
            <a:r>
              <a:rPr kumimoji="1" lang="ja-JP" altLang="en-US" dirty="0" smtClean="0"/>
              <a:t>測定項目　は、　残留塩素濃度、鉄分値です。</a:t>
            </a:r>
          </a:p>
          <a:p>
            <a:endParaRPr kumimoji="1" lang="en-US" altLang="ja-JP" dirty="0" smtClean="0"/>
          </a:p>
          <a:p>
            <a:r>
              <a:rPr kumimoji="1" lang="ja-JP" altLang="en-US" dirty="0" smtClean="0"/>
              <a:t>採水頻度　ですが、　（設置前） は１週間に１～２回採水　程度、</a:t>
            </a:r>
          </a:p>
          <a:p>
            <a:r>
              <a:rPr kumimoji="1" lang="ja-JP" altLang="en-US" dirty="0" smtClean="0"/>
              <a:t>　　　　　　　　　（設置後）は １か月に２回程度　採水を行いました。</a:t>
            </a:r>
          </a:p>
          <a:p>
            <a:endParaRPr kumimoji="1" lang="en-US" altLang="ja-JP" dirty="0" smtClean="0"/>
          </a:p>
          <a:p>
            <a:r>
              <a:rPr kumimoji="1" lang="ja-JP" altLang="en-US" dirty="0" smtClean="0"/>
              <a:t>採水時間　は、　１４：００～１６：００</a:t>
            </a:r>
          </a:p>
          <a:p>
            <a:endParaRPr kumimoji="1" lang="en-US" altLang="ja-JP" dirty="0" smtClean="0"/>
          </a:p>
          <a:p>
            <a:r>
              <a:rPr kumimoji="1" lang="ja-JP" altLang="en-US" dirty="0" smtClean="0"/>
              <a:t>採水期間　は、　約１年です。</a:t>
            </a:r>
            <a:endParaRPr kumimoji="1" lang="en-US" altLang="ja-JP" dirty="0" smtClean="0"/>
          </a:p>
          <a:p>
            <a:r>
              <a:rPr kumimoji="1" lang="ja-JP" altLang="en-US" strike="sngStrike" dirty="0" smtClean="0"/>
              <a:t>（①平成２９年２月１４日から平成２９年１２月２０日</a:t>
            </a:r>
          </a:p>
          <a:p>
            <a:r>
              <a:rPr kumimoji="1" lang="ja-JP" altLang="en-US" strike="sngStrike" dirty="0" smtClean="0"/>
              <a:t>　　　　　　　　　　　　　（②平成２８年６月３０日から平成２９年１２月２０日</a:t>
            </a:r>
          </a:p>
          <a:p>
            <a:endParaRPr kumimoji="1" lang="en-US" altLang="ja-JP" dirty="0" smtClean="0"/>
          </a:p>
          <a:p>
            <a:r>
              <a:rPr kumimoji="1" lang="ja-JP" altLang="en-US" dirty="0" smtClean="0"/>
              <a:t>防錆装置設置日　は、　①寺前二丁目が、平成２９年３月８日で、②港南中央が、平成２９年３月１５日です。</a:t>
            </a:r>
          </a:p>
          <a:p>
            <a:endParaRPr kumimoji="1" lang="en-US" altLang="ja-JP" dirty="0" smtClean="0"/>
          </a:p>
          <a:p>
            <a:r>
              <a:rPr kumimoji="1" lang="ja-JP" altLang="en-US" dirty="0" smtClean="0"/>
              <a:t>検証方法は、　防錆装置上流側と下流側における測定項目の差の</a:t>
            </a:r>
          </a:p>
          <a:p>
            <a:r>
              <a:rPr kumimoji="1" lang="ja-JP" altLang="en-US" dirty="0" smtClean="0"/>
              <a:t>　　　　　　　　　設置前、設置後の比較です。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18</a:t>
            </a:fld>
            <a:endParaRPr kumimoji="1" lang="ja-JP" altLang="en-US"/>
          </a:p>
        </p:txBody>
      </p:sp>
    </p:spTree>
    <p:extLst>
      <p:ext uri="{BB962C8B-B14F-4D97-AF65-F5344CB8AC3E}">
        <p14:creationId xmlns:p14="http://schemas.microsoft.com/office/powerpoint/2010/main" val="2111847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こちらが設置場所１「寺前二丁目」の測定データの残留塩素濃度のグラフと、</a:t>
            </a:r>
            <a:endParaRPr kumimoji="1" lang="en-US" altLang="ja-JP" dirty="0" smtClean="0"/>
          </a:p>
          <a:p>
            <a:r>
              <a:rPr kumimoji="1" lang="ja-JP" altLang="en-US" dirty="0" smtClean="0"/>
              <a:t>上流側と下流側の設置前及び設置後の残留塩素濃度の最大値、最小値、平均値を抜粋した表です。</a:t>
            </a:r>
            <a:endParaRPr kumimoji="1" lang="en-US" altLang="ja-JP" dirty="0" smtClean="0"/>
          </a:p>
          <a:p>
            <a:r>
              <a:rPr kumimoji="1" lang="ja-JP" altLang="en-US" dirty="0" smtClean="0"/>
              <a:t>グラフ赤線より左側が設置前、右側が設置後になります。</a:t>
            </a:r>
            <a:endParaRPr kumimoji="1" lang="en-US" altLang="ja-JP" dirty="0" smtClean="0"/>
          </a:p>
          <a:p>
            <a:r>
              <a:rPr kumimoji="1" lang="ja-JP" altLang="en-US" dirty="0" smtClean="0"/>
              <a:t>グラフの縦軸が残留塩素濃度、</a:t>
            </a:r>
            <a:endParaRPr kumimoji="1" lang="en-US" altLang="ja-JP" dirty="0" smtClean="0"/>
          </a:p>
          <a:p>
            <a:r>
              <a:rPr kumimoji="1" lang="ja-JP" altLang="en-US" dirty="0" smtClean="0"/>
              <a:t>横軸が採水日になります。</a:t>
            </a:r>
            <a:endParaRPr kumimoji="1" lang="en-US" altLang="ja-JP" dirty="0" smtClean="0"/>
          </a:p>
          <a:p>
            <a:r>
              <a:rPr kumimoji="1" lang="ja-JP" altLang="en-US" dirty="0" smtClean="0"/>
              <a:t>折れ線黄緑色が上流側、折れ線紫色が下流側の残留塩素濃度です。</a:t>
            </a:r>
            <a:endParaRPr kumimoji="1" lang="en-US" altLang="ja-JP" dirty="0" smtClean="0"/>
          </a:p>
          <a:p>
            <a:r>
              <a:rPr kumimoji="1" lang="ja-JP" altLang="en-US" dirty="0" smtClean="0"/>
              <a:t>設置前に８回、設置後に</a:t>
            </a:r>
            <a:r>
              <a:rPr kumimoji="1" lang="en-US" altLang="ja-JP" dirty="0" smtClean="0"/>
              <a:t>17</a:t>
            </a:r>
            <a:r>
              <a:rPr kumimoji="1" lang="ja-JP" altLang="en-US" dirty="0" smtClean="0"/>
              <a:t>回の計</a:t>
            </a:r>
            <a:r>
              <a:rPr kumimoji="1" lang="en-US" altLang="ja-JP" dirty="0" smtClean="0"/>
              <a:t>25</a:t>
            </a:r>
            <a:r>
              <a:rPr kumimoji="1" lang="ja-JP" altLang="en-US" dirty="0" smtClean="0"/>
              <a:t>回測定を行いました。</a:t>
            </a:r>
            <a:endParaRPr kumimoji="1" lang="en-US" altLang="ja-JP" dirty="0" smtClean="0"/>
          </a:p>
          <a:p>
            <a:endParaRPr kumimoji="1" lang="en-US" altLang="ja-JP" dirty="0" smtClean="0"/>
          </a:p>
          <a:p>
            <a:r>
              <a:rPr kumimoji="1" lang="ja-JP" altLang="en-US" dirty="0" smtClean="0"/>
              <a:t>この上流側と下流側の差で比較を行いました。</a:t>
            </a:r>
            <a:endParaRPr kumimoji="1" lang="en-US" altLang="ja-JP" dirty="0" smtClean="0"/>
          </a:p>
          <a:p>
            <a:r>
              <a:rPr lang="ja-JP" altLang="ja-JP" dirty="0" smtClean="0">
                <a:solidFill>
                  <a:schemeClr val="tx1"/>
                </a:solidFill>
              </a:rPr>
              <a:t>残留塩素濃度の上流側と下流側の差は、</a:t>
            </a:r>
            <a:endParaRPr lang="en-US" altLang="ja-JP" dirty="0" smtClean="0">
              <a:solidFill>
                <a:schemeClr val="tx1"/>
              </a:solidFill>
            </a:endParaRPr>
          </a:p>
          <a:p>
            <a:r>
              <a:rPr lang="ja-JP" altLang="ja-JP" dirty="0" smtClean="0">
                <a:solidFill>
                  <a:schemeClr val="tx1"/>
                </a:solidFill>
              </a:rPr>
              <a:t>最大で設置前が</a:t>
            </a:r>
            <a:r>
              <a:rPr lang="en-US" altLang="ja-JP" dirty="0" smtClean="0">
                <a:solidFill>
                  <a:schemeClr val="tx1"/>
                </a:solidFill>
              </a:rPr>
              <a:t>0.16mg/l</a:t>
            </a:r>
            <a:r>
              <a:rPr lang="ja-JP" altLang="ja-JP" dirty="0" err="1" smtClean="0">
                <a:solidFill>
                  <a:schemeClr val="tx1"/>
                </a:solidFill>
              </a:rPr>
              <a:t>、</a:t>
            </a:r>
            <a:r>
              <a:rPr lang="ja-JP" altLang="ja-JP" dirty="0" smtClean="0">
                <a:solidFill>
                  <a:schemeClr val="tx1"/>
                </a:solidFill>
              </a:rPr>
              <a:t>設置後で</a:t>
            </a:r>
            <a:r>
              <a:rPr lang="en-US" altLang="ja-JP" dirty="0" smtClean="0">
                <a:solidFill>
                  <a:schemeClr val="tx1"/>
                </a:solidFill>
              </a:rPr>
              <a:t>0.22 mg/l</a:t>
            </a:r>
            <a:r>
              <a:rPr lang="ja-JP" altLang="ja-JP" dirty="0" smtClean="0">
                <a:solidFill>
                  <a:schemeClr val="tx1"/>
                </a:solidFill>
              </a:rPr>
              <a:t>と設置後の方が多少大きくな</a:t>
            </a:r>
            <a:r>
              <a:rPr lang="ja-JP" altLang="en-US" dirty="0" smtClean="0">
                <a:solidFill>
                  <a:schemeClr val="tx1"/>
                </a:solidFill>
              </a:rPr>
              <a:t>りまし</a:t>
            </a:r>
            <a:r>
              <a:rPr lang="ja-JP" altLang="ja-JP" dirty="0" smtClean="0">
                <a:solidFill>
                  <a:schemeClr val="tx1"/>
                </a:solidFill>
              </a:rPr>
              <a:t>た</a:t>
            </a:r>
            <a:r>
              <a:rPr lang="ja-JP" altLang="en-US" dirty="0" smtClean="0">
                <a:solidFill>
                  <a:schemeClr val="tx1"/>
                </a:solidFill>
              </a:rPr>
              <a:t>。</a:t>
            </a:r>
            <a:endParaRPr lang="en-US" altLang="ja-JP" dirty="0" smtClean="0">
              <a:solidFill>
                <a:schemeClr val="tx1"/>
              </a:solidFill>
            </a:endParaRPr>
          </a:p>
          <a:p>
            <a:r>
              <a:rPr lang="ja-JP" altLang="en-US" dirty="0" smtClean="0">
                <a:solidFill>
                  <a:schemeClr val="tx1"/>
                </a:solidFill>
              </a:rPr>
              <a:t>しかし、</a:t>
            </a:r>
            <a:r>
              <a:rPr lang="ja-JP" altLang="ja-JP" dirty="0" smtClean="0">
                <a:solidFill>
                  <a:schemeClr val="tx1"/>
                </a:solidFill>
              </a:rPr>
              <a:t>差を平均すると</a:t>
            </a:r>
            <a:r>
              <a:rPr lang="ja-JP" altLang="en-US" dirty="0" smtClean="0">
                <a:solidFill>
                  <a:schemeClr val="tx1"/>
                </a:solidFill>
              </a:rPr>
              <a:t>、</a:t>
            </a:r>
            <a:r>
              <a:rPr lang="ja-JP" altLang="ja-JP" dirty="0" smtClean="0">
                <a:solidFill>
                  <a:schemeClr val="tx1"/>
                </a:solidFill>
              </a:rPr>
              <a:t>設置前が</a:t>
            </a:r>
            <a:r>
              <a:rPr lang="en-US" altLang="ja-JP" dirty="0" smtClean="0">
                <a:solidFill>
                  <a:schemeClr val="tx1"/>
                </a:solidFill>
              </a:rPr>
              <a:t>0.08mg/l</a:t>
            </a:r>
            <a:r>
              <a:rPr lang="ja-JP" altLang="ja-JP" dirty="0" err="1" smtClean="0">
                <a:solidFill>
                  <a:schemeClr val="tx1"/>
                </a:solidFill>
              </a:rPr>
              <a:t>、</a:t>
            </a:r>
            <a:r>
              <a:rPr lang="ja-JP" altLang="ja-JP" dirty="0" smtClean="0">
                <a:solidFill>
                  <a:schemeClr val="tx1"/>
                </a:solidFill>
              </a:rPr>
              <a:t>設置後で</a:t>
            </a:r>
            <a:r>
              <a:rPr lang="en-US" altLang="ja-JP" dirty="0" smtClean="0">
                <a:solidFill>
                  <a:schemeClr val="tx1"/>
                </a:solidFill>
              </a:rPr>
              <a:t>0.09mg/l</a:t>
            </a:r>
            <a:r>
              <a:rPr lang="ja-JP" altLang="ja-JP" dirty="0" smtClean="0">
                <a:solidFill>
                  <a:schemeClr val="tx1"/>
                </a:solidFill>
              </a:rPr>
              <a:t>と</a:t>
            </a:r>
            <a:endParaRPr lang="en-US" altLang="ja-JP" dirty="0" smtClean="0">
              <a:solidFill>
                <a:schemeClr val="tx1"/>
              </a:solidFill>
            </a:endParaRPr>
          </a:p>
          <a:p>
            <a:r>
              <a:rPr lang="ja-JP" altLang="ja-JP" dirty="0" smtClean="0">
                <a:solidFill>
                  <a:schemeClr val="tx1"/>
                </a:solidFill>
              </a:rPr>
              <a:t>設置後の方が</a:t>
            </a:r>
            <a:r>
              <a:rPr lang="en-US" altLang="ja-JP" dirty="0" smtClean="0">
                <a:solidFill>
                  <a:schemeClr val="tx1"/>
                </a:solidFill>
              </a:rPr>
              <a:t>0.01mg/l</a:t>
            </a:r>
            <a:r>
              <a:rPr lang="ja-JP" altLang="ja-JP" dirty="0" smtClean="0">
                <a:solidFill>
                  <a:schemeClr val="tx1"/>
                </a:solidFill>
              </a:rPr>
              <a:t>少なくな</a:t>
            </a:r>
            <a:r>
              <a:rPr lang="ja-JP" altLang="en-US" dirty="0" smtClean="0">
                <a:solidFill>
                  <a:schemeClr val="tx1"/>
                </a:solidFill>
              </a:rPr>
              <a:t>りまし</a:t>
            </a:r>
            <a:r>
              <a:rPr lang="ja-JP" altLang="ja-JP" dirty="0" smtClean="0">
                <a:solidFill>
                  <a:schemeClr val="tx1"/>
                </a:solidFill>
              </a:rPr>
              <a:t>たが、</a:t>
            </a:r>
            <a:r>
              <a:rPr lang="ja-JP" altLang="ja-JP" dirty="0" smtClean="0">
                <a:solidFill>
                  <a:srgbClr val="FF0000"/>
                </a:solidFill>
              </a:rPr>
              <a:t>ほぼ変化がみられ</a:t>
            </a:r>
            <a:r>
              <a:rPr lang="ja-JP" altLang="en-US" dirty="0" smtClean="0">
                <a:solidFill>
                  <a:srgbClr val="FF0000"/>
                </a:solidFill>
              </a:rPr>
              <a:t>ませんでし</a:t>
            </a:r>
            <a:r>
              <a:rPr lang="ja-JP" altLang="ja-JP" dirty="0" smtClean="0">
                <a:solidFill>
                  <a:srgbClr val="FF0000"/>
                </a:solidFill>
              </a:rPr>
              <a:t>た。</a:t>
            </a:r>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19</a:t>
            </a:fld>
            <a:endParaRPr kumimoji="1" lang="ja-JP" altLang="en-US"/>
          </a:p>
        </p:txBody>
      </p:sp>
    </p:spTree>
    <p:extLst>
      <p:ext uri="{BB962C8B-B14F-4D97-AF65-F5344CB8AC3E}">
        <p14:creationId xmlns:p14="http://schemas.microsoft.com/office/powerpoint/2010/main" val="4118080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lang="ja-JP" altLang="en-US" sz="1600" dirty="0" smtClean="0"/>
              <a:t>まず、本検証で使用した</a:t>
            </a:r>
            <a:r>
              <a:rPr lang="en-US" altLang="ja-JP" sz="1600" dirty="0" smtClean="0"/>
              <a:t>NMR</a:t>
            </a:r>
            <a:r>
              <a:rPr lang="ja-JP" altLang="en-US" sz="1600" dirty="0" smtClean="0"/>
              <a:t>装置についてご説明します。</a:t>
            </a:r>
            <a:endParaRPr lang="en-US" altLang="ja-JP" sz="1600" dirty="0" smtClean="0"/>
          </a:p>
          <a:p>
            <a:pPr defTabSz="914324">
              <a:defRPr/>
            </a:pPr>
            <a:r>
              <a:rPr lang="ja-JP" altLang="en-US" sz="1600" dirty="0" smtClean="0"/>
              <a:t>こちら</a:t>
            </a:r>
            <a:r>
              <a:rPr lang="ja-JP" altLang="en-US" sz="1600" dirty="0"/>
              <a:t>が防錆装置の断面図になっており</a:t>
            </a:r>
            <a:r>
              <a:rPr lang="ja-JP" altLang="en-US" sz="1600" dirty="0" smtClean="0"/>
              <a:t>、</a:t>
            </a:r>
            <a:endParaRPr lang="en-US" altLang="ja-JP" sz="1600" dirty="0" smtClean="0"/>
          </a:p>
          <a:p>
            <a:pPr defTabSz="914324">
              <a:defRPr/>
            </a:pPr>
            <a:r>
              <a:rPr lang="ja-JP" altLang="en-US" sz="1600" dirty="0" smtClean="0"/>
              <a:t>◎</a:t>
            </a:r>
            <a:r>
              <a:rPr lang="ja-JP" altLang="en-US" sz="1600" dirty="0"/>
              <a:t>この装置を水道管の外側に取り付けることによって</a:t>
            </a:r>
            <a:r>
              <a:rPr lang="ja-JP" altLang="en-US" sz="1600" dirty="0" smtClean="0"/>
              <a:t>、</a:t>
            </a:r>
            <a:endParaRPr lang="en-US" altLang="ja-JP" sz="1600" dirty="0" smtClean="0"/>
          </a:p>
          <a:p>
            <a:pPr defTabSz="914324">
              <a:defRPr/>
            </a:pPr>
            <a:r>
              <a:rPr lang="ja-JP" altLang="en-US" sz="1600" dirty="0" smtClean="0"/>
              <a:t>◎装置から</a:t>
            </a:r>
            <a:r>
              <a:rPr lang="ja-JP" altLang="en-US" sz="1600" dirty="0"/>
              <a:t>発生する特定の電磁波により</a:t>
            </a:r>
            <a:r>
              <a:rPr lang="ja-JP" altLang="en-US" sz="1600" dirty="0" smtClean="0"/>
              <a:t>、下流側の赤錆</a:t>
            </a:r>
            <a:r>
              <a:rPr lang="ja-JP" altLang="en-US" sz="1600" dirty="0"/>
              <a:t>を黒錆に変えることができるとされています</a:t>
            </a:r>
            <a:r>
              <a:rPr lang="ja-JP" altLang="en-US" sz="1600" dirty="0" smtClean="0"/>
              <a:t>。</a:t>
            </a:r>
            <a:endParaRPr lang="en-US" altLang="ja-JP" sz="1600" dirty="0" smtClean="0"/>
          </a:p>
          <a:p>
            <a:pPr defTabSz="914324">
              <a:defRPr/>
            </a:pPr>
            <a:r>
              <a:rPr lang="ja-JP" altLang="en-US" sz="1600" dirty="0" smtClean="0"/>
              <a:t>◎</a:t>
            </a:r>
            <a:r>
              <a:rPr lang="ja-JP" altLang="en-US" sz="1600" dirty="0"/>
              <a:t>したがって塩素消費を抑えることが可能であるとされています。</a:t>
            </a:r>
            <a:endParaRPr lang="en-US" altLang="ja-JP" sz="1600" dirty="0"/>
          </a:p>
        </p:txBody>
      </p:sp>
      <p:sp>
        <p:nvSpPr>
          <p:cNvPr id="4" name="スライド番号プレースホルダー 3"/>
          <p:cNvSpPr>
            <a:spLocks noGrp="1"/>
          </p:cNvSpPr>
          <p:nvPr>
            <p:ph type="sldNum" sz="quarter" idx="10"/>
          </p:nvPr>
        </p:nvSpPr>
        <p:spPr/>
        <p:txBody>
          <a:bodyPr/>
          <a:lstStyle/>
          <a:p>
            <a:fld id="{63D4EBD5-EE60-4320-B4F5-4EA5632C3171}" type="slidenum">
              <a:rPr kumimoji="1" lang="ja-JP" altLang="en-US" smtClean="0"/>
              <a:t>2</a:t>
            </a:fld>
            <a:endParaRPr kumimoji="1" lang="ja-JP" altLang="en-US"/>
          </a:p>
        </p:txBody>
      </p:sp>
    </p:spTree>
    <p:extLst>
      <p:ext uri="{BB962C8B-B14F-4D97-AF65-F5344CB8AC3E}">
        <p14:creationId xmlns:p14="http://schemas.microsoft.com/office/powerpoint/2010/main" val="4037013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a:t>
            </a:r>
            <a:r>
              <a:rPr kumimoji="1" lang="zh-TW" altLang="en-US" dirty="0" smtClean="0"/>
              <a:t>設置場所２</a:t>
            </a:r>
            <a:r>
              <a:rPr kumimoji="1" lang="ja-JP" altLang="en-US" dirty="0" smtClean="0"/>
              <a:t>「</a:t>
            </a:r>
            <a:r>
              <a:rPr kumimoji="1" lang="zh-TW" altLang="en-US" dirty="0" smtClean="0"/>
              <a:t>港南中央</a:t>
            </a:r>
            <a:r>
              <a:rPr kumimoji="1" lang="ja-JP" altLang="en-US" dirty="0" smtClean="0"/>
              <a:t>」の測定データの残留塩素濃度のグラフと、</a:t>
            </a:r>
            <a:endParaRPr kumimoji="1" lang="en-US" altLang="ja-JP" dirty="0" smtClean="0"/>
          </a:p>
          <a:p>
            <a:r>
              <a:rPr kumimoji="1" lang="ja-JP" altLang="en-US" dirty="0" smtClean="0"/>
              <a:t>測定値を抜粋した表です。</a:t>
            </a:r>
            <a:endParaRPr kumimoji="1" lang="en-US" altLang="ja-JP" dirty="0" smtClean="0"/>
          </a:p>
          <a:p>
            <a:r>
              <a:rPr kumimoji="1" lang="ja-JP" altLang="en-US" dirty="0" smtClean="0"/>
              <a:t>設置場所１とグラフの見方は一緒になります。</a:t>
            </a:r>
            <a:endParaRPr kumimoji="1" lang="en-US" altLang="ja-JP" dirty="0" smtClean="0"/>
          </a:p>
          <a:p>
            <a:r>
              <a:rPr kumimoji="1" lang="ja-JP" altLang="en-US" dirty="0" smtClean="0"/>
              <a:t>設置前に</a:t>
            </a:r>
            <a:r>
              <a:rPr kumimoji="1" lang="en-US" altLang="ja-JP" dirty="0" smtClean="0"/>
              <a:t>16</a:t>
            </a:r>
            <a:r>
              <a:rPr kumimoji="1" lang="ja-JP" altLang="en-US" dirty="0" smtClean="0"/>
              <a:t>回、設置後に</a:t>
            </a:r>
            <a:r>
              <a:rPr kumimoji="1" lang="en-US" altLang="ja-JP" dirty="0" smtClean="0"/>
              <a:t>17</a:t>
            </a:r>
            <a:r>
              <a:rPr kumimoji="1" lang="ja-JP" altLang="en-US" dirty="0" smtClean="0"/>
              <a:t>回の計</a:t>
            </a:r>
            <a:r>
              <a:rPr kumimoji="1" lang="en-US" altLang="ja-JP" smtClean="0"/>
              <a:t>33</a:t>
            </a:r>
            <a:r>
              <a:rPr kumimoji="1" lang="ja-JP" altLang="en-US" smtClean="0"/>
              <a:t>回</a:t>
            </a:r>
            <a:r>
              <a:rPr kumimoji="1" lang="ja-JP" altLang="en-US" dirty="0" smtClean="0"/>
              <a:t>測定を行いました。</a:t>
            </a:r>
            <a:endParaRPr kumimoji="1" lang="en-US" altLang="ja-JP" dirty="0" smtClean="0"/>
          </a:p>
          <a:p>
            <a:endParaRPr kumimoji="1" lang="en-US" altLang="ja-JP" dirty="0" smtClean="0"/>
          </a:p>
          <a:p>
            <a:r>
              <a:rPr kumimoji="1" lang="ja-JP" altLang="en-US" dirty="0" smtClean="0"/>
              <a:t>残留塩素濃度の上流側と下流側の差は、</a:t>
            </a:r>
            <a:endParaRPr kumimoji="1" lang="en-US" altLang="ja-JP" dirty="0" smtClean="0"/>
          </a:p>
          <a:p>
            <a:r>
              <a:rPr kumimoji="1" lang="ja-JP" altLang="en-US" dirty="0" smtClean="0"/>
              <a:t>最大で設置前が</a:t>
            </a:r>
            <a:r>
              <a:rPr kumimoji="1" lang="en-US" altLang="ja-JP" dirty="0" smtClean="0"/>
              <a:t>0.14mg/l</a:t>
            </a:r>
            <a:r>
              <a:rPr kumimoji="1" lang="ja-JP" altLang="en-US" dirty="0" err="1" smtClean="0"/>
              <a:t>、</a:t>
            </a:r>
            <a:r>
              <a:rPr kumimoji="1" lang="ja-JP" altLang="en-US" dirty="0" smtClean="0"/>
              <a:t>設置後で</a:t>
            </a:r>
            <a:r>
              <a:rPr kumimoji="1" lang="en-US" altLang="ja-JP" dirty="0" smtClean="0"/>
              <a:t>0.14 mg/l</a:t>
            </a:r>
            <a:r>
              <a:rPr kumimoji="1" lang="ja-JP" altLang="en-US" dirty="0" smtClean="0"/>
              <a:t>と同一であり、</a:t>
            </a:r>
            <a:endParaRPr kumimoji="1" lang="en-US" altLang="ja-JP" dirty="0" smtClean="0"/>
          </a:p>
          <a:p>
            <a:r>
              <a:rPr kumimoji="1" lang="ja-JP" altLang="en-US" dirty="0" smtClean="0"/>
              <a:t>差を平均しても設置前が</a:t>
            </a:r>
            <a:r>
              <a:rPr kumimoji="1" lang="en-US" altLang="ja-JP" dirty="0" smtClean="0"/>
              <a:t>0.07mg/l</a:t>
            </a:r>
            <a:r>
              <a:rPr kumimoji="1" lang="ja-JP" altLang="en-US" dirty="0" err="1" smtClean="0"/>
              <a:t>、</a:t>
            </a:r>
            <a:r>
              <a:rPr kumimoji="1" lang="ja-JP" altLang="en-US" dirty="0" smtClean="0"/>
              <a:t>設置後で</a:t>
            </a:r>
            <a:r>
              <a:rPr kumimoji="1" lang="en-US" altLang="ja-JP" dirty="0" smtClean="0"/>
              <a:t>0.07 mg/l</a:t>
            </a:r>
            <a:r>
              <a:rPr kumimoji="1" lang="ja-JP" altLang="en-US" dirty="0" smtClean="0"/>
              <a:t>と変化がみられませんでした。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20</a:t>
            </a:fld>
            <a:endParaRPr kumimoji="1" lang="ja-JP" altLang="en-US"/>
          </a:p>
        </p:txBody>
      </p:sp>
    </p:spTree>
    <p:extLst>
      <p:ext uri="{BB962C8B-B14F-4D97-AF65-F5344CB8AC3E}">
        <p14:creationId xmlns:p14="http://schemas.microsoft.com/office/powerpoint/2010/main" val="386833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先ほど説明した設置場所１及び設置場所２の結果です。</a:t>
            </a:r>
            <a:endParaRPr kumimoji="1" lang="en-US" altLang="ja-JP" dirty="0" smtClean="0"/>
          </a:p>
          <a:p>
            <a:r>
              <a:rPr kumimoji="1" lang="ja-JP" altLang="en-US" dirty="0" smtClean="0"/>
              <a:t>残留塩素濃度において、どちらもほぼ変化がみられませんでした。</a:t>
            </a:r>
            <a:endParaRPr kumimoji="1" lang="en-US" altLang="ja-JP" dirty="0" smtClean="0"/>
          </a:p>
          <a:p>
            <a:endParaRPr kumimoji="1" lang="en-US" altLang="ja-JP" dirty="0" smtClean="0"/>
          </a:p>
          <a:p>
            <a:r>
              <a:rPr kumimoji="1" lang="ja-JP" altLang="en-US" dirty="0" smtClean="0"/>
              <a:t>なお、鉄分値については、設置場所１、２ともに、</a:t>
            </a:r>
            <a:endParaRPr kumimoji="1" lang="en-US" altLang="ja-JP" dirty="0" smtClean="0"/>
          </a:p>
          <a:p>
            <a:r>
              <a:rPr kumimoji="1" lang="en-US" altLang="ja-JP" dirty="0" smtClean="0"/>
              <a:t>0.01mg/l</a:t>
            </a:r>
            <a:r>
              <a:rPr kumimoji="1" lang="ja-JP" altLang="en-US" dirty="0" smtClean="0"/>
              <a:t>未満しか測定できないケースが多く、特に変化も見られなかったため、</a:t>
            </a:r>
            <a:endParaRPr kumimoji="1" lang="en-US" altLang="ja-JP" dirty="0" smtClean="0"/>
          </a:p>
          <a:p>
            <a:r>
              <a:rPr kumimoji="1" lang="ja-JP" altLang="en-US" dirty="0" smtClean="0"/>
              <a:t>測定データの説明は省略させていただきます。</a:t>
            </a:r>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21</a:t>
            </a:fld>
            <a:endParaRPr kumimoji="1" lang="ja-JP" altLang="en-US"/>
          </a:p>
        </p:txBody>
      </p:sp>
    </p:spTree>
    <p:extLst>
      <p:ext uri="{BB962C8B-B14F-4D97-AF65-F5344CB8AC3E}">
        <p14:creationId xmlns:p14="http://schemas.microsoft.com/office/powerpoint/2010/main" val="4011844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solidFill>
                  <a:schemeClr val="tx1"/>
                </a:solidFill>
              </a:rPr>
              <a:t>まとめです。</a:t>
            </a:r>
            <a:endParaRPr lang="en-US" altLang="ja-JP" sz="1200" dirty="0" smtClean="0">
              <a:solidFill>
                <a:schemeClr val="tx1"/>
              </a:solidFill>
            </a:endParaRPr>
          </a:p>
          <a:p>
            <a:r>
              <a:rPr lang="ja-JP" altLang="en-US" sz="1200" dirty="0" smtClean="0">
                <a:solidFill>
                  <a:schemeClr val="tx1"/>
                </a:solidFill>
              </a:rPr>
              <a:t>実際に運用中の口径</a:t>
            </a:r>
            <a:r>
              <a:rPr lang="en-US" altLang="ja-JP" sz="1200" dirty="0" smtClean="0">
                <a:solidFill>
                  <a:schemeClr val="tx1"/>
                </a:solidFill>
              </a:rPr>
              <a:t>50mm</a:t>
            </a:r>
            <a:r>
              <a:rPr lang="ja-JP" altLang="en-US" sz="1200" dirty="0" smtClean="0">
                <a:solidFill>
                  <a:schemeClr val="tx1"/>
                </a:solidFill>
              </a:rPr>
              <a:t>の</a:t>
            </a:r>
            <a:r>
              <a:rPr lang="en-US" altLang="ja-JP" sz="1200" dirty="0" smtClean="0">
                <a:solidFill>
                  <a:schemeClr val="tx1"/>
                </a:solidFill>
              </a:rPr>
              <a:t>SGP‐VB</a:t>
            </a:r>
            <a:r>
              <a:rPr lang="ja-JP" altLang="en-US" sz="1200" dirty="0" smtClean="0">
                <a:solidFill>
                  <a:schemeClr val="tx1"/>
                </a:solidFill>
              </a:rPr>
              <a:t>管に防錆装置を設置した下流側における、</a:t>
            </a:r>
            <a:r>
              <a:rPr lang="ja-JP" altLang="en-US" sz="1200" dirty="0" smtClean="0">
                <a:solidFill>
                  <a:srgbClr val="FF0000"/>
                </a:solidFill>
              </a:rPr>
              <a:t>残留塩素濃度の減少は確認できませんでした。</a:t>
            </a:r>
            <a:endParaRPr lang="en-US" altLang="ja-JP" sz="1200" dirty="0" smtClean="0">
              <a:solidFill>
                <a:srgbClr val="FF0000"/>
              </a:solidFill>
            </a:endParaRPr>
          </a:p>
          <a:p>
            <a:r>
              <a:rPr lang="ja-JP" altLang="en-US" sz="1200" dirty="0" smtClean="0">
                <a:solidFill>
                  <a:schemeClr val="tx1"/>
                </a:solidFill>
              </a:rPr>
              <a:t>これらの結果は、</a:t>
            </a:r>
            <a:r>
              <a:rPr lang="en-US" altLang="ja-JP" sz="1200" dirty="0" smtClean="0">
                <a:solidFill>
                  <a:srgbClr val="FF0000"/>
                </a:solidFill>
              </a:rPr>
              <a:t>SGP‐VB</a:t>
            </a:r>
            <a:r>
              <a:rPr lang="ja-JP" altLang="en-US" sz="1200" dirty="0" smtClean="0">
                <a:solidFill>
                  <a:srgbClr val="FF0000"/>
                </a:solidFill>
              </a:rPr>
              <a:t>管の腐食箇所は主に継手部分のみであったため</a:t>
            </a:r>
            <a:r>
              <a:rPr lang="ja-JP" altLang="en-US" sz="1200" dirty="0" smtClean="0">
                <a:solidFill>
                  <a:schemeClr val="tx1"/>
                </a:solidFill>
              </a:rPr>
              <a:t>、</a:t>
            </a:r>
            <a:endParaRPr lang="en-US" altLang="ja-JP" sz="1200" dirty="0" smtClean="0">
              <a:solidFill>
                <a:schemeClr val="tx1"/>
              </a:solidFill>
            </a:endParaRPr>
          </a:p>
          <a:p>
            <a:r>
              <a:rPr lang="ja-JP" altLang="en-US" sz="1200" dirty="0" smtClean="0">
                <a:solidFill>
                  <a:schemeClr val="tx1"/>
                </a:solidFill>
              </a:rPr>
              <a:t>「残留塩素」と「鉄分値」に与える影響が少なかったためだと考えられます。</a:t>
            </a:r>
            <a:endParaRPr lang="en-US" altLang="ja-JP" sz="1200" dirty="0" smtClean="0">
              <a:solidFill>
                <a:schemeClr val="tx1"/>
              </a:solidFill>
            </a:endParaRPr>
          </a:p>
          <a:p>
            <a:endParaRPr lang="en-US" altLang="ja-JP" sz="1200" dirty="0" smtClean="0">
              <a:solidFill>
                <a:schemeClr val="tx1"/>
              </a:solidFill>
            </a:endParaRPr>
          </a:p>
          <a:p>
            <a:r>
              <a:rPr lang="ja-JP" altLang="en-US" sz="1200" dirty="0" smtClean="0">
                <a:solidFill>
                  <a:schemeClr val="tx1"/>
                </a:solidFill>
              </a:rPr>
              <a:t>本検証は、最後に、</a:t>
            </a:r>
            <a:endParaRPr lang="en-US" altLang="ja-JP" sz="1200" dirty="0" smtClean="0">
              <a:solidFill>
                <a:schemeClr val="tx1"/>
              </a:solidFill>
            </a:endParaRPr>
          </a:p>
          <a:p>
            <a:pPr algn="l"/>
            <a:r>
              <a:rPr lang="ja-JP" altLang="en-US" sz="1200" dirty="0" smtClean="0"/>
              <a:t>設置前の腐食が想定される</a:t>
            </a:r>
            <a:r>
              <a:rPr lang="ja-JP" altLang="en-US" sz="1200" dirty="0" smtClean="0">
                <a:solidFill>
                  <a:srgbClr val="FF0000"/>
                </a:solidFill>
              </a:rPr>
              <a:t>継手の一部をサンプリング</a:t>
            </a:r>
            <a:r>
              <a:rPr lang="ja-JP" altLang="en-US" sz="1200" dirty="0" smtClean="0"/>
              <a:t>し、</a:t>
            </a:r>
            <a:endParaRPr lang="en-US" altLang="ja-JP" sz="1200" dirty="0" smtClean="0"/>
          </a:p>
          <a:p>
            <a:pPr algn="l"/>
            <a:r>
              <a:rPr lang="ja-JP" altLang="en-US" sz="1200" dirty="0" smtClean="0"/>
              <a:t>上流側と下流側で比較することで防錆効果の確認し、</a:t>
            </a:r>
            <a:endParaRPr lang="en-US" altLang="ja-JP" sz="1200" dirty="0" smtClean="0"/>
          </a:p>
          <a:p>
            <a:pPr algn="l"/>
            <a:r>
              <a:rPr lang="ja-JP" altLang="en-US" sz="1200" dirty="0" smtClean="0"/>
              <a:t>完結とします。</a:t>
            </a:r>
            <a:endParaRPr lang="ja-JP" altLang="en-US" sz="1200" dirty="0" smtClean="0">
              <a:solidFill>
                <a:prstClr val="black"/>
              </a:solidFill>
              <a:latin typeface="HGPｺﾞｼｯｸE" pitchFamily="50" charset="-128"/>
              <a:ea typeface="HGPｺﾞｼｯｸE" pitchFamily="50" charset="-128"/>
            </a:endParaRPr>
          </a:p>
          <a:p>
            <a:pPr algn="l"/>
            <a:endParaRPr lang="ja-JP" altLang="en-US" sz="1200" dirty="0" smtClean="0">
              <a:solidFill>
                <a:schemeClr val="tx1"/>
              </a:solidFill>
            </a:endParaRPr>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22</a:t>
            </a:fld>
            <a:endParaRPr kumimoji="1" lang="ja-JP" altLang="en-US"/>
          </a:p>
        </p:txBody>
      </p:sp>
    </p:spTree>
    <p:extLst>
      <p:ext uri="{BB962C8B-B14F-4D97-AF65-F5344CB8AC3E}">
        <p14:creationId xmlns:p14="http://schemas.microsoft.com/office/powerpoint/2010/main" val="4254019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今後の予定です。</a:t>
            </a:r>
            <a:endParaRPr kumimoji="1" lang="en-US" altLang="ja-JP" dirty="0" smtClean="0"/>
          </a:p>
          <a:p>
            <a:r>
              <a:rPr kumimoji="1" lang="ja-JP" altLang="en-US" dirty="0" smtClean="0"/>
              <a:t>設置条件の要因等により防錆装置の効果が確認できなかったため、</a:t>
            </a:r>
            <a:endParaRPr kumimoji="1" lang="en-US" altLang="ja-JP" dirty="0" smtClean="0"/>
          </a:p>
          <a:p>
            <a:r>
              <a:rPr kumimoji="1" lang="ja-JP" altLang="en-US" dirty="0" smtClean="0"/>
              <a:t>腐食の進行が激しく、効果が顕著に表れることが想定される</a:t>
            </a:r>
            <a:r>
              <a:rPr kumimoji="1" lang="en-US" altLang="ja-JP" dirty="0" smtClean="0"/>
              <a:t>GP</a:t>
            </a:r>
            <a:r>
              <a:rPr kumimoji="1" lang="ja-JP" altLang="en-US" dirty="0" smtClean="0"/>
              <a:t>管にて、</a:t>
            </a:r>
            <a:endParaRPr kumimoji="1" lang="en-US" altLang="ja-JP" dirty="0" smtClean="0"/>
          </a:p>
          <a:p>
            <a:r>
              <a:rPr kumimoji="1" lang="ja-JP" altLang="en-US" dirty="0" smtClean="0"/>
              <a:t>再度、残留塩素減少防止効果及び防錆効果の検証を行う予定です。</a:t>
            </a:r>
            <a:endParaRPr kumimoji="1" lang="en-US" altLang="ja-JP" dirty="0" smtClean="0"/>
          </a:p>
          <a:p>
            <a:endParaRPr kumimoji="1" lang="ja-JP" altLang="en-US" dirty="0" smtClean="0"/>
          </a:p>
          <a:p>
            <a:r>
              <a:rPr kumimoji="1" lang="ja-JP" altLang="en-US" dirty="0" smtClean="0"/>
              <a:t>本検証では公設管を選定条件としましたが、</a:t>
            </a:r>
            <a:endParaRPr kumimoji="1" lang="en-US" altLang="ja-JP" dirty="0" smtClean="0"/>
          </a:p>
          <a:p>
            <a:r>
              <a:rPr kumimoji="1" lang="ja-JP" altLang="en-US" dirty="0" smtClean="0"/>
              <a:t>私有管も含め設置場所の再選定を行います。</a:t>
            </a:r>
          </a:p>
          <a:p>
            <a:endParaRPr kumimoji="1" lang="en-US" altLang="ja-JP" dirty="0" smtClean="0"/>
          </a:p>
          <a:p>
            <a:r>
              <a:rPr kumimoji="1" lang="ja-JP" altLang="en-US" dirty="0" smtClean="0"/>
              <a:t>また、防錆効果の検証にあたっては、</a:t>
            </a:r>
            <a:endParaRPr kumimoji="1" lang="en-US" altLang="ja-JP" dirty="0" smtClean="0"/>
          </a:p>
          <a:p>
            <a:r>
              <a:rPr kumimoji="1" lang="ja-JP" altLang="en-US" dirty="0" smtClean="0"/>
              <a:t>管内カメラにて設置前の状況確認を行い、設置後との比較をします。</a:t>
            </a:r>
          </a:p>
          <a:p>
            <a:endParaRPr kumimoji="1" lang="en-US" altLang="ja-JP" dirty="0" smtClean="0"/>
          </a:p>
          <a:p>
            <a:r>
              <a:rPr kumimoji="1" lang="ja-JP" altLang="en-US" dirty="0" smtClean="0"/>
              <a:t>以上の事項を考慮し、更なる検証を行っていく予定です。</a:t>
            </a:r>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23</a:t>
            </a:fld>
            <a:endParaRPr kumimoji="1" lang="ja-JP" altLang="en-US"/>
          </a:p>
        </p:txBody>
      </p:sp>
    </p:spTree>
    <p:extLst>
      <p:ext uri="{BB962C8B-B14F-4D97-AF65-F5344CB8AC3E}">
        <p14:creationId xmlns:p14="http://schemas.microsoft.com/office/powerpoint/2010/main" val="294857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HGPｺﾞｼｯｸE" panose="020B0900000000000000" pitchFamily="50" charset="-128"/>
                <a:ea typeface="HGPｺﾞｼｯｸE" panose="020B0900000000000000" pitchFamily="50" charset="-128"/>
              </a:rPr>
              <a:t>本検証にご協力いただいた水質課及び洋光台水道事務所の方々に、</a:t>
            </a:r>
            <a:endParaRPr lang="en-US" altLang="ja-JP" sz="1200" dirty="0" smtClean="0">
              <a:solidFill>
                <a:schemeClr val="tx1"/>
              </a:solidFill>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HGPｺﾞｼｯｸE" panose="020B0900000000000000" pitchFamily="50" charset="-128"/>
                <a:ea typeface="HGPｺﾞｼｯｸE" panose="020B0900000000000000" pitchFamily="50" charset="-128"/>
              </a:rPr>
              <a:t>この場を借りて、厚く御礼を申し上げます。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24</a:t>
            </a:fld>
            <a:endParaRPr kumimoji="1" lang="ja-JP" altLang="en-US"/>
          </a:p>
        </p:txBody>
      </p:sp>
    </p:spTree>
    <p:extLst>
      <p:ext uri="{BB962C8B-B14F-4D97-AF65-F5344CB8AC3E}">
        <p14:creationId xmlns:p14="http://schemas.microsoft.com/office/powerpoint/2010/main" val="241133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ご清聴ありがとうございました。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25</a:t>
            </a:fld>
            <a:endParaRPr kumimoji="1" lang="ja-JP" altLang="en-US"/>
          </a:p>
        </p:txBody>
      </p:sp>
    </p:spTree>
    <p:extLst>
      <p:ext uri="{BB962C8B-B14F-4D97-AF65-F5344CB8AC3E}">
        <p14:creationId xmlns:p14="http://schemas.microsoft.com/office/powerpoint/2010/main" val="3458505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9E4D030-1751-4CD0-AC2A-C9DF4C3F4C39}" type="slidenum">
              <a:rPr kumimoji="1" lang="ja-JP" altLang="en-US" smtClean="0"/>
              <a:pPr/>
              <a:t>26</a:t>
            </a:fld>
            <a:endParaRPr kumimoji="1" lang="ja-JP" altLang="en-US"/>
          </a:p>
        </p:txBody>
      </p:sp>
    </p:spTree>
    <p:extLst>
      <p:ext uri="{BB962C8B-B14F-4D97-AF65-F5344CB8AC3E}">
        <p14:creationId xmlns:p14="http://schemas.microsoft.com/office/powerpoint/2010/main" val="3921066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27</a:t>
            </a:fld>
            <a:endParaRPr kumimoji="1" lang="ja-JP" altLang="en-US"/>
          </a:p>
        </p:txBody>
      </p:sp>
    </p:spTree>
    <p:extLst>
      <p:ext uri="{BB962C8B-B14F-4D97-AF65-F5344CB8AC3E}">
        <p14:creationId xmlns:p14="http://schemas.microsoft.com/office/powerpoint/2010/main" val="745807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28</a:t>
            </a:fld>
            <a:endParaRPr kumimoji="1" lang="ja-JP" altLang="en-US"/>
          </a:p>
        </p:txBody>
      </p:sp>
    </p:spTree>
    <p:extLst>
      <p:ext uri="{BB962C8B-B14F-4D97-AF65-F5344CB8AC3E}">
        <p14:creationId xmlns:p14="http://schemas.microsoft.com/office/powerpoint/2010/main" val="4257217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29</a:t>
            </a:fld>
            <a:endParaRPr kumimoji="1" lang="ja-JP" altLang="en-US"/>
          </a:p>
        </p:txBody>
      </p:sp>
    </p:spTree>
    <p:extLst>
      <p:ext uri="{BB962C8B-B14F-4D97-AF65-F5344CB8AC3E}">
        <p14:creationId xmlns:p14="http://schemas.microsoft.com/office/powerpoint/2010/main" val="3844341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こちらが、実際の５０㎜のＮＭＲ装置の写真です。</a:t>
            </a:r>
            <a:endParaRPr kumimoji="1" lang="en-US" altLang="ja-JP" dirty="0" smtClean="0"/>
          </a:p>
          <a:p>
            <a:endParaRPr kumimoji="1" lang="en-US" altLang="ja-JP" dirty="0" smtClean="0"/>
          </a:p>
          <a:p>
            <a:endParaRPr kumimoji="1" lang="en-US" altLang="ja-JP" dirty="0" smtClean="0"/>
          </a:p>
          <a:p>
            <a:r>
              <a:rPr kumimoji="1" lang="ja-JP" altLang="en-US" dirty="0" err="1" smtClean="0"/>
              <a:t>ー</a:t>
            </a:r>
            <a:endParaRPr kumimoji="1" lang="en-US" altLang="ja-JP" dirty="0" smtClean="0"/>
          </a:p>
          <a:p>
            <a:r>
              <a:rPr kumimoji="1" lang="ja-JP" altLang="en-US" dirty="0" smtClean="0"/>
              <a:t>ＮＭＲ</a:t>
            </a:r>
            <a:r>
              <a:rPr kumimoji="1" lang="ja-JP" altLang="en-US" dirty="0"/>
              <a:t>（</a:t>
            </a:r>
            <a:r>
              <a:rPr kumimoji="1" lang="ja-JP" altLang="en-US" dirty="0" smtClean="0"/>
              <a:t>Ｎｕｃｌｅａｒ</a:t>
            </a:r>
            <a:endParaRPr kumimoji="1" lang="en-US" altLang="ja-JP" dirty="0" smtClean="0"/>
          </a:p>
          <a:p>
            <a:r>
              <a:rPr kumimoji="1" lang="ja-JP" altLang="en-US" dirty="0"/>
              <a:t>　Ｍａｇｎｅｔｉｃ　Ｒｅｓｏｎａｎｃｅ）ニュークリア　マグネティック　レゾナンス</a:t>
            </a:r>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3</a:t>
            </a:fld>
            <a:endParaRPr kumimoji="1" lang="ja-JP" altLang="en-US"/>
          </a:p>
        </p:txBody>
      </p:sp>
    </p:spTree>
    <p:extLst>
      <p:ext uri="{BB962C8B-B14F-4D97-AF65-F5344CB8AC3E}">
        <p14:creationId xmlns:p14="http://schemas.microsoft.com/office/powerpoint/2010/main" val="908319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30</a:t>
            </a:fld>
            <a:endParaRPr kumimoji="1" lang="ja-JP" altLang="en-US"/>
          </a:p>
        </p:txBody>
      </p:sp>
    </p:spTree>
    <p:extLst>
      <p:ext uri="{BB962C8B-B14F-4D97-AF65-F5344CB8AC3E}">
        <p14:creationId xmlns:p14="http://schemas.microsoft.com/office/powerpoint/2010/main" val="1782543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31</a:t>
            </a:fld>
            <a:endParaRPr kumimoji="1" lang="ja-JP" altLang="en-US"/>
          </a:p>
        </p:txBody>
      </p:sp>
    </p:spTree>
    <p:extLst>
      <p:ext uri="{BB962C8B-B14F-4D97-AF65-F5344CB8AC3E}">
        <p14:creationId xmlns:p14="http://schemas.microsoft.com/office/powerpoint/2010/main" val="2415592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こちらが設置場所１　（寺前二丁目）の</a:t>
            </a:r>
            <a:br>
              <a:rPr kumimoji="1" lang="ja-JP" altLang="en-US" dirty="0" smtClean="0"/>
            </a:br>
            <a:r>
              <a:rPr kumimoji="1" lang="ja-JP" altLang="en-US" dirty="0" smtClean="0"/>
              <a:t>測定データの表になります。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左から、測定日、上流側残塩、下流側残塩、上流側と下流側の残塩の差、</a:t>
            </a:r>
            <a:endParaRPr kumimoji="1"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残塩減少率、上流側水温、下流側水温、上流側鉄分量、下流側鉄分量、</a:t>
            </a:r>
            <a:endParaRPr kumimoji="1"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上流側鉄分値、下流側鉄分値、上流側と下流側の鉄分値の差になります。</a:t>
            </a:r>
            <a:endParaRPr kumimoji="1"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測定回数は、</a:t>
            </a:r>
            <a:r>
              <a:rPr lang="ja-JP" altLang="en-US" sz="1200" dirty="0" smtClean="0">
                <a:sym typeface="Wingdings" panose="05000000000000000000" pitchFamily="2" charset="2"/>
              </a:rPr>
              <a:t>（設置前</a:t>
            </a:r>
            <a:r>
              <a:rPr kumimoji="1" lang="ja-JP" altLang="en-US" sz="1200" dirty="0" smtClean="0"/>
              <a:t>）８回、（設置後）１７回の計</a:t>
            </a:r>
            <a:r>
              <a:rPr kumimoji="1" lang="en-US" altLang="ja-JP" sz="1200" dirty="0" smtClean="0"/>
              <a:t>25</a:t>
            </a:r>
            <a:r>
              <a:rPr kumimoji="1" lang="ja-JP" altLang="en-US" sz="1200" dirty="0" smtClean="0"/>
              <a:t>回です。</a:t>
            </a:r>
            <a:endParaRPr kumimoji="1"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32</a:t>
            </a:fld>
            <a:endParaRPr kumimoji="1" lang="ja-JP" altLang="en-US"/>
          </a:p>
        </p:txBody>
      </p:sp>
    </p:spTree>
    <p:extLst>
      <p:ext uri="{BB962C8B-B14F-4D97-AF65-F5344CB8AC3E}">
        <p14:creationId xmlns:p14="http://schemas.microsoft.com/office/powerpoint/2010/main" val="1163199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こちらが先ほどの測定データの残留塩素濃度のグラフと、</a:t>
            </a:r>
            <a:endParaRPr kumimoji="1" lang="en-US" altLang="ja-JP" dirty="0" smtClean="0"/>
          </a:p>
          <a:p>
            <a:r>
              <a:rPr kumimoji="1" lang="ja-JP" altLang="en-US" dirty="0" smtClean="0"/>
              <a:t>上流側と下流側の設置前及び設置後の残留塩素濃度の最大値、最小値、平均値を抜粋した表です。</a:t>
            </a:r>
            <a:endParaRPr kumimoji="1" lang="en-US" altLang="ja-JP" dirty="0" smtClean="0"/>
          </a:p>
          <a:p>
            <a:r>
              <a:rPr kumimoji="1" lang="ja-JP" altLang="en-US" dirty="0" smtClean="0"/>
              <a:t>グラフ赤線より左側が設置前、右側が設置後になります。</a:t>
            </a:r>
            <a:endParaRPr kumimoji="1" lang="en-US" altLang="ja-JP" dirty="0" smtClean="0"/>
          </a:p>
          <a:p>
            <a:r>
              <a:rPr kumimoji="1" lang="ja-JP" altLang="en-US" dirty="0" smtClean="0"/>
              <a:t>グラフの縦軸左側が残留塩素濃度、右側が水温、</a:t>
            </a:r>
            <a:endParaRPr kumimoji="1" lang="en-US" altLang="ja-JP" dirty="0" smtClean="0"/>
          </a:p>
          <a:p>
            <a:r>
              <a:rPr kumimoji="1" lang="ja-JP" altLang="en-US" dirty="0" smtClean="0"/>
              <a:t>横軸が採水日になります。</a:t>
            </a:r>
            <a:endParaRPr kumimoji="1" lang="en-US" altLang="ja-JP" dirty="0" smtClean="0"/>
          </a:p>
          <a:p>
            <a:r>
              <a:rPr kumimoji="1" lang="ja-JP" altLang="en-US" dirty="0" smtClean="0"/>
              <a:t>折れ線黄緑色が上流側、折れ線紫色が下流側の残留塩素濃度で、</a:t>
            </a:r>
            <a:endParaRPr kumimoji="1" lang="en-US" altLang="ja-JP" dirty="0" smtClean="0"/>
          </a:p>
          <a:p>
            <a:r>
              <a:rPr kumimoji="1" lang="ja-JP" altLang="en-US" dirty="0" smtClean="0"/>
              <a:t>プロット青色が上流側、プロットあずき色が下流側の水温です。</a:t>
            </a:r>
            <a:endParaRPr kumimoji="1" lang="en-US" altLang="ja-JP" dirty="0" smtClean="0"/>
          </a:p>
          <a:p>
            <a:endParaRPr kumimoji="1" lang="en-US" altLang="ja-JP" dirty="0" smtClean="0"/>
          </a:p>
          <a:p>
            <a:r>
              <a:rPr kumimoji="1" lang="ja-JP" altLang="en-US" dirty="0" smtClean="0"/>
              <a:t>この上流側と下流側の差で比較を行いました。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33</a:t>
            </a:fld>
            <a:endParaRPr kumimoji="1" lang="ja-JP" altLang="en-US"/>
          </a:p>
        </p:txBody>
      </p:sp>
    </p:spTree>
    <p:extLst>
      <p:ext uri="{BB962C8B-B14F-4D97-AF65-F5344CB8AC3E}">
        <p14:creationId xmlns:p14="http://schemas.microsoft.com/office/powerpoint/2010/main" val="2193252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こちらが残留塩素濃度の上流側と下流側の差のグラフと、</a:t>
            </a:r>
            <a:endParaRPr kumimoji="1" lang="en-US" altLang="ja-JP" dirty="0" smtClean="0"/>
          </a:p>
          <a:p>
            <a:r>
              <a:rPr kumimoji="1" lang="ja-JP" altLang="en-US" dirty="0" smtClean="0"/>
              <a:t>設置前及び設置後の上流側と下流側の残留塩素濃度の差の</a:t>
            </a:r>
            <a:endParaRPr kumimoji="1" lang="en-US" altLang="ja-JP" dirty="0" smtClean="0"/>
          </a:p>
          <a:p>
            <a:r>
              <a:rPr kumimoji="1" lang="ja-JP" altLang="en-US" dirty="0" smtClean="0"/>
              <a:t>最大値、最小値、平均値を抜粋した表です。</a:t>
            </a:r>
            <a:endParaRPr kumimoji="1" lang="en-US" altLang="ja-JP" dirty="0" smtClean="0"/>
          </a:p>
          <a:p>
            <a:r>
              <a:rPr kumimoji="1" lang="ja-JP" altLang="en-US" dirty="0" smtClean="0"/>
              <a:t>グラフの縦軸が残留塩素濃度の差、</a:t>
            </a:r>
            <a:endParaRPr kumimoji="1" lang="en-US" altLang="ja-JP" dirty="0" smtClean="0"/>
          </a:p>
          <a:p>
            <a:r>
              <a:rPr kumimoji="1" lang="ja-JP" altLang="en-US" dirty="0" smtClean="0"/>
              <a:t>横軸が採水日になります。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dirty="0" smtClean="0">
                <a:solidFill>
                  <a:schemeClr val="tx1"/>
                </a:solidFill>
              </a:rPr>
              <a:t>残留塩素濃度の上流側と下流側の差は、最大で設置前が</a:t>
            </a:r>
            <a:r>
              <a:rPr lang="en-US" altLang="ja-JP" dirty="0" smtClean="0">
                <a:solidFill>
                  <a:schemeClr val="tx1"/>
                </a:solidFill>
              </a:rPr>
              <a:t>0.16mg/l</a:t>
            </a:r>
            <a:r>
              <a:rPr lang="ja-JP" altLang="ja-JP" dirty="0" err="1" smtClean="0">
                <a:solidFill>
                  <a:schemeClr val="tx1"/>
                </a:solidFill>
              </a:rPr>
              <a:t>、</a:t>
            </a:r>
            <a:endParaRPr lang="en-US" altLang="ja-JP"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dirty="0" smtClean="0">
                <a:solidFill>
                  <a:schemeClr val="tx1"/>
                </a:solidFill>
              </a:rPr>
              <a:t>設置後で</a:t>
            </a:r>
            <a:r>
              <a:rPr lang="en-US" altLang="ja-JP" dirty="0" smtClean="0">
                <a:solidFill>
                  <a:schemeClr val="tx1"/>
                </a:solidFill>
              </a:rPr>
              <a:t>0.22 mg/l</a:t>
            </a:r>
            <a:r>
              <a:rPr lang="ja-JP" altLang="ja-JP" dirty="0" smtClean="0">
                <a:solidFill>
                  <a:schemeClr val="tx1"/>
                </a:solidFill>
              </a:rPr>
              <a:t>と設置後の方が多少大きくな</a:t>
            </a:r>
            <a:r>
              <a:rPr lang="ja-JP" altLang="en-US" dirty="0" smtClean="0">
                <a:solidFill>
                  <a:schemeClr val="tx1"/>
                </a:solidFill>
              </a:rPr>
              <a:t>りまし</a:t>
            </a:r>
            <a:r>
              <a:rPr lang="ja-JP" altLang="ja-JP" dirty="0" smtClean="0">
                <a:solidFill>
                  <a:schemeClr val="tx1"/>
                </a:solidFill>
              </a:rPr>
              <a:t>たが、</a:t>
            </a:r>
            <a:endParaRPr lang="en-US" altLang="ja-JP"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dirty="0" smtClean="0">
                <a:solidFill>
                  <a:schemeClr val="tx1"/>
                </a:solidFill>
              </a:rPr>
              <a:t>差を平均すると設置前が</a:t>
            </a:r>
            <a:r>
              <a:rPr lang="en-US" altLang="ja-JP" dirty="0" smtClean="0">
                <a:solidFill>
                  <a:schemeClr val="tx1"/>
                </a:solidFill>
              </a:rPr>
              <a:t>0.08mg/l</a:t>
            </a:r>
            <a:r>
              <a:rPr lang="ja-JP" altLang="ja-JP" dirty="0" err="1" smtClean="0">
                <a:solidFill>
                  <a:schemeClr val="tx1"/>
                </a:solidFill>
              </a:rPr>
              <a:t>、</a:t>
            </a:r>
            <a:endParaRPr lang="en-US" altLang="ja-JP"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dirty="0" smtClean="0">
                <a:solidFill>
                  <a:schemeClr val="tx1"/>
                </a:solidFill>
              </a:rPr>
              <a:t>設置後で</a:t>
            </a:r>
            <a:r>
              <a:rPr lang="en-US" altLang="ja-JP" dirty="0" smtClean="0">
                <a:solidFill>
                  <a:schemeClr val="tx1"/>
                </a:solidFill>
              </a:rPr>
              <a:t>0.09mg/l</a:t>
            </a:r>
            <a:r>
              <a:rPr lang="ja-JP" altLang="ja-JP" dirty="0" smtClean="0">
                <a:solidFill>
                  <a:schemeClr val="tx1"/>
                </a:solidFill>
              </a:rPr>
              <a:t>と</a:t>
            </a:r>
            <a:r>
              <a:rPr lang="ja-JP" altLang="en-US" dirty="0" smtClean="0">
                <a:solidFill>
                  <a:schemeClr val="tx1"/>
                </a:solidFill>
              </a:rPr>
              <a:t>、</a:t>
            </a:r>
            <a:endParaRPr lang="en-US" altLang="ja-JP"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dirty="0" smtClean="0">
                <a:solidFill>
                  <a:srgbClr val="FF0000"/>
                </a:solidFill>
              </a:rPr>
              <a:t>ほぼ変化</a:t>
            </a:r>
            <a:r>
              <a:rPr lang="ja-JP" altLang="en-US" dirty="0" smtClean="0">
                <a:solidFill>
                  <a:srgbClr val="FF0000"/>
                </a:solidFill>
              </a:rPr>
              <a:t>は</a:t>
            </a:r>
            <a:r>
              <a:rPr lang="ja-JP" altLang="ja-JP" dirty="0" smtClean="0">
                <a:solidFill>
                  <a:srgbClr val="FF0000"/>
                </a:solidFill>
              </a:rPr>
              <a:t>みられ</a:t>
            </a:r>
            <a:r>
              <a:rPr lang="ja-JP" altLang="en-US" dirty="0" smtClean="0">
                <a:solidFill>
                  <a:srgbClr val="FF0000"/>
                </a:solidFill>
              </a:rPr>
              <a:t>ませんでし</a:t>
            </a:r>
            <a:r>
              <a:rPr lang="ja-JP" altLang="ja-JP" dirty="0" smtClean="0">
                <a:solidFill>
                  <a:srgbClr val="FF0000"/>
                </a:solidFill>
              </a:rPr>
              <a:t>た。</a:t>
            </a:r>
            <a:endParaRPr lang="en-US" altLang="ja-JP" dirty="0" smtClean="0">
              <a:solidFill>
                <a:srgbClr val="FF0000"/>
              </a:solidFill>
            </a:endParaRP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34</a:t>
            </a:fld>
            <a:endParaRPr kumimoji="1" lang="ja-JP" altLang="en-US"/>
          </a:p>
        </p:txBody>
      </p:sp>
    </p:spTree>
    <p:extLst>
      <p:ext uri="{BB962C8B-B14F-4D97-AF65-F5344CB8AC3E}">
        <p14:creationId xmlns:p14="http://schemas.microsoft.com/office/powerpoint/2010/main" val="785749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35</a:t>
            </a:fld>
            <a:endParaRPr kumimoji="1" lang="ja-JP" altLang="en-US"/>
          </a:p>
        </p:txBody>
      </p:sp>
    </p:spTree>
    <p:extLst>
      <p:ext uri="{BB962C8B-B14F-4D97-AF65-F5344CB8AC3E}">
        <p14:creationId xmlns:p14="http://schemas.microsoft.com/office/powerpoint/2010/main" val="232558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36</a:t>
            </a:fld>
            <a:endParaRPr kumimoji="1" lang="ja-JP" altLang="en-US"/>
          </a:p>
        </p:txBody>
      </p:sp>
    </p:spTree>
    <p:extLst>
      <p:ext uri="{BB962C8B-B14F-4D97-AF65-F5344CB8AC3E}">
        <p14:creationId xmlns:p14="http://schemas.microsoft.com/office/powerpoint/2010/main" val="37457841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こちらが設置場所２　（港南中央）の</a:t>
            </a:r>
            <a:br>
              <a:rPr kumimoji="1" lang="ja-JP" altLang="en-US" dirty="0" smtClean="0"/>
            </a:br>
            <a:r>
              <a:rPr kumimoji="1" lang="ja-JP" altLang="en-US" dirty="0" smtClean="0"/>
              <a:t>測定データの表になります。</a:t>
            </a:r>
            <a:endParaRPr kumimoji="1"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測定回数は、</a:t>
            </a:r>
            <a:r>
              <a:rPr lang="ja-JP" altLang="en-US" sz="1200" dirty="0" smtClean="0">
                <a:sym typeface="Wingdings" panose="05000000000000000000" pitchFamily="2" charset="2"/>
              </a:rPr>
              <a:t>（設置前</a:t>
            </a:r>
            <a:r>
              <a:rPr kumimoji="1" lang="ja-JP" altLang="en-US" sz="1200" dirty="0" smtClean="0"/>
              <a:t>）１６回、（設置後）１７回の計３３回です。</a:t>
            </a:r>
            <a:endParaRPr kumimoji="1"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37</a:t>
            </a:fld>
            <a:endParaRPr kumimoji="1" lang="ja-JP" altLang="en-US"/>
          </a:p>
        </p:txBody>
      </p:sp>
    </p:spTree>
    <p:extLst>
      <p:ext uri="{BB962C8B-B14F-4D97-AF65-F5344CB8AC3E}">
        <p14:creationId xmlns:p14="http://schemas.microsoft.com/office/powerpoint/2010/main" val="155707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こちらが先ほどの測定データの残留塩素濃度と水温のグラフと、</a:t>
            </a:r>
            <a:endParaRPr kumimoji="1" lang="en-US" altLang="ja-JP" dirty="0" smtClean="0"/>
          </a:p>
          <a:p>
            <a:r>
              <a:rPr kumimoji="1" lang="ja-JP" altLang="en-US" dirty="0" smtClean="0"/>
              <a:t>上流側と下流側の設置前及び設置後の残留塩素濃度の最大値、最小値、平均値を抜粋した表です。</a:t>
            </a:r>
            <a:endParaRPr kumimoji="1" lang="en-US" altLang="ja-JP" dirty="0" smtClean="0"/>
          </a:p>
          <a:p>
            <a:r>
              <a:rPr kumimoji="1" lang="ja-JP" altLang="en-US" dirty="0" smtClean="0"/>
              <a:t>設置場所１とグラフの見方は一緒になります。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38</a:t>
            </a:fld>
            <a:endParaRPr kumimoji="1" lang="ja-JP" altLang="en-US"/>
          </a:p>
        </p:txBody>
      </p:sp>
    </p:spTree>
    <p:extLst>
      <p:ext uri="{BB962C8B-B14F-4D97-AF65-F5344CB8AC3E}">
        <p14:creationId xmlns:p14="http://schemas.microsoft.com/office/powerpoint/2010/main" val="803171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こちらが設置場所２における、残留塩素濃度の上流側と下流側の差のグラフと、</a:t>
            </a:r>
            <a:endParaRPr kumimoji="1" lang="en-US" altLang="ja-JP" dirty="0" smtClean="0"/>
          </a:p>
          <a:p>
            <a:r>
              <a:rPr kumimoji="1" lang="ja-JP" altLang="en-US" dirty="0" smtClean="0"/>
              <a:t>設置前及び設置後の上流側と下流側の残留塩素濃度の差の</a:t>
            </a:r>
            <a:endParaRPr kumimoji="1" lang="en-US" altLang="ja-JP" dirty="0" smtClean="0"/>
          </a:p>
          <a:p>
            <a:r>
              <a:rPr kumimoji="1" lang="ja-JP" altLang="en-US" dirty="0" smtClean="0"/>
              <a:t>最大値、最小値、平均値を抜粋した表です。</a:t>
            </a:r>
            <a:endParaRPr kumimoji="1" lang="en-US" altLang="ja-JP" dirty="0" smtClean="0"/>
          </a:p>
          <a:p>
            <a:endParaRPr lang="en-US" altLang="ja-JP"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chemeClr val="tx1"/>
                </a:solidFill>
              </a:rPr>
              <a:t>残留塩素濃度の上流側と下流側の差は、</a:t>
            </a:r>
            <a:endParaRPr lang="en-US" altLang="ja-JP"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chemeClr val="tx1"/>
                </a:solidFill>
              </a:rPr>
              <a:t>最大で設置前が</a:t>
            </a:r>
            <a:r>
              <a:rPr lang="en-US" altLang="ja-JP" dirty="0" smtClean="0">
                <a:solidFill>
                  <a:schemeClr val="tx1"/>
                </a:solidFill>
              </a:rPr>
              <a:t>0.14mg/l</a:t>
            </a:r>
            <a:r>
              <a:rPr lang="ja-JP" altLang="en-US" dirty="0" err="1" smtClean="0">
                <a:solidFill>
                  <a:schemeClr val="tx1"/>
                </a:solidFill>
              </a:rPr>
              <a:t>、</a:t>
            </a:r>
            <a:r>
              <a:rPr lang="ja-JP" altLang="en-US" dirty="0" smtClean="0">
                <a:solidFill>
                  <a:schemeClr val="tx1"/>
                </a:solidFill>
              </a:rPr>
              <a:t>設置後で</a:t>
            </a:r>
            <a:r>
              <a:rPr lang="en-US" altLang="ja-JP" dirty="0" smtClean="0">
                <a:solidFill>
                  <a:schemeClr val="tx1"/>
                </a:solidFill>
              </a:rPr>
              <a:t>0.14 mg/l</a:t>
            </a:r>
            <a:r>
              <a:rPr lang="ja-JP" altLang="en-US" dirty="0" smtClean="0">
                <a:solidFill>
                  <a:schemeClr val="tx1"/>
                </a:solidFill>
              </a:rPr>
              <a:t>と同一であり、</a:t>
            </a:r>
            <a:endParaRPr lang="en-US" altLang="ja-JP"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chemeClr val="tx1"/>
                </a:solidFill>
              </a:rPr>
              <a:t>差を平均しても設置前が</a:t>
            </a:r>
            <a:r>
              <a:rPr lang="en-US" altLang="ja-JP" dirty="0" smtClean="0">
                <a:solidFill>
                  <a:schemeClr val="tx1"/>
                </a:solidFill>
              </a:rPr>
              <a:t>0.07mg/l</a:t>
            </a:r>
            <a:r>
              <a:rPr lang="ja-JP" altLang="en-US" dirty="0" err="1" smtClean="0">
                <a:solidFill>
                  <a:schemeClr val="tx1"/>
                </a:solidFill>
              </a:rPr>
              <a:t>、</a:t>
            </a:r>
            <a:r>
              <a:rPr lang="ja-JP" altLang="en-US" dirty="0" smtClean="0">
                <a:solidFill>
                  <a:schemeClr val="tx1"/>
                </a:solidFill>
              </a:rPr>
              <a:t>設置後で</a:t>
            </a:r>
            <a:r>
              <a:rPr lang="en-US" altLang="ja-JP" dirty="0" smtClean="0">
                <a:solidFill>
                  <a:schemeClr val="tx1"/>
                </a:solidFill>
              </a:rPr>
              <a:t>0.07 mg/l</a:t>
            </a:r>
            <a:r>
              <a:rPr lang="ja-JP" altLang="en-US" dirty="0" smtClean="0">
                <a:solidFill>
                  <a:schemeClr val="tx1"/>
                </a:solidFill>
              </a:rPr>
              <a:t>と</a:t>
            </a:r>
            <a:r>
              <a:rPr lang="ja-JP" altLang="en-US" dirty="0" smtClean="0">
                <a:solidFill>
                  <a:srgbClr val="FF0000"/>
                </a:solidFill>
              </a:rPr>
              <a:t>変化がみられませんでした。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39</a:t>
            </a:fld>
            <a:endParaRPr kumimoji="1" lang="ja-JP" altLang="en-US"/>
          </a:p>
        </p:txBody>
      </p:sp>
    </p:spTree>
    <p:extLst>
      <p:ext uri="{BB962C8B-B14F-4D97-AF65-F5344CB8AC3E}">
        <p14:creationId xmlns:p14="http://schemas.microsoft.com/office/powerpoint/2010/main" val="81577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こちらが、設置時の状況写真です。</a:t>
            </a:r>
            <a:endParaRPr kumimoji="1" lang="en-US" altLang="ja-JP" dirty="0" smtClean="0"/>
          </a:p>
          <a:p>
            <a:r>
              <a:rPr kumimoji="1" lang="ja-JP" altLang="en-US" dirty="0" smtClean="0"/>
              <a:t>今回は既設の配水管に設置しましたので、</a:t>
            </a:r>
            <a:endParaRPr kumimoji="1" lang="en-US" altLang="ja-JP" dirty="0" smtClean="0"/>
          </a:p>
          <a:p>
            <a:r>
              <a:rPr kumimoji="1" lang="ja-JP" altLang="en-US" dirty="0" smtClean="0"/>
              <a:t>掘削し、管の外面をはつり、防食テープを巻き、その上に</a:t>
            </a:r>
            <a:r>
              <a:rPr kumimoji="1" lang="en-US" altLang="ja-JP" dirty="0" smtClean="0"/>
              <a:t>NMR</a:t>
            </a:r>
            <a:r>
              <a:rPr kumimoji="1" lang="ja-JP" altLang="en-US" dirty="0" smtClean="0"/>
              <a:t>装置を設置しました。</a:t>
            </a:r>
            <a:endParaRPr kumimoji="1" lang="en-US" altLang="ja-JP" dirty="0" smtClean="0"/>
          </a:p>
          <a:p>
            <a:r>
              <a:rPr kumimoji="1" lang="en-US" altLang="ja-JP" dirty="0" smtClean="0"/>
              <a:t>NMR</a:t>
            </a:r>
            <a:r>
              <a:rPr kumimoji="1" lang="ja-JP" altLang="en-US" dirty="0" smtClean="0"/>
              <a:t>装置に保護シートを設置し、テープで密閉して設置完了です。</a:t>
            </a:r>
            <a:endParaRPr kumimoji="1" lang="en-US" altLang="ja-JP" dirty="0" smtClean="0"/>
          </a:p>
          <a:p>
            <a:r>
              <a:rPr kumimoji="1" lang="ja-JP" altLang="en-US" dirty="0" smtClean="0"/>
              <a:t>その後、埋設もしくは弁室を設置します。</a:t>
            </a:r>
            <a:endParaRPr kumimoji="1" lang="en-US" altLang="ja-JP" dirty="0" smtClean="0"/>
          </a:p>
          <a:p>
            <a:r>
              <a:rPr kumimoji="1" lang="ja-JP" altLang="en-US" dirty="0" smtClean="0"/>
              <a:t>なお、耐用年数は</a:t>
            </a:r>
            <a:r>
              <a:rPr kumimoji="1" lang="en-US" altLang="ja-JP" dirty="0" smtClean="0"/>
              <a:t>40</a:t>
            </a:r>
            <a:r>
              <a:rPr kumimoji="1" lang="ja-JP" altLang="en-US" dirty="0" smtClean="0"/>
              <a:t>年ですが、その間は再利用が可能です。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4</a:t>
            </a:fld>
            <a:endParaRPr kumimoji="1" lang="ja-JP" altLang="en-US"/>
          </a:p>
        </p:txBody>
      </p:sp>
    </p:spTree>
    <p:extLst>
      <p:ext uri="{BB962C8B-B14F-4D97-AF65-F5344CB8AC3E}">
        <p14:creationId xmlns:p14="http://schemas.microsoft.com/office/powerpoint/2010/main" val="1695717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40</a:t>
            </a:fld>
            <a:endParaRPr kumimoji="1" lang="ja-JP" altLang="en-US"/>
          </a:p>
        </p:txBody>
      </p:sp>
    </p:spTree>
    <p:extLst>
      <p:ext uri="{BB962C8B-B14F-4D97-AF65-F5344CB8AC3E}">
        <p14:creationId xmlns:p14="http://schemas.microsoft.com/office/powerpoint/2010/main" val="4144336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41</a:t>
            </a:fld>
            <a:endParaRPr kumimoji="1" lang="ja-JP" altLang="en-US"/>
          </a:p>
        </p:txBody>
      </p:sp>
    </p:spTree>
    <p:extLst>
      <p:ext uri="{BB962C8B-B14F-4D97-AF65-F5344CB8AC3E}">
        <p14:creationId xmlns:p14="http://schemas.microsoft.com/office/powerpoint/2010/main" val="2505336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42</a:t>
            </a:fld>
            <a:endParaRPr kumimoji="1" lang="ja-JP" altLang="en-US"/>
          </a:p>
        </p:txBody>
      </p:sp>
    </p:spTree>
    <p:extLst>
      <p:ext uri="{BB962C8B-B14F-4D97-AF65-F5344CB8AC3E}">
        <p14:creationId xmlns:p14="http://schemas.microsoft.com/office/powerpoint/2010/main" val="2429988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43</a:t>
            </a:fld>
            <a:endParaRPr kumimoji="1" lang="ja-JP" altLang="en-US"/>
          </a:p>
        </p:txBody>
      </p:sp>
    </p:spTree>
    <p:extLst>
      <p:ext uri="{BB962C8B-B14F-4D97-AF65-F5344CB8AC3E}">
        <p14:creationId xmlns:p14="http://schemas.microsoft.com/office/powerpoint/2010/main" val="3101914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44</a:t>
            </a:fld>
            <a:endParaRPr kumimoji="1" lang="ja-JP" altLang="en-US"/>
          </a:p>
        </p:txBody>
      </p:sp>
    </p:spTree>
    <p:extLst>
      <p:ext uri="{BB962C8B-B14F-4D97-AF65-F5344CB8AC3E}">
        <p14:creationId xmlns:p14="http://schemas.microsoft.com/office/powerpoint/2010/main" val="19775417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45</a:t>
            </a:fld>
            <a:endParaRPr kumimoji="1" lang="ja-JP" altLang="en-US"/>
          </a:p>
        </p:txBody>
      </p:sp>
    </p:spTree>
    <p:extLst>
      <p:ext uri="{BB962C8B-B14F-4D97-AF65-F5344CB8AC3E}">
        <p14:creationId xmlns:p14="http://schemas.microsoft.com/office/powerpoint/2010/main" val="64774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横浜市水道局は</a:t>
            </a:r>
            <a:endParaRPr kumimoji="1" lang="en-US" altLang="ja-JP" dirty="0" smtClean="0"/>
          </a:p>
          <a:p>
            <a:r>
              <a:rPr kumimoji="1" lang="ja-JP" altLang="en-US" dirty="0" smtClean="0"/>
              <a:t>水質管理を強化し、残留塩素濃度の均等化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を目標として掲げています。</a:t>
            </a:r>
          </a:p>
          <a:p>
            <a:endParaRPr kumimoji="1" lang="en-US" altLang="ja-JP" dirty="0" smtClean="0"/>
          </a:p>
          <a:p>
            <a:r>
              <a:rPr kumimoji="1" lang="ja-JP" altLang="en-US" dirty="0" smtClean="0"/>
              <a:t>しかし、</a:t>
            </a:r>
            <a:r>
              <a:rPr lang="ja-JP" altLang="en-US" sz="1200" dirty="0" smtClean="0">
                <a:solidFill>
                  <a:srgbClr val="FF0000"/>
                </a:solidFill>
                <a:latin typeface="HGPｺﾞｼｯｸE" panose="020B0900000000000000" pitchFamily="50" charset="-128"/>
                <a:ea typeface="HGPｺﾞｼｯｸE" panose="020B0900000000000000" pitchFamily="50" charset="-128"/>
              </a:rPr>
              <a:t>鋼管･鋳鉄管等の鉄管における、老朽化した水道管や行き止まりの管路は、</a:t>
            </a:r>
            <a:endParaRPr lang="en-US" altLang="ja-JP" sz="1200" dirty="0" smtClean="0">
              <a:solidFill>
                <a:srgbClr val="FF0000"/>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局所的に残留塩素が減少するため、均等化推進の支障の一つとなっています。</a:t>
            </a:r>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また、これらは赤水や給水不良の原因</a:t>
            </a:r>
            <a:r>
              <a:rPr kumimoji="1" lang="ja-JP" altLang="en-US" sz="1200" dirty="0" smtClean="0">
                <a:solidFill>
                  <a:schemeClr val="tx1"/>
                </a:solidFill>
                <a:latin typeface="+mn-lt"/>
                <a:ea typeface="+mn-ea"/>
              </a:rPr>
              <a:t>となっています。</a:t>
            </a:r>
            <a:endParaRPr kumimoji="1" lang="en-US" altLang="ja-JP" sz="1200" dirty="0" smtClean="0">
              <a:solidFill>
                <a:schemeClr val="tx1"/>
              </a:solidFill>
              <a:latin typeface="+mn-lt"/>
              <a:ea typeface="+mn-ea"/>
            </a:endParaRPr>
          </a:p>
          <a:p>
            <a:endParaRPr kumimoji="1" lang="en-US" altLang="ja-JP" sz="1200" dirty="0" smtClean="0">
              <a:solidFill>
                <a:schemeClr val="tx1"/>
              </a:solidFill>
              <a:latin typeface="+mn-lt"/>
              <a:ea typeface="+mn-ea"/>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耐震化を含めた根本的な解決方法は管路の布設替えですが、</a:t>
            </a:r>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管路更新困難か所への解消策を検討する必要があります。</a:t>
            </a:r>
          </a:p>
          <a:p>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その１つとして、</a:t>
            </a:r>
            <a:r>
              <a:rPr lang="en-US" altLang="ja-JP" sz="1200" dirty="0" smtClean="0">
                <a:solidFill>
                  <a:prstClr val="black"/>
                </a:solidFill>
                <a:latin typeface="HGPｺﾞｼｯｸE" panose="020B0900000000000000" pitchFamily="50" charset="-128"/>
                <a:ea typeface="HGPｺﾞｼｯｸE" panose="020B0900000000000000" pitchFamily="50" charset="-128"/>
              </a:rPr>
              <a:t>NMR</a:t>
            </a:r>
            <a:r>
              <a:rPr lang="ja-JP" altLang="en-US" sz="1200" dirty="0" smtClean="0">
                <a:solidFill>
                  <a:prstClr val="black"/>
                </a:solidFill>
                <a:latin typeface="HGPｺﾞｼｯｸE" panose="020B0900000000000000" pitchFamily="50" charset="-128"/>
                <a:ea typeface="HGPｺﾞｼｯｸE" panose="020B0900000000000000" pitchFamily="50" charset="-128"/>
              </a:rPr>
              <a:t>装置を検証し、</a:t>
            </a:r>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平成</a:t>
            </a:r>
            <a:r>
              <a:rPr lang="en-US" altLang="ja-JP" sz="1200" dirty="0" smtClean="0">
                <a:solidFill>
                  <a:prstClr val="black"/>
                </a:solidFill>
                <a:latin typeface="HGPｺﾞｼｯｸE" panose="020B0900000000000000" pitchFamily="50" charset="-128"/>
                <a:ea typeface="HGPｺﾞｼｯｸE" panose="020B0900000000000000" pitchFamily="50" charset="-128"/>
              </a:rPr>
              <a:t>25</a:t>
            </a:r>
            <a:r>
              <a:rPr lang="ja-JP" altLang="en-US" sz="1200" dirty="0" smtClean="0">
                <a:solidFill>
                  <a:prstClr val="black"/>
                </a:solidFill>
                <a:latin typeface="HGPｺﾞｼｯｸE" panose="020B0900000000000000" pitchFamily="50" charset="-128"/>
                <a:ea typeface="HGPｺﾞｼｯｸE" panose="020B0900000000000000" pitchFamily="50" charset="-128"/>
              </a:rPr>
              <a:t>年度の全国水道研究発表会において、</a:t>
            </a:r>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「特定の電磁波を応用した防錆装置による配水管における残留塩素減少防止効果の検証」</a:t>
            </a:r>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として、検証結果を報告しました。</a:t>
            </a:r>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5</a:t>
            </a:fld>
            <a:endParaRPr kumimoji="1" lang="ja-JP" altLang="en-US"/>
          </a:p>
        </p:txBody>
      </p:sp>
    </p:spTree>
    <p:extLst>
      <p:ext uri="{BB962C8B-B14F-4D97-AF65-F5344CB8AC3E}">
        <p14:creationId xmlns:p14="http://schemas.microsoft.com/office/powerpoint/2010/main" val="2708805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こちらが、過去の検証をまとめた表です。</a:t>
            </a:r>
            <a:endParaRPr kumimoji="1" lang="en-US" altLang="ja-JP" dirty="0" smtClean="0"/>
          </a:p>
          <a:p>
            <a:r>
              <a:rPr kumimoji="1" lang="en-US" altLang="ja-JP" dirty="0" smtClean="0"/>
              <a:t>NMR</a:t>
            </a:r>
            <a:r>
              <a:rPr kumimoji="1" lang="ja-JP" altLang="en-US" dirty="0" smtClean="0"/>
              <a:t>装置設置以降は、残留塩素濃度の減少が改善され、</a:t>
            </a:r>
            <a:endParaRPr kumimoji="1" lang="en-US" altLang="ja-JP" dirty="0" smtClean="0"/>
          </a:p>
          <a:p>
            <a:r>
              <a:rPr kumimoji="1" lang="ja-JP" altLang="en-US" dirty="0" smtClean="0"/>
              <a:t>その後も安定した値を示しました。</a:t>
            </a:r>
            <a:endParaRPr kumimoji="1" lang="en-US" altLang="ja-JP" dirty="0" smtClean="0"/>
          </a:p>
          <a:p>
            <a:r>
              <a:rPr kumimoji="1" lang="ja-JP" altLang="en-US" dirty="0" smtClean="0"/>
              <a:t>異なる条件の場合や、過去の検証における課題を踏まえ、</a:t>
            </a:r>
            <a:endParaRPr kumimoji="1" lang="en-US" altLang="ja-JP" dirty="0" smtClean="0"/>
          </a:p>
          <a:p>
            <a:r>
              <a:rPr kumimoji="1" lang="ja-JP" altLang="en-US" dirty="0" smtClean="0"/>
              <a:t>更なる検証を行う必要があります。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6</a:t>
            </a:fld>
            <a:endParaRPr kumimoji="1" lang="ja-JP" altLang="en-US"/>
          </a:p>
        </p:txBody>
      </p:sp>
    </p:spTree>
    <p:extLst>
      <p:ext uri="{BB962C8B-B14F-4D97-AF65-F5344CB8AC3E}">
        <p14:creationId xmlns:p14="http://schemas.microsoft.com/office/powerpoint/2010/main" val="2653841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本検証の目的です。</a:t>
            </a:r>
            <a:endParaRPr kumimoji="1" lang="en-US" altLang="ja-JP" dirty="0" smtClean="0"/>
          </a:p>
          <a:p>
            <a:r>
              <a:rPr kumimoji="1" lang="ja-JP" altLang="en-US" dirty="0" smtClean="0"/>
              <a:t>過去の検証を踏まえ、</a:t>
            </a:r>
            <a:endParaRPr kumimoji="1" lang="en-US" altLang="ja-JP" dirty="0" smtClean="0"/>
          </a:p>
          <a:p>
            <a:r>
              <a:rPr kumimoji="1" lang="ja-JP" altLang="en-US" dirty="0" smtClean="0"/>
              <a:t>検証と管種、口径等の異なる配水管にて、</a:t>
            </a:r>
            <a:endParaRPr kumimoji="1" lang="en-US" altLang="ja-JP" dirty="0" smtClean="0"/>
          </a:p>
          <a:p>
            <a:r>
              <a:rPr kumimoji="1" lang="ja-JP" altLang="en-US" dirty="0" smtClean="0"/>
              <a:t>核磁気共鳴装置の更なる検証を行うことを</a:t>
            </a:r>
            <a:endParaRPr kumimoji="1" lang="en-US" altLang="ja-JP" dirty="0" smtClean="0"/>
          </a:p>
          <a:p>
            <a:r>
              <a:rPr kumimoji="1" lang="ja-JP" altLang="en-US" dirty="0" smtClean="0"/>
              <a:t>目的としました。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7</a:t>
            </a:fld>
            <a:endParaRPr kumimoji="1" lang="ja-JP" altLang="en-US"/>
          </a:p>
        </p:txBody>
      </p:sp>
    </p:spTree>
    <p:extLst>
      <p:ext uri="{BB962C8B-B14F-4D97-AF65-F5344CB8AC3E}">
        <p14:creationId xmlns:p14="http://schemas.microsoft.com/office/powerpoint/2010/main" val="1861824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こちらが、検証フローになります。</a:t>
            </a:r>
            <a:endParaRPr kumimoji="1" lang="en-US" altLang="ja-JP" dirty="0" smtClean="0"/>
          </a:p>
          <a:p>
            <a:r>
              <a:rPr kumimoji="1" lang="ja-JP" altLang="en-US" dirty="0" smtClean="0"/>
              <a:t>「マッピング、机上における、場所の選定」</a:t>
            </a:r>
          </a:p>
          <a:p>
            <a:r>
              <a:rPr kumimoji="1" lang="ja-JP" altLang="en-US" dirty="0" smtClean="0"/>
              <a:t>「</a:t>
            </a:r>
            <a:r>
              <a:rPr kumimoji="1" lang="zh-TW" altLang="en-US" dirty="0" smtClean="0"/>
              <a:t>事前採水</a:t>
            </a:r>
            <a:r>
              <a:rPr kumimoji="1" lang="ja-JP" altLang="en-US" dirty="0" err="1" smtClean="0"/>
              <a:t>、</a:t>
            </a:r>
            <a:r>
              <a:rPr kumimoji="1" lang="zh-TW" altLang="en-US" dirty="0" smtClean="0"/>
              <a:t>現地確認</a:t>
            </a:r>
            <a:r>
              <a:rPr kumimoji="1" lang="ja-JP" altLang="en-US" dirty="0" smtClean="0"/>
              <a:t>」</a:t>
            </a:r>
            <a:endParaRPr kumimoji="1" lang="zh-TW" altLang="en-US" dirty="0" smtClean="0"/>
          </a:p>
          <a:p>
            <a:r>
              <a:rPr kumimoji="1" lang="ja-JP" altLang="en-US" dirty="0" smtClean="0"/>
              <a:t>「設置場所の決定、装置の設置」</a:t>
            </a:r>
          </a:p>
          <a:p>
            <a:r>
              <a:rPr kumimoji="1" lang="ja-JP" altLang="en-US" dirty="0" smtClean="0"/>
              <a:t>「設置後の採水」</a:t>
            </a:r>
          </a:p>
          <a:p>
            <a:r>
              <a:rPr kumimoji="1" lang="ja-JP" altLang="en-US" dirty="0" smtClean="0"/>
              <a:t>「採水データ解析」</a:t>
            </a:r>
          </a:p>
          <a:p>
            <a:r>
              <a:rPr kumimoji="1" lang="ja-JP" altLang="en-US" dirty="0" smtClean="0"/>
              <a:t>のステップで検証を行いました。</a:t>
            </a:r>
            <a:endParaRPr kumimoji="1" lang="en-US" altLang="ja-JP" dirty="0" smtClean="0"/>
          </a:p>
          <a:p>
            <a:r>
              <a:rPr kumimoji="1" lang="ja-JP" altLang="en-US" dirty="0" smtClean="0"/>
              <a:t>なお、場所の選定及び設置場所の決定等は平成</a:t>
            </a:r>
            <a:r>
              <a:rPr kumimoji="1" lang="en-US" altLang="ja-JP" dirty="0" smtClean="0"/>
              <a:t>28</a:t>
            </a:r>
            <a:r>
              <a:rPr kumimoji="1" lang="ja-JP" altLang="en-US" dirty="0" smtClean="0"/>
              <a:t>年度給水サービス部</a:t>
            </a:r>
            <a:r>
              <a:rPr kumimoji="1" lang="en-US" altLang="ja-JP" dirty="0" smtClean="0"/>
              <a:t>PJ</a:t>
            </a:r>
            <a:r>
              <a:rPr kumimoji="1" lang="ja-JP" altLang="en-US" dirty="0" err="1" smtClean="0"/>
              <a:t>、</a:t>
            </a:r>
            <a:endParaRPr kumimoji="1" lang="en-US" altLang="ja-JP" dirty="0" smtClean="0"/>
          </a:p>
          <a:p>
            <a:r>
              <a:rPr kumimoji="1" lang="ja-JP" altLang="en-US" dirty="0" smtClean="0"/>
              <a:t>採水、装置の設置等は洋光台水道事務所、</a:t>
            </a:r>
            <a:endParaRPr kumimoji="1" lang="en-US" altLang="ja-JP" dirty="0" smtClean="0"/>
          </a:p>
          <a:p>
            <a:r>
              <a:rPr kumimoji="1" lang="ja-JP" altLang="en-US" dirty="0" smtClean="0"/>
              <a:t>鉄分値測定等については水質課にご協力いただきました。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8</a:t>
            </a:fld>
            <a:endParaRPr kumimoji="1" lang="ja-JP" altLang="en-US"/>
          </a:p>
        </p:txBody>
      </p:sp>
    </p:spTree>
    <p:extLst>
      <p:ext uri="{BB962C8B-B14F-4D97-AF65-F5344CB8AC3E}">
        <p14:creationId xmlns:p14="http://schemas.microsoft.com/office/powerpoint/2010/main" val="705454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検証項目です。</a:t>
            </a:r>
            <a:endParaRPr kumimoji="1" lang="en-US" altLang="ja-JP" dirty="0" smtClean="0"/>
          </a:p>
          <a:p>
            <a:r>
              <a:rPr kumimoji="1" lang="ja-JP" altLang="en-US" dirty="0" smtClean="0"/>
              <a:t>設置前後の採水調査として残留塩素濃度及び</a:t>
            </a:r>
            <a:endParaRPr kumimoji="1" lang="en-US" altLang="ja-JP" dirty="0" smtClean="0"/>
          </a:p>
          <a:p>
            <a:r>
              <a:rPr kumimoji="1" lang="ja-JP" altLang="en-US" dirty="0" smtClean="0"/>
              <a:t>鉄分値を比較して検証しました。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9</a:t>
            </a:fld>
            <a:endParaRPr kumimoji="1" lang="ja-JP" altLang="en-US"/>
          </a:p>
        </p:txBody>
      </p:sp>
    </p:spTree>
    <p:extLst>
      <p:ext uri="{BB962C8B-B14F-4D97-AF65-F5344CB8AC3E}">
        <p14:creationId xmlns:p14="http://schemas.microsoft.com/office/powerpoint/2010/main" val="303886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7449F48-CCBB-45CC-8A1C-1A73373E7C3E}" type="datetime1">
              <a:rPr kumimoji="1" lang="ja-JP" altLang="en-US" smtClean="0"/>
              <a:t>2018/2/5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09A13F5-157F-4CD2-A447-A2908B91E12E}" type="datetime1">
              <a:rPr kumimoji="1" lang="ja-JP" altLang="en-US" smtClean="0"/>
              <a:t>2018/2/5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2C85376-60B4-4A7C-8EAD-6F64836B9451}" type="datetime1">
              <a:rPr kumimoji="1" lang="ja-JP" altLang="en-US" smtClean="0"/>
              <a:t>2018/2/5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881885"/>
          </a:xfrm>
          <a:gradFill flip="none" rotWithShape="1">
            <a:gsLst>
              <a:gs pos="0">
                <a:schemeClr val="accent1">
                  <a:tint val="50000"/>
                  <a:satMod val="300000"/>
                  <a:alpha val="0"/>
                </a:schemeClr>
              </a:gs>
              <a:gs pos="100000">
                <a:schemeClr val="accent1">
                  <a:tint val="37000"/>
                  <a:satMod val="300000"/>
                  <a:alpha val="74000"/>
                </a:schemeClr>
              </a:gs>
              <a:gs pos="64000">
                <a:schemeClr val="accent1">
                  <a:tint val="15000"/>
                  <a:satMod val="350000"/>
                  <a:alpha val="0"/>
                </a:schemeClr>
              </a:gs>
            </a:gsLst>
            <a:lin ang="5400000" scaled="1"/>
            <a:tileRect/>
          </a:gradFill>
          <a:ln>
            <a:noFill/>
          </a:ln>
        </p:spPr>
        <p:style>
          <a:lnRef idx="1">
            <a:schemeClr val="accent1"/>
          </a:lnRef>
          <a:fillRef idx="2">
            <a:schemeClr val="accent1"/>
          </a:fillRef>
          <a:effectRef idx="1">
            <a:schemeClr val="accent1"/>
          </a:effectRef>
          <a:fontRef idx="none"/>
        </p:style>
        <p:txBody>
          <a:bodyPr>
            <a:normAutofit/>
          </a:bodyPr>
          <a:lstStyle>
            <a:lvl1pPr>
              <a:defRPr sz="3762">
                <a:solidFill>
                  <a:schemeClr val="tx2">
                    <a:lumMod val="75000"/>
                  </a:schemeClr>
                </a:solidFill>
                <a:effectLst>
                  <a:outerShdw blurRad="38100" dist="38100" dir="2700000" algn="tl">
                    <a:schemeClr val="bg1">
                      <a:alpha val="43000"/>
                    </a:schemeClr>
                  </a:outerShdw>
                </a:effectLst>
              </a:defRPr>
            </a:lvl1pPr>
          </a:lstStyle>
          <a:p>
            <a:r>
              <a:rPr kumimoji="1" lang="ja-JP" altLang="en-US" dirty="0" smtClean="0"/>
              <a:t>マスター タイトルの書式設定</a:t>
            </a:r>
            <a:endParaRPr kumimoji="1" lang="ja-JP" altLang="en-US" dirty="0"/>
          </a:p>
        </p:txBody>
      </p:sp>
      <p:sp>
        <p:nvSpPr>
          <p:cNvPr id="3" name="スライド番号プレースホルダー 2"/>
          <p:cNvSpPr>
            <a:spLocks noGrp="1"/>
          </p:cNvSpPr>
          <p:nvPr>
            <p:ph type="sldNum" sz="quarter" idx="10"/>
          </p:nvPr>
        </p:nvSpPr>
        <p:spPr/>
        <p:txBody>
          <a:bodyPr/>
          <a:lstStyle/>
          <a:p>
            <a:fld id="{E4DD4CA9-FFF4-4929-B1F3-DD754470E6A2}" type="slidenum">
              <a:rPr lang="ja-JP" altLang="en-US" smtClean="0"/>
              <a:pPr/>
              <a:t>‹#›</a:t>
            </a:fld>
            <a:endParaRPr lang="ja-JP" altLang="en-US" dirty="0"/>
          </a:p>
        </p:txBody>
      </p:sp>
    </p:spTree>
    <p:extLst>
      <p:ext uri="{BB962C8B-B14F-4D97-AF65-F5344CB8AC3E}">
        <p14:creationId xmlns:p14="http://schemas.microsoft.com/office/powerpoint/2010/main" val="19471313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6A6B5BA-870F-4DC0-8521-D3260224EC21}" type="datetime1">
              <a:rPr kumimoji="1" lang="ja-JP" altLang="en-US" smtClean="0"/>
              <a:t>2018/2/5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
        <p:nvSpPr>
          <p:cNvPr id="7" name="Title 6"/>
          <p:cNvSpPr>
            <a:spLocks noGrp="1"/>
          </p:cNvSpPr>
          <p:nvPr>
            <p:ph type="title"/>
          </p:nvPr>
        </p:nvSpPr>
        <p:spPr/>
        <p:txBody>
          <a:bodyPr/>
          <a:lstStyle/>
          <a:p>
            <a:r>
              <a:rPr lang="ja-JP" altLang="en-US"/>
              <a:t>マスター タイトルの書式設定</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EC979D1-4FD0-4025-A494-1FF1698CFDD7}" type="datetime1">
              <a:rPr kumimoji="1" lang="ja-JP" altLang="en-US" smtClean="0"/>
              <a:t>2018/2/5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5" name="Date Placeholder 4"/>
          <p:cNvSpPr>
            <a:spLocks noGrp="1"/>
          </p:cNvSpPr>
          <p:nvPr>
            <p:ph type="dt" sz="half" idx="10"/>
          </p:nvPr>
        </p:nvSpPr>
        <p:spPr/>
        <p:txBody>
          <a:bodyPr/>
          <a:lstStyle/>
          <a:p>
            <a:fld id="{ECC5E2CD-3B08-48E8-9383-A1493527F2F1}" type="datetime1">
              <a:rPr kumimoji="1" lang="ja-JP" altLang="en-US" smtClean="0"/>
              <a:t>2018/2/5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
        <p:nvSpPr>
          <p:cNvPr id="9" name="Content Placeholder 8"/>
          <p:cNvSpPr>
            <a:spLocks noGrp="1"/>
          </p:cNvSpPr>
          <p:nvPr>
            <p:ph sz="quarter" idx="13"/>
          </p:nvPr>
        </p:nvSpPr>
        <p:spPr>
          <a:xfrm>
            <a:off x="676655"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D22089C-52F3-4F0D-8FB5-CBC9FE2A07B1}" type="datetime1">
              <a:rPr kumimoji="1" lang="ja-JP" altLang="en-US" smtClean="0"/>
              <a:t>2018/2/5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C552C744-0D47-4C63-B47A-3211BFFDF202}" type="datetime1">
              <a:rPr kumimoji="1" lang="ja-JP" altLang="en-US" smtClean="0"/>
              <a:t>2018/2/5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DD42745C-6CAC-42C0-8DF3-41988B7352D3}" type="datetime1">
              <a:rPr kumimoji="1" lang="ja-JP" altLang="en-US" smtClean="0"/>
              <a:t>2018/2/5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BE89E0D-A434-4D53-98EB-C916CCBE39E2}" type="datetime1">
              <a:rPr kumimoji="1" lang="ja-JP" altLang="en-US" smtClean="0"/>
              <a:t>2018/2/5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EB916E-DE99-40FB-BFA7-E63C8765D8F8}" type="datetime1">
              <a:rPr kumimoji="1" lang="ja-JP" altLang="en-US" smtClean="0"/>
              <a:t>2018/2/5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E838FC5-94FE-43E6-AC55-07BB73F6B738}" type="datetime1">
              <a:rPr kumimoji="1" lang="ja-JP" altLang="en-US" smtClean="0"/>
              <a:t>2018/2/5</a:t>
            </a:fld>
            <a:endParaRPr kumimoji="1" lang="ja-JP"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kumimoji="1" lang="ja-JP"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2D8002D-B5B0-4BAC-B1F6-782DDCCE6D9C}" type="slidenum">
              <a:rPr kumimoji="1" lang="ja-JP" altLang="en-US" smtClean="0"/>
              <a:pPr/>
              <a:t>‹#›</a:t>
            </a:fld>
            <a:endParaRPr kumimoji="1" lang="ja-JP"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dt="0"/>
  <p:txStyles>
    <p:title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17.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idx="1"/>
          </p:nvPr>
        </p:nvSpPr>
        <p:spPr>
          <a:xfrm>
            <a:off x="179512" y="1628800"/>
            <a:ext cx="8784976" cy="2016224"/>
          </a:xfrm>
          <a:solidFill>
            <a:schemeClr val="bg1"/>
          </a:solidFill>
        </p:spPr>
        <p:txBody>
          <a:bodyPr>
            <a:normAutofit fontScale="77500" lnSpcReduction="20000"/>
          </a:bodyPr>
          <a:lstStyle/>
          <a:p>
            <a:pPr marL="0" indent="0">
              <a:buNone/>
            </a:pPr>
            <a:r>
              <a:rPr lang="ja-JP" altLang="en-US" sz="5400" dirty="0" smtClean="0">
                <a:solidFill>
                  <a:schemeClr val="tx1"/>
                </a:solidFill>
                <a:latin typeface="ＭＳ ゴシック" panose="020B0609070205080204" pitchFamily="49" charset="-128"/>
                <a:ea typeface="ＭＳ ゴシック" panose="020B0609070205080204" pitchFamily="49" charset="-128"/>
              </a:rPr>
              <a:t>　</a:t>
            </a:r>
            <a:r>
              <a:rPr lang="ja-JP" altLang="en-US" sz="5400" u="sng" dirty="0" smtClean="0">
                <a:solidFill>
                  <a:schemeClr val="tx1"/>
                </a:solidFill>
                <a:latin typeface="ＭＳ ゴシック" panose="020B0609070205080204" pitchFamily="49" charset="-128"/>
                <a:ea typeface="ＭＳ ゴシック" panose="020B0609070205080204" pitchFamily="49" charset="-128"/>
              </a:rPr>
              <a:t>核磁気共鳴</a:t>
            </a:r>
            <a:r>
              <a:rPr lang="en-US" altLang="ja-JP" sz="5400" u="sng" dirty="0" smtClean="0">
                <a:solidFill>
                  <a:schemeClr val="tx1"/>
                </a:solidFill>
                <a:latin typeface="ＭＳ ゴシック" panose="020B0609070205080204" pitchFamily="49" charset="-128"/>
                <a:ea typeface="ＭＳ ゴシック" panose="020B0609070205080204" pitchFamily="49" charset="-128"/>
              </a:rPr>
              <a:t>(NMR)</a:t>
            </a:r>
            <a:r>
              <a:rPr lang="ja-JP" altLang="en-US" sz="5400" u="sng" dirty="0" smtClean="0">
                <a:solidFill>
                  <a:schemeClr val="tx1"/>
                </a:solidFill>
                <a:latin typeface="ＭＳ ゴシック" panose="020B0609070205080204" pitchFamily="49" charset="-128"/>
                <a:ea typeface="ＭＳ ゴシック" panose="020B0609070205080204" pitchFamily="49" charset="-128"/>
              </a:rPr>
              <a:t>工法による</a:t>
            </a:r>
            <a:endParaRPr lang="en-US" altLang="ja-JP" sz="5400" u="sng"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5400" dirty="0" smtClean="0">
                <a:solidFill>
                  <a:schemeClr val="tx1"/>
                </a:solidFill>
                <a:latin typeface="ＭＳ ゴシック" panose="020B0609070205080204" pitchFamily="49" charset="-128"/>
                <a:ea typeface="ＭＳ ゴシック" panose="020B0609070205080204" pitchFamily="49" charset="-128"/>
              </a:rPr>
              <a:t>　</a:t>
            </a:r>
            <a:r>
              <a:rPr lang="ja-JP" altLang="en-US" sz="5400" u="sng" dirty="0" smtClean="0">
                <a:solidFill>
                  <a:schemeClr val="tx1"/>
                </a:solidFill>
                <a:latin typeface="ＭＳ ゴシック" panose="020B0609070205080204" pitchFamily="49" charset="-128"/>
                <a:ea typeface="ＭＳ ゴシック" panose="020B0609070205080204" pitchFamily="49" charset="-128"/>
              </a:rPr>
              <a:t>口径</a:t>
            </a:r>
            <a:r>
              <a:rPr lang="en-US" altLang="ja-JP" sz="5400" u="sng" dirty="0" smtClean="0">
                <a:solidFill>
                  <a:schemeClr val="tx1"/>
                </a:solidFill>
                <a:latin typeface="ＭＳ ゴシック" panose="020B0609070205080204" pitchFamily="49" charset="-128"/>
                <a:ea typeface="ＭＳ ゴシック" panose="020B0609070205080204" pitchFamily="49" charset="-128"/>
              </a:rPr>
              <a:t>50mm</a:t>
            </a:r>
            <a:r>
              <a:rPr lang="ja-JP" altLang="en-US" sz="5400" u="sng" dirty="0" smtClean="0">
                <a:solidFill>
                  <a:schemeClr val="tx1"/>
                </a:solidFill>
                <a:latin typeface="ＭＳ ゴシック" panose="020B0609070205080204" pitchFamily="49" charset="-128"/>
                <a:ea typeface="ＭＳ ゴシック" panose="020B0609070205080204" pitchFamily="49" charset="-128"/>
              </a:rPr>
              <a:t>配水管における</a:t>
            </a:r>
            <a:endParaRPr lang="en-US" altLang="ja-JP" sz="5400" u="sng"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5400" i="1" dirty="0" smtClean="0">
                <a:solidFill>
                  <a:schemeClr val="tx1"/>
                </a:solidFill>
                <a:latin typeface="ＭＳ ゴシック" panose="020B0609070205080204" pitchFamily="49" charset="-128"/>
                <a:ea typeface="ＭＳ ゴシック" panose="020B0609070205080204" pitchFamily="49" charset="-128"/>
              </a:rPr>
              <a:t>　</a:t>
            </a:r>
            <a:r>
              <a:rPr lang="ja-JP" altLang="en-US" sz="5400" u="sng" dirty="0" smtClean="0">
                <a:solidFill>
                  <a:schemeClr val="tx1"/>
                </a:solidFill>
                <a:latin typeface="ＭＳ ゴシック" panose="020B0609070205080204" pitchFamily="49" charset="-128"/>
                <a:ea typeface="ＭＳ ゴシック" panose="020B0609070205080204" pitchFamily="49" charset="-128"/>
              </a:rPr>
              <a:t>残留塩素減少防止効果の検証</a:t>
            </a:r>
            <a:endParaRPr kumimoji="1" lang="ja-JP" altLang="en-US" sz="5400" u="sng" dirty="0">
              <a:solidFill>
                <a:schemeClr val="tx1"/>
              </a:solidFill>
              <a:latin typeface="ＭＳ ゴシック" panose="020B0609070205080204" pitchFamily="49" charset="-128"/>
              <a:ea typeface="ＭＳ ゴシック" panose="020B0609070205080204" pitchFamily="49" charset="-128"/>
            </a:endParaRPr>
          </a:p>
        </p:txBody>
      </p:sp>
      <p:sp>
        <p:nvSpPr>
          <p:cNvPr id="2" name="タイトル 1"/>
          <p:cNvSpPr>
            <a:spLocks noGrp="1"/>
          </p:cNvSpPr>
          <p:nvPr>
            <p:ph type="title"/>
          </p:nvPr>
        </p:nvSpPr>
        <p:spPr>
          <a:xfrm>
            <a:off x="323528" y="764704"/>
            <a:ext cx="3938264" cy="648072"/>
          </a:xfrm>
        </p:spPr>
        <p:txBody>
          <a:bodyPr>
            <a:normAutofit fontScale="90000"/>
          </a:bodyPr>
          <a:lstStyle/>
          <a:p>
            <a:r>
              <a:rPr kumimoji="1" lang="ja-JP" altLang="en-US" sz="5400" dirty="0">
                <a:solidFill>
                  <a:schemeClr val="tx1"/>
                </a:solidFill>
              </a:rPr>
              <a:t>　</a:t>
            </a:r>
            <a:r>
              <a:rPr kumimoji="1" lang="ja-JP" altLang="en-US" sz="4000" dirty="0">
                <a:solidFill>
                  <a:schemeClr val="bg1"/>
                </a:solidFill>
                <a:latin typeface="ＭＳ ゴシック" panose="020B0609070205080204" pitchFamily="49" charset="-128"/>
                <a:ea typeface="ＭＳ ゴシック" panose="020B0609070205080204" pitchFamily="49" charset="-128"/>
              </a:rPr>
              <a:t>給水サービス部</a:t>
            </a:r>
          </a:p>
        </p:txBody>
      </p:sp>
      <p:sp>
        <p:nvSpPr>
          <p:cNvPr id="5" name="タイトル 1"/>
          <p:cNvSpPr txBox="1">
            <a:spLocks/>
          </p:cNvSpPr>
          <p:nvPr/>
        </p:nvSpPr>
        <p:spPr>
          <a:xfrm>
            <a:off x="623392" y="3645024"/>
            <a:ext cx="8229600" cy="2880319"/>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a:lstStyle>
          <a:p>
            <a:pPr marL="0" indent="0">
              <a:buNone/>
            </a:pPr>
            <a:endParaRPr lang="en-US" altLang="ja-JP" sz="2800" dirty="0" smtClean="0">
              <a:latin typeface="ＭＳ ゴシック" panose="020B0609070205080204" pitchFamily="49" charset="-128"/>
              <a:ea typeface="ＭＳ ゴシック" panose="020B0609070205080204" pitchFamily="49" charset="-128"/>
            </a:endParaRPr>
          </a:p>
          <a:p>
            <a:pPr marL="0" indent="0">
              <a:buNone/>
            </a:pPr>
            <a:r>
              <a:rPr lang="ja-JP" altLang="en-US" sz="2800" dirty="0" smtClean="0">
                <a:latin typeface="ＭＳ ゴシック" panose="020B0609070205080204" pitchFamily="49" charset="-128"/>
                <a:ea typeface="ＭＳ ゴシック" panose="020B0609070205080204" pitchFamily="49" charset="-128"/>
              </a:rPr>
              <a:t>　給水維持課　　　〇和田　亮太　　　　　　</a:t>
            </a:r>
            <a:endParaRPr lang="en-US" altLang="ja-JP" sz="2800" dirty="0" smtClean="0">
              <a:latin typeface="ＭＳ ゴシック" panose="020B0609070205080204" pitchFamily="49" charset="-128"/>
              <a:ea typeface="ＭＳ ゴシック" panose="020B0609070205080204" pitchFamily="49" charset="-128"/>
            </a:endParaRPr>
          </a:p>
          <a:p>
            <a:pPr marL="0" indent="0">
              <a:buNone/>
            </a:pPr>
            <a:r>
              <a:rPr lang="ja-JP" altLang="en-US" sz="2800" dirty="0" smtClean="0">
                <a:latin typeface="ＭＳ ゴシック" panose="020B0609070205080204" pitchFamily="49" charset="-128"/>
                <a:ea typeface="ＭＳ ゴシック" panose="020B0609070205080204" pitchFamily="49" charset="-128"/>
              </a:rPr>
              <a:t>　　　　　　　　　　山口　司　　　二見　友久</a:t>
            </a:r>
            <a:endParaRPr lang="en-US" altLang="ja-JP" sz="2800" dirty="0" smtClean="0">
              <a:latin typeface="ＭＳ ゴシック" panose="020B0609070205080204" pitchFamily="49" charset="-128"/>
              <a:ea typeface="ＭＳ ゴシック" panose="020B0609070205080204" pitchFamily="49" charset="-128"/>
            </a:endParaRPr>
          </a:p>
          <a:p>
            <a:pPr marL="0" indent="0">
              <a:buNone/>
            </a:pPr>
            <a:r>
              <a:rPr lang="ja-JP" altLang="en-US" sz="2800" dirty="0" smtClean="0">
                <a:latin typeface="ＭＳ ゴシック" panose="020B0609070205080204" pitchFamily="49" charset="-128"/>
                <a:ea typeface="ＭＳ ゴシック" panose="020B0609070205080204" pitchFamily="49" charset="-128"/>
              </a:rPr>
              <a:t>　　　　　　　　　　佐川　俊二　　田中　茂生</a:t>
            </a:r>
            <a:endParaRPr lang="en-US" altLang="ja-JP" sz="2800" dirty="0" smtClean="0">
              <a:latin typeface="ＭＳ ゴシック" panose="020B0609070205080204" pitchFamily="49" charset="-128"/>
              <a:ea typeface="ＭＳ ゴシック" panose="020B0609070205080204" pitchFamily="49" charset="-128"/>
            </a:endParaRPr>
          </a:p>
          <a:p>
            <a:pPr marL="0" indent="0">
              <a:buNone/>
            </a:pPr>
            <a:r>
              <a:rPr lang="ja-JP" altLang="en-US"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洋光台水道事務所　吉岡　直樹　　西田　誠二</a:t>
            </a:r>
            <a:endParaRPr lang="en-US" altLang="ja-JP" sz="2800" dirty="0" smtClean="0">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a:t>
            </a:fld>
            <a:endParaRPr kumimoji="1" lang="ja-JP" altLang="en-US"/>
          </a:p>
        </p:txBody>
      </p:sp>
    </p:spTree>
    <p:extLst>
      <p:ext uri="{BB962C8B-B14F-4D97-AF65-F5344CB8AC3E}">
        <p14:creationId xmlns:p14="http://schemas.microsoft.com/office/powerpoint/2010/main" val="2655638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a:grpSpLocks noChangeAspect="1"/>
          </p:cNvGrpSpPr>
          <p:nvPr/>
        </p:nvGrpSpPr>
        <p:grpSpPr>
          <a:xfrm>
            <a:off x="179512" y="1756574"/>
            <a:ext cx="6913136" cy="4727870"/>
            <a:chOff x="3134677" y="2439988"/>
            <a:chExt cx="2874645" cy="1965960"/>
          </a:xfrm>
        </p:grpSpPr>
        <p:pic>
          <p:nvPicPr>
            <p:cNvPr id="10" name="図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4677" y="2439988"/>
              <a:ext cx="2874645" cy="1965960"/>
            </a:xfrm>
            <a:prstGeom prst="rect">
              <a:avLst/>
            </a:prstGeom>
            <a:noFill/>
            <a:ln>
              <a:noFill/>
            </a:ln>
          </p:spPr>
        </p:pic>
        <p:cxnSp>
          <p:nvCxnSpPr>
            <p:cNvPr id="11" name="直線矢印コネクタ 10"/>
            <p:cNvCxnSpPr/>
            <p:nvPr/>
          </p:nvCxnSpPr>
          <p:spPr>
            <a:xfrm flipV="1">
              <a:off x="4332922" y="3071178"/>
              <a:ext cx="1484630" cy="760095"/>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3569652" y="2749233"/>
              <a:ext cx="0" cy="14579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タイトル 2"/>
          <p:cNvSpPr>
            <a:spLocks noGrp="1"/>
          </p:cNvSpPr>
          <p:nvPr>
            <p:ph type="title"/>
          </p:nvPr>
        </p:nvSpPr>
        <p:spPr/>
        <p:txBody>
          <a:bodyPr/>
          <a:lstStyle/>
          <a:p>
            <a:r>
              <a:rPr kumimoji="1" lang="ja-JP" altLang="en-US" dirty="0" smtClean="0">
                <a:latin typeface="+mj-ea"/>
              </a:rPr>
              <a:t>残留塩素</a:t>
            </a:r>
            <a:r>
              <a:rPr lang="ja-JP" altLang="en-US" dirty="0">
                <a:latin typeface="+mj-ea"/>
              </a:rPr>
              <a:t>　</a:t>
            </a:r>
            <a:r>
              <a:rPr kumimoji="1" lang="ja-JP" altLang="en-US" dirty="0" smtClean="0">
                <a:latin typeface="+mj-ea"/>
              </a:rPr>
              <a:t>理想</a:t>
            </a:r>
            <a:r>
              <a:rPr kumimoji="1" lang="ja-JP" altLang="en-US" dirty="0">
                <a:latin typeface="+mj-ea"/>
              </a:rPr>
              <a:t>ライン</a:t>
            </a:r>
          </a:p>
        </p:txBody>
      </p:sp>
      <p:sp>
        <p:nvSpPr>
          <p:cNvPr id="12" name="テキスト ボックス 31"/>
          <p:cNvSpPr txBox="1"/>
          <p:nvPr/>
        </p:nvSpPr>
        <p:spPr>
          <a:xfrm>
            <a:off x="5706524" y="3780911"/>
            <a:ext cx="2432181" cy="64833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just">
              <a:spcAft>
                <a:spcPts val="0"/>
              </a:spcAft>
            </a:pPr>
            <a:r>
              <a:rPr lang="ja-JP" sz="1600" b="1" u="sng" kern="100" dirty="0">
                <a:solidFill>
                  <a:srgbClr val="FF0000"/>
                </a:solidFill>
                <a:effectLst/>
                <a:ea typeface="游明朝" panose="02020400000000000000" pitchFamily="18" charset="-128"/>
                <a:cs typeface="Times New Roman" panose="02020603050405020304" pitchFamily="18" charset="0"/>
              </a:rPr>
              <a:t>下流側残塩値が上昇し</a:t>
            </a:r>
            <a:endParaRPr lang="ja-JP" sz="2400" b="1" kern="100" dirty="0">
              <a:effectLst/>
              <a:ea typeface="游明朝" panose="02020400000000000000" pitchFamily="18" charset="-128"/>
              <a:cs typeface="Times New Roman" panose="02020603050405020304" pitchFamily="18" charset="0"/>
            </a:endParaRPr>
          </a:p>
          <a:p>
            <a:pPr algn="just">
              <a:spcAft>
                <a:spcPts val="0"/>
              </a:spcAft>
            </a:pPr>
            <a:r>
              <a:rPr lang="ja-JP" sz="1600" b="1" u="sng" kern="100" dirty="0">
                <a:solidFill>
                  <a:srgbClr val="FF0000"/>
                </a:solidFill>
                <a:effectLst/>
                <a:ea typeface="游明朝" panose="02020400000000000000" pitchFamily="18" charset="-128"/>
                <a:cs typeface="Times New Roman" panose="02020603050405020304" pitchFamily="18" charset="0"/>
              </a:rPr>
              <a:t>上流側との差がなくなる</a:t>
            </a:r>
            <a:endParaRPr lang="ja-JP" sz="2400" b="1" kern="100" dirty="0">
              <a:effectLst/>
              <a:ea typeface="游明朝" panose="02020400000000000000" pitchFamily="18" charset="-128"/>
              <a:cs typeface="Times New Roman" panose="02020603050405020304" pitchFamily="18" charset="0"/>
            </a:endParaRPr>
          </a:p>
        </p:txBody>
      </p:sp>
      <p:sp>
        <p:nvSpPr>
          <p:cNvPr id="17" name="テキスト ボックス 31"/>
          <p:cNvSpPr txBox="1"/>
          <p:nvPr/>
        </p:nvSpPr>
        <p:spPr>
          <a:xfrm>
            <a:off x="320504" y="1902572"/>
            <a:ext cx="6631152" cy="471478"/>
          </a:xfrm>
          <a:prstGeom prst="rect">
            <a:avLst/>
          </a:prstGeom>
          <a:solidFill>
            <a:schemeClr val="bg1"/>
          </a:solidFill>
          <a:ln w="9525" cmpd="sng">
            <a:solidFill>
              <a:schemeClr val="bg1"/>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just">
              <a:spcAft>
                <a:spcPts val="0"/>
              </a:spcAft>
            </a:pPr>
            <a:r>
              <a:rPr lang="ja-JP" sz="2400" b="1" kern="100" dirty="0">
                <a:effectLst/>
                <a:ea typeface="ＭＳ ゴシック" panose="020B0609070205080204" pitchFamily="49" charset="-128"/>
                <a:cs typeface="Times New Roman" panose="02020603050405020304" pitchFamily="18" charset="0"/>
              </a:rPr>
              <a:t>（参考）残留塩素濃度　設置後の理想グラフ形</a:t>
            </a:r>
            <a:endParaRPr lang="ja-JP" sz="3600" kern="100" dirty="0">
              <a:effectLst/>
              <a:ea typeface="游明朝" panose="02020400000000000000" pitchFamily="18" charset="-128"/>
              <a:cs typeface="Times New Roman" panose="02020603050405020304" pitchFamily="18" charset="0"/>
            </a:endParaRPr>
          </a:p>
        </p:txBody>
      </p:sp>
      <p:sp>
        <p:nvSpPr>
          <p:cNvPr id="6" name="テキスト ボックス 5"/>
          <p:cNvSpPr txBox="1"/>
          <p:nvPr/>
        </p:nvSpPr>
        <p:spPr>
          <a:xfrm>
            <a:off x="4363956" y="4563905"/>
            <a:ext cx="4564253" cy="1200329"/>
          </a:xfrm>
          <a:prstGeom prst="rect">
            <a:avLst/>
          </a:prstGeom>
          <a:solidFill>
            <a:schemeClr val="bg1"/>
          </a:solidFill>
          <a:ln>
            <a:solidFill>
              <a:srgbClr val="FF0000"/>
            </a:solidFill>
          </a:ln>
        </p:spPr>
        <p:txBody>
          <a:bodyPr wrap="square" rtlCol="0">
            <a:spAutoFit/>
          </a:bodyPr>
          <a:lstStyle/>
          <a:p>
            <a:r>
              <a:rPr lang="ja-JP" altLang="en-US" dirty="0" smtClean="0"/>
              <a:t>＜</a:t>
            </a:r>
            <a:r>
              <a:rPr lang="ja-JP" altLang="ja-JP" dirty="0" smtClean="0"/>
              <a:t>残留</a:t>
            </a:r>
            <a:r>
              <a:rPr lang="ja-JP" altLang="ja-JP" dirty="0"/>
              <a:t>塩素</a:t>
            </a:r>
            <a:r>
              <a:rPr lang="ja-JP" altLang="ja-JP" dirty="0" smtClean="0"/>
              <a:t>濃度</a:t>
            </a:r>
            <a:r>
              <a:rPr lang="ja-JP" altLang="en-US" dirty="0" smtClean="0"/>
              <a:t>＞</a:t>
            </a:r>
            <a:endParaRPr lang="en-US" altLang="ja-JP" dirty="0" smtClean="0"/>
          </a:p>
          <a:p>
            <a:r>
              <a:rPr lang="en-US" altLang="ja-JP" dirty="0" smtClean="0"/>
              <a:t>NMR</a:t>
            </a:r>
            <a:r>
              <a:rPr lang="ja-JP" altLang="ja-JP" dirty="0"/>
              <a:t>装置設置後に下流側の</a:t>
            </a:r>
            <a:r>
              <a:rPr lang="ja-JP" altLang="ja-JP" dirty="0" smtClean="0"/>
              <a:t>残留塩素</a:t>
            </a:r>
            <a:r>
              <a:rPr lang="ja-JP" altLang="ja-JP" dirty="0"/>
              <a:t>濃度が上昇し、上流側との差</a:t>
            </a:r>
            <a:r>
              <a:rPr lang="ja-JP" altLang="ja-JP" dirty="0" smtClean="0"/>
              <a:t>がなく</a:t>
            </a:r>
            <a:r>
              <a:rPr lang="ja-JP" altLang="ja-JP" dirty="0"/>
              <a:t>なれば、防錆効果が発揮</a:t>
            </a:r>
            <a:r>
              <a:rPr lang="ja-JP" altLang="ja-JP" dirty="0" smtClean="0"/>
              <a:t>されたと</a:t>
            </a:r>
            <a:r>
              <a:rPr lang="ja-JP" altLang="ja-JP" dirty="0"/>
              <a:t>考えられる</a:t>
            </a:r>
            <a:r>
              <a:rPr lang="ja-JP" altLang="ja-JP" dirty="0" smtClean="0"/>
              <a:t>。</a:t>
            </a:r>
            <a:endParaRPr lang="ja-JP" altLang="ja-JP" dirty="0"/>
          </a:p>
        </p:txBody>
      </p:sp>
      <p:sp>
        <p:nvSpPr>
          <p:cNvPr id="19" name="正方形/長方形 18"/>
          <p:cNvSpPr/>
          <p:nvPr/>
        </p:nvSpPr>
        <p:spPr>
          <a:xfrm>
            <a:off x="611560" y="6002878"/>
            <a:ext cx="6192688" cy="378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28"/>
          <p:cNvSpPr txBox="1"/>
          <p:nvPr/>
        </p:nvSpPr>
        <p:spPr>
          <a:xfrm>
            <a:off x="771017" y="3636895"/>
            <a:ext cx="1372334" cy="288032"/>
          </a:xfrm>
          <a:prstGeom prst="rect">
            <a:avLst/>
          </a:prstGeom>
          <a:solidFill>
            <a:schemeClr val="bg1"/>
          </a:solidFill>
          <a:ln w="9525" cmpd="sng">
            <a:solidFill>
              <a:srgbClr val="FF0000"/>
            </a:solidFill>
          </a:ln>
        </p:spPr>
        <p:style>
          <a:lnRef idx="0">
            <a:scrgbClr r="0" g="0" b="0"/>
          </a:lnRef>
          <a:fillRef idx="0">
            <a:scrgbClr r="0" g="0" b="0"/>
          </a:fillRef>
          <a:effectRef idx="0">
            <a:scrgbClr r="0" g="0" b="0"/>
          </a:effectRef>
          <a:fontRef idx="minor">
            <a:schemeClr val="dk1"/>
          </a:fontRef>
        </p:style>
        <p:txBody>
          <a:bodyPr wrap="square" rtlCol="0" anchor="t"/>
          <a:lstStyle/>
          <a:p>
            <a:pPr algn="ctr">
              <a:spcAft>
                <a:spcPts val="0"/>
              </a:spcAft>
            </a:pPr>
            <a:r>
              <a:rPr lang="ja-JP" altLang="en-US" sz="1400" b="1" kern="100" dirty="0" smtClean="0">
                <a:solidFill>
                  <a:srgbClr val="FF0000"/>
                </a:solidFill>
                <a:effectLst/>
                <a:ea typeface="游明朝" panose="02020400000000000000" pitchFamily="18" charset="-128"/>
                <a:cs typeface="Times New Roman" panose="02020603050405020304" pitchFamily="18" charset="0"/>
              </a:rPr>
              <a:t>防錆</a:t>
            </a:r>
            <a:r>
              <a:rPr lang="ja-JP" sz="1400" b="1" kern="100" dirty="0" smtClean="0">
                <a:solidFill>
                  <a:srgbClr val="FF0000"/>
                </a:solidFill>
                <a:effectLst/>
                <a:ea typeface="游明朝" panose="02020400000000000000" pitchFamily="18" charset="-128"/>
                <a:cs typeface="Times New Roman" panose="02020603050405020304" pitchFamily="18" charset="0"/>
              </a:rPr>
              <a:t>装置</a:t>
            </a:r>
            <a:r>
              <a:rPr lang="ja-JP" sz="1400" b="1" kern="100" dirty="0">
                <a:solidFill>
                  <a:srgbClr val="FF0000"/>
                </a:solidFill>
                <a:effectLst/>
                <a:ea typeface="游明朝" panose="02020400000000000000" pitchFamily="18" charset="-128"/>
                <a:cs typeface="Times New Roman" panose="02020603050405020304" pitchFamily="18" charset="0"/>
              </a:rPr>
              <a:t>設置</a:t>
            </a:r>
            <a:endParaRPr lang="ja-JP" b="1" kern="100" dirty="0">
              <a:effectLst/>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152095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79512" y="1591056"/>
            <a:ext cx="6896495" cy="4699957"/>
            <a:chOff x="971600" y="1619507"/>
            <a:chExt cx="6896495" cy="4699957"/>
          </a:xfrm>
        </p:grpSpPr>
        <p:grpSp>
          <p:nvGrpSpPr>
            <p:cNvPr id="2" name="グループ化 1"/>
            <p:cNvGrpSpPr>
              <a:grpSpLocks noChangeAspect="1"/>
            </p:cNvGrpSpPr>
            <p:nvPr/>
          </p:nvGrpSpPr>
          <p:grpSpPr>
            <a:xfrm>
              <a:off x="971600" y="1619507"/>
              <a:ext cx="6896495" cy="4699957"/>
              <a:chOff x="2891473" y="2484120"/>
              <a:chExt cx="2896870" cy="1974215"/>
            </a:xfrm>
          </p:grpSpPr>
          <p:pic>
            <p:nvPicPr>
              <p:cNvPr id="13" name="図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1473" y="2484120"/>
                <a:ext cx="2896870" cy="1974215"/>
              </a:xfrm>
              <a:prstGeom prst="rect">
                <a:avLst/>
              </a:prstGeom>
              <a:noFill/>
              <a:ln>
                <a:noFill/>
              </a:ln>
            </p:spPr>
          </p:pic>
          <p:cxnSp>
            <p:nvCxnSpPr>
              <p:cNvPr id="18" name="直線コネクタ 17"/>
              <p:cNvCxnSpPr/>
              <p:nvPr/>
            </p:nvCxnSpPr>
            <p:spPr>
              <a:xfrm flipV="1">
                <a:off x="4339908" y="2693083"/>
                <a:ext cx="5080" cy="13785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4946968" y="2932430"/>
                <a:ext cx="538480" cy="395605"/>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1" name="テキスト ボックス 31"/>
            <p:cNvSpPr txBox="1"/>
            <p:nvPr/>
          </p:nvSpPr>
          <p:spPr>
            <a:xfrm>
              <a:off x="1834343" y="1668318"/>
              <a:ext cx="5879741" cy="434436"/>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just">
                <a:spcAft>
                  <a:spcPts val="0"/>
                </a:spcAft>
              </a:pPr>
              <a:r>
                <a:rPr lang="ja-JP" sz="2400" b="1" kern="100" dirty="0">
                  <a:effectLst/>
                  <a:ea typeface="ＭＳ ゴシック" panose="020B0609070205080204" pitchFamily="49" charset="-128"/>
                  <a:cs typeface="Times New Roman" panose="02020603050405020304" pitchFamily="18" charset="0"/>
                </a:rPr>
                <a:t>（参考）</a:t>
              </a:r>
              <a:r>
                <a:rPr lang="ja-JP" sz="2400" b="1" kern="100" dirty="0" smtClean="0">
                  <a:effectLst/>
                  <a:ea typeface="ＭＳ ゴシック" panose="020B0609070205080204" pitchFamily="49" charset="-128"/>
                  <a:cs typeface="Times New Roman" panose="02020603050405020304" pitchFamily="18" charset="0"/>
                </a:rPr>
                <a:t>鉄分</a:t>
              </a:r>
              <a:r>
                <a:rPr lang="ja-JP" altLang="en-US" sz="2400" b="1" kern="100" dirty="0" smtClean="0">
                  <a:effectLst/>
                  <a:ea typeface="ＭＳ ゴシック" panose="020B0609070205080204" pitchFamily="49" charset="-128"/>
                  <a:cs typeface="Times New Roman" panose="02020603050405020304" pitchFamily="18" charset="0"/>
                </a:rPr>
                <a:t>値</a:t>
              </a:r>
              <a:r>
                <a:rPr lang="ja-JP" sz="2400" b="1" kern="100" dirty="0">
                  <a:effectLst/>
                  <a:ea typeface="ＭＳ ゴシック" panose="020B0609070205080204" pitchFamily="49" charset="-128"/>
                  <a:cs typeface="Times New Roman" panose="02020603050405020304" pitchFamily="18" charset="0"/>
                </a:rPr>
                <a:t>　設置後の理想グラフ形</a:t>
              </a:r>
              <a:endParaRPr lang="ja-JP" sz="3600" kern="100" dirty="0">
                <a:effectLst/>
                <a:ea typeface="游明朝" panose="02020400000000000000" pitchFamily="18" charset="-128"/>
                <a:cs typeface="Times New Roman" panose="02020603050405020304" pitchFamily="18" charset="0"/>
              </a:endParaRPr>
            </a:p>
          </p:txBody>
        </p:sp>
        <p:sp>
          <p:nvSpPr>
            <p:cNvPr id="23" name="テキスト ボックス 28"/>
            <p:cNvSpPr txBox="1"/>
            <p:nvPr/>
          </p:nvSpPr>
          <p:spPr>
            <a:xfrm>
              <a:off x="1907704" y="5877271"/>
              <a:ext cx="548631" cy="288032"/>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algn="ctr">
                <a:spcAft>
                  <a:spcPts val="0"/>
                </a:spcAft>
              </a:pPr>
              <a:r>
                <a:rPr lang="ja-JP" altLang="en-US" sz="1400" b="1" kern="100" dirty="0" smtClean="0">
                  <a:solidFill>
                    <a:sysClr val="windowText" lastClr="000000"/>
                  </a:solidFill>
                  <a:effectLst/>
                  <a:ea typeface="游明朝" panose="02020400000000000000" pitchFamily="18" charset="-128"/>
                  <a:cs typeface="Times New Roman" panose="02020603050405020304" pitchFamily="18" charset="0"/>
                </a:rPr>
                <a:t>上流</a:t>
              </a:r>
              <a:endParaRPr lang="ja-JP" b="1" kern="100" dirty="0">
                <a:solidFill>
                  <a:sysClr val="windowText" lastClr="000000"/>
                </a:solidFill>
                <a:effectLst/>
                <a:ea typeface="游明朝" panose="02020400000000000000" pitchFamily="18" charset="-128"/>
                <a:cs typeface="Times New Roman" panose="02020603050405020304" pitchFamily="18" charset="0"/>
              </a:endParaRPr>
            </a:p>
          </p:txBody>
        </p:sp>
        <p:sp>
          <p:nvSpPr>
            <p:cNvPr id="24" name="テキスト ボックス 28"/>
            <p:cNvSpPr txBox="1"/>
            <p:nvPr/>
          </p:nvSpPr>
          <p:spPr>
            <a:xfrm>
              <a:off x="2740771" y="5869109"/>
              <a:ext cx="548631" cy="288032"/>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algn="ctr">
                <a:spcAft>
                  <a:spcPts val="0"/>
                </a:spcAft>
              </a:pPr>
              <a:r>
                <a:rPr lang="ja-JP" altLang="en-US" sz="1400" b="1" kern="100" dirty="0" smtClean="0">
                  <a:solidFill>
                    <a:sysClr val="windowText" lastClr="000000"/>
                  </a:solidFill>
                  <a:ea typeface="游明朝" panose="02020400000000000000" pitchFamily="18" charset="-128"/>
                  <a:cs typeface="Times New Roman" panose="02020603050405020304" pitchFamily="18" charset="0"/>
                </a:rPr>
                <a:t>下</a:t>
              </a:r>
              <a:r>
                <a:rPr lang="ja-JP" altLang="en-US" sz="1400" b="1" kern="100" dirty="0" smtClean="0">
                  <a:solidFill>
                    <a:sysClr val="windowText" lastClr="000000"/>
                  </a:solidFill>
                  <a:effectLst/>
                  <a:ea typeface="游明朝" panose="02020400000000000000" pitchFamily="18" charset="-128"/>
                  <a:cs typeface="Times New Roman" panose="02020603050405020304" pitchFamily="18" charset="0"/>
                </a:rPr>
                <a:t>流</a:t>
              </a:r>
              <a:endParaRPr lang="ja-JP" b="1" kern="100" dirty="0">
                <a:solidFill>
                  <a:sysClr val="windowText" lastClr="000000"/>
                </a:solidFill>
                <a:effectLst/>
                <a:ea typeface="游明朝" panose="02020400000000000000" pitchFamily="18" charset="-128"/>
                <a:cs typeface="Times New Roman" panose="02020603050405020304" pitchFamily="18" charset="0"/>
              </a:endParaRPr>
            </a:p>
          </p:txBody>
        </p:sp>
      </p:grpSp>
      <p:sp>
        <p:nvSpPr>
          <p:cNvPr id="3" name="タイトル 2"/>
          <p:cNvSpPr>
            <a:spLocks noGrp="1"/>
          </p:cNvSpPr>
          <p:nvPr>
            <p:ph type="title"/>
          </p:nvPr>
        </p:nvSpPr>
        <p:spPr/>
        <p:txBody>
          <a:bodyPr/>
          <a:lstStyle/>
          <a:p>
            <a:r>
              <a:rPr kumimoji="1" lang="ja-JP" altLang="en-US" dirty="0" smtClean="0">
                <a:latin typeface="+mj-ea"/>
              </a:rPr>
              <a:t>鉄分値</a:t>
            </a:r>
            <a:r>
              <a:rPr lang="ja-JP" altLang="en-US" dirty="0">
                <a:latin typeface="+mj-ea"/>
              </a:rPr>
              <a:t>　</a:t>
            </a:r>
            <a:r>
              <a:rPr kumimoji="1" lang="ja-JP" altLang="en-US" dirty="0" smtClean="0">
                <a:latin typeface="+mj-ea"/>
              </a:rPr>
              <a:t>理想</a:t>
            </a:r>
            <a:r>
              <a:rPr kumimoji="1" lang="ja-JP" altLang="en-US" dirty="0">
                <a:latin typeface="+mj-ea"/>
              </a:rPr>
              <a:t>ライン</a:t>
            </a:r>
          </a:p>
        </p:txBody>
      </p:sp>
      <p:sp>
        <p:nvSpPr>
          <p:cNvPr id="14" name="テキスト ボックス 31"/>
          <p:cNvSpPr txBox="1"/>
          <p:nvPr/>
        </p:nvSpPr>
        <p:spPr>
          <a:xfrm>
            <a:off x="5471147" y="2310417"/>
            <a:ext cx="2472409" cy="66738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just">
              <a:spcAft>
                <a:spcPts val="0"/>
              </a:spcAft>
            </a:pPr>
            <a:r>
              <a:rPr lang="ja-JP" sz="1600" b="1" u="sng" kern="100" dirty="0" smtClean="0">
                <a:solidFill>
                  <a:srgbClr val="FF0000"/>
                </a:solidFill>
                <a:effectLst/>
                <a:ea typeface="游明朝" panose="02020400000000000000" pitchFamily="18" charset="-128"/>
                <a:cs typeface="Times New Roman" panose="02020603050405020304" pitchFamily="18" charset="0"/>
              </a:rPr>
              <a:t>下流側</a:t>
            </a:r>
            <a:r>
              <a:rPr lang="ja-JP" altLang="en-US" sz="1600" b="1" u="sng" kern="100" dirty="0" smtClean="0">
                <a:solidFill>
                  <a:srgbClr val="FF0000"/>
                </a:solidFill>
                <a:effectLst/>
                <a:ea typeface="游明朝" panose="02020400000000000000" pitchFamily="18" charset="-128"/>
                <a:cs typeface="Times New Roman" panose="02020603050405020304" pitchFamily="18" charset="0"/>
              </a:rPr>
              <a:t>の鉄分値</a:t>
            </a:r>
            <a:r>
              <a:rPr lang="ja-JP" sz="1600" b="1" u="sng" kern="100" dirty="0" smtClean="0">
                <a:solidFill>
                  <a:srgbClr val="FF0000"/>
                </a:solidFill>
                <a:effectLst/>
                <a:ea typeface="游明朝" panose="02020400000000000000" pitchFamily="18" charset="-128"/>
                <a:cs typeface="Times New Roman" panose="02020603050405020304" pitchFamily="18" charset="0"/>
              </a:rPr>
              <a:t>が</a:t>
            </a:r>
            <a:r>
              <a:rPr lang="ja-JP" altLang="en-US" sz="1600" b="1" u="sng" kern="100" dirty="0">
                <a:solidFill>
                  <a:srgbClr val="FF0000"/>
                </a:solidFill>
                <a:ea typeface="游明朝" panose="02020400000000000000" pitchFamily="18" charset="-128"/>
                <a:cs typeface="Times New Roman" panose="02020603050405020304" pitchFamily="18" charset="0"/>
              </a:rPr>
              <a:t>減少</a:t>
            </a:r>
            <a:r>
              <a:rPr lang="ja-JP" sz="1600" b="1" u="sng" kern="100" dirty="0" smtClean="0">
                <a:solidFill>
                  <a:srgbClr val="FF0000"/>
                </a:solidFill>
                <a:effectLst/>
                <a:ea typeface="游明朝" panose="02020400000000000000" pitchFamily="18" charset="-128"/>
                <a:cs typeface="Times New Roman" panose="02020603050405020304" pitchFamily="18" charset="0"/>
              </a:rPr>
              <a:t>し</a:t>
            </a:r>
            <a:endParaRPr lang="ja-JP" sz="2400" b="1" kern="100" dirty="0">
              <a:effectLst/>
              <a:ea typeface="游明朝" panose="02020400000000000000" pitchFamily="18" charset="-128"/>
              <a:cs typeface="Times New Roman" panose="02020603050405020304" pitchFamily="18" charset="0"/>
            </a:endParaRPr>
          </a:p>
          <a:p>
            <a:pPr algn="just">
              <a:spcAft>
                <a:spcPts val="0"/>
              </a:spcAft>
            </a:pPr>
            <a:r>
              <a:rPr lang="ja-JP" sz="1600" b="1" u="sng" kern="100" dirty="0">
                <a:solidFill>
                  <a:srgbClr val="FF0000"/>
                </a:solidFill>
                <a:effectLst/>
                <a:ea typeface="游明朝" panose="02020400000000000000" pitchFamily="18" charset="-128"/>
                <a:cs typeface="Times New Roman" panose="02020603050405020304" pitchFamily="18" charset="0"/>
              </a:rPr>
              <a:t>上流側との差がなく</a:t>
            </a:r>
            <a:r>
              <a:rPr lang="ja-JP" sz="1600" b="1" u="sng" kern="100" dirty="0" smtClean="0">
                <a:solidFill>
                  <a:srgbClr val="FF0000"/>
                </a:solidFill>
                <a:effectLst/>
                <a:ea typeface="游明朝" panose="02020400000000000000" pitchFamily="18" charset="-128"/>
                <a:cs typeface="Times New Roman" panose="02020603050405020304" pitchFamily="18" charset="0"/>
              </a:rPr>
              <a:t>なる</a:t>
            </a:r>
            <a:endParaRPr lang="ja-JP" sz="2400" b="1" kern="100" dirty="0">
              <a:effectLst/>
              <a:ea typeface="游明朝" panose="02020400000000000000" pitchFamily="18" charset="-128"/>
              <a:cs typeface="Times New Roman" panose="02020603050405020304" pitchFamily="18" charset="0"/>
            </a:endParaRPr>
          </a:p>
        </p:txBody>
      </p:sp>
      <p:sp>
        <p:nvSpPr>
          <p:cNvPr id="20" name="テキスト ボックス 28"/>
          <p:cNvSpPr txBox="1"/>
          <p:nvPr/>
        </p:nvSpPr>
        <p:spPr>
          <a:xfrm>
            <a:off x="2953686" y="4661769"/>
            <a:ext cx="1372334" cy="288032"/>
          </a:xfrm>
          <a:prstGeom prst="rect">
            <a:avLst/>
          </a:prstGeom>
          <a:solidFill>
            <a:schemeClr val="bg1"/>
          </a:solidFill>
          <a:ln w="9525" cmpd="sng">
            <a:solidFill>
              <a:srgbClr val="FF0000"/>
            </a:solidFill>
          </a:ln>
        </p:spPr>
        <p:style>
          <a:lnRef idx="0">
            <a:scrgbClr r="0" g="0" b="0"/>
          </a:lnRef>
          <a:fillRef idx="0">
            <a:scrgbClr r="0" g="0" b="0"/>
          </a:fillRef>
          <a:effectRef idx="0">
            <a:scrgbClr r="0" g="0" b="0"/>
          </a:effectRef>
          <a:fontRef idx="minor">
            <a:schemeClr val="dk1"/>
          </a:fontRef>
        </p:style>
        <p:txBody>
          <a:bodyPr wrap="square" rtlCol="0" anchor="t"/>
          <a:lstStyle/>
          <a:p>
            <a:pPr algn="ctr">
              <a:spcAft>
                <a:spcPts val="0"/>
              </a:spcAft>
            </a:pPr>
            <a:r>
              <a:rPr lang="ja-JP" altLang="en-US" sz="1400" b="1" kern="100" dirty="0" smtClean="0">
                <a:solidFill>
                  <a:srgbClr val="FF0000"/>
                </a:solidFill>
                <a:effectLst/>
                <a:ea typeface="游明朝" panose="02020400000000000000" pitchFamily="18" charset="-128"/>
                <a:cs typeface="Times New Roman" panose="02020603050405020304" pitchFamily="18" charset="0"/>
              </a:rPr>
              <a:t>防錆</a:t>
            </a:r>
            <a:r>
              <a:rPr lang="ja-JP" sz="1400" b="1" kern="100" dirty="0" smtClean="0">
                <a:solidFill>
                  <a:srgbClr val="FF0000"/>
                </a:solidFill>
                <a:effectLst/>
                <a:ea typeface="游明朝" panose="02020400000000000000" pitchFamily="18" charset="-128"/>
                <a:cs typeface="Times New Roman" panose="02020603050405020304" pitchFamily="18" charset="0"/>
              </a:rPr>
              <a:t>装置</a:t>
            </a:r>
            <a:r>
              <a:rPr lang="ja-JP" sz="1400" b="1" kern="100" dirty="0">
                <a:solidFill>
                  <a:srgbClr val="FF0000"/>
                </a:solidFill>
                <a:effectLst/>
                <a:ea typeface="游明朝" panose="02020400000000000000" pitchFamily="18" charset="-128"/>
                <a:cs typeface="Times New Roman" panose="02020603050405020304" pitchFamily="18" charset="0"/>
              </a:rPr>
              <a:t>設置</a:t>
            </a:r>
            <a:endParaRPr lang="ja-JP" b="1" kern="100" dirty="0">
              <a:effectLst/>
              <a:ea typeface="游明朝" panose="02020400000000000000" pitchFamily="18" charset="-128"/>
              <a:cs typeface="Times New Roman" panose="02020603050405020304" pitchFamily="18" charset="0"/>
            </a:endParaRPr>
          </a:p>
        </p:txBody>
      </p:sp>
      <p:sp>
        <p:nvSpPr>
          <p:cNvPr id="4" name="正方形/長方形 3"/>
          <p:cNvSpPr/>
          <p:nvPr/>
        </p:nvSpPr>
        <p:spPr>
          <a:xfrm>
            <a:off x="1115616" y="5398937"/>
            <a:ext cx="5832648" cy="449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374951" y="4060795"/>
            <a:ext cx="3456383" cy="1477328"/>
          </a:xfrm>
          <a:prstGeom prst="rect">
            <a:avLst/>
          </a:prstGeom>
          <a:solidFill>
            <a:schemeClr val="bg1"/>
          </a:solidFill>
          <a:ln>
            <a:solidFill>
              <a:srgbClr val="FF0000"/>
            </a:solidFill>
          </a:ln>
        </p:spPr>
        <p:txBody>
          <a:bodyPr wrap="square" rtlCol="0">
            <a:spAutoFit/>
          </a:bodyPr>
          <a:lstStyle/>
          <a:p>
            <a:r>
              <a:rPr lang="ja-JP" altLang="en-US" dirty="0" smtClean="0"/>
              <a:t>＜</a:t>
            </a:r>
            <a:r>
              <a:rPr lang="ja-JP" altLang="ja-JP" dirty="0" smtClean="0"/>
              <a:t>鉄分</a:t>
            </a:r>
            <a:r>
              <a:rPr lang="ja-JP" altLang="en-US" dirty="0"/>
              <a:t>値</a:t>
            </a:r>
            <a:r>
              <a:rPr lang="ja-JP" altLang="en-US" dirty="0" smtClean="0"/>
              <a:t>＞</a:t>
            </a:r>
            <a:endParaRPr lang="en-US" altLang="ja-JP" dirty="0" smtClean="0"/>
          </a:p>
          <a:p>
            <a:r>
              <a:rPr lang="en-US" altLang="ja-JP" dirty="0" smtClean="0"/>
              <a:t>NMR</a:t>
            </a:r>
            <a:r>
              <a:rPr lang="ja-JP" altLang="ja-JP" dirty="0"/>
              <a:t>装置設置後に下流側の</a:t>
            </a:r>
            <a:r>
              <a:rPr lang="ja-JP" altLang="ja-JP" dirty="0" smtClean="0"/>
              <a:t>鉄分</a:t>
            </a:r>
            <a:r>
              <a:rPr lang="ja-JP" altLang="en-US" dirty="0"/>
              <a:t>量</a:t>
            </a:r>
            <a:r>
              <a:rPr lang="ja-JP" altLang="ja-JP" dirty="0" smtClean="0"/>
              <a:t>が低下</a:t>
            </a:r>
            <a:r>
              <a:rPr lang="ja-JP" altLang="ja-JP" dirty="0"/>
              <a:t>し、上流側との差がなくなれば</a:t>
            </a:r>
            <a:r>
              <a:rPr lang="ja-JP" altLang="ja-JP" dirty="0" smtClean="0"/>
              <a:t>、防錆</a:t>
            </a:r>
            <a:r>
              <a:rPr lang="ja-JP" altLang="ja-JP" dirty="0"/>
              <a:t>効果が発揮されたと考えられる。</a:t>
            </a:r>
          </a:p>
        </p:txBody>
      </p:sp>
      <p:sp>
        <p:nvSpPr>
          <p:cNvPr id="25" name="正方形/長方形 24"/>
          <p:cNvSpPr/>
          <p:nvPr/>
        </p:nvSpPr>
        <p:spPr>
          <a:xfrm>
            <a:off x="3949239" y="5828195"/>
            <a:ext cx="478745" cy="30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5975018" y="5828195"/>
            <a:ext cx="478745" cy="30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21162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771581" y="2061659"/>
            <a:ext cx="7408333" cy="3450696"/>
          </a:xfrm>
        </p:spPr>
        <p:txBody>
          <a:bodyPr/>
          <a:lstStyle/>
          <a:p>
            <a:r>
              <a:rPr kumimoji="1" lang="ja-JP" altLang="en-US" dirty="0"/>
              <a:t>流量グラフ</a:t>
            </a:r>
          </a:p>
        </p:txBody>
      </p:sp>
      <p:sp>
        <p:nvSpPr>
          <p:cNvPr id="3" name="タイトル 2"/>
          <p:cNvSpPr>
            <a:spLocks noGrp="1"/>
          </p:cNvSpPr>
          <p:nvPr>
            <p:ph type="title"/>
          </p:nvPr>
        </p:nvSpPr>
        <p:spPr/>
        <p:txBody>
          <a:bodyPr>
            <a:normAutofit/>
          </a:bodyPr>
          <a:lstStyle/>
          <a:p>
            <a:r>
              <a:rPr kumimoji="1" lang="ja-JP" altLang="en-US" dirty="0" smtClean="0">
                <a:latin typeface="+mj-ea"/>
              </a:rPr>
              <a:t>採水時間</a:t>
            </a:r>
            <a:endParaRPr kumimoji="1" lang="ja-JP" altLang="en-US" dirty="0">
              <a:latin typeface="+mj-ea"/>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04" y="1591056"/>
            <a:ext cx="8064896" cy="40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12</a:t>
            </a:fld>
            <a:endParaRPr kumimoji="1" lang="ja-JP" altLang="en-US"/>
          </a:p>
        </p:txBody>
      </p:sp>
      <p:cxnSp>
        <p:nvCxnSpPr>
          <p:cNvPr id="7" name="直線コネクタ 6"/>
          <p:cNvCxnSpPr/>
          <p:nvPr/>
        </p:nvCxnSpPr>
        <p:spPr>
          <a:xfrm flipV="1">
            <a:off x="4471514" y="4076840"/>
            <a:ext cx="0" cy="1042608"/>
          </a:xfrm>
          <a:prstGeom prst="line">
            <a:avLst/>
          </a:prstGeom>
          <a:ln w="381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3107157" y="2131277"/>
            <a:ext cx="0" cy="3024023"/>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5119586" y="2131277"/>
            <a:ext cx="0" cy="3024023"/>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3102288" y="2664677"/>
            <a:ext cx="2041510" cy="0"/>
          </a:xfrm>
          <a:prstGeom prst="straightConnector1">
            <a:avLst/>
          </a:prstGeom>
          <a:ln w="38100">
            <a:solidFill>
              <a:srgbClr val="0070C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1" name="テキスト ボックス 16"/>
          <p:cNvSpPr txBox="1"/>
          <p:nvPr/>
        </p:nvSpPr>
        <p:spPr>
          <a:xfrm>
            <a:off x="3517954" y="4360649"/>
            <a:ext cx="3430310" cy="485452"/>
          </a:xfrm>
          <a:prstGeom prst="rect">
            <a:avLst/>
          </a:prstGeom>
          <a:solidFill>
            <a:schemeClr val="bg1"/>
          </a:solidFill>
          <a:ln w="9525" cmpd="sng">
            <a:solidFill>
              <a:srgbClr val="FF0000"/>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dirty="0">
                <a:solidFill>
                  <a:srgbClr val="FF0000"/>
                </a:solidFill>
                <a:latin typeface="ＭＳ ゴシック" panose="020B0609070205080204" pitchFamily="49" charset="-128"/>
                <a:ea typeface="ＭＳ ゴシック" panose="020B0609070205080204" pitchFamily="49" charset="-128"/>
              </a:rPr>
              <a:t>勤務時間内の最小流量</a:t>
            </a:r>
          </a:p>
        </p:txBody>
      </p:sp>
      <p:sp>
        <p:nvSpPr>
          <p:cNvPr id="14" name="テキスト ボックス 16"/>
          <p:cNvSpPr txBox="1"/>
          <p:nvPr/>
        </p:nvSpPr>
        <p:spPr>
          <a:xfrm>
            <a:off x="2994813" y="2157718"/>
            <a:ext cx="2256460" cy="4255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dirty="0">
                <a:solidFill>
                  <a:srgbClr val="0070C0"/>
                </a:solidFill>
                <a:latin typeface="ＭＳ ゴシック" panose="020B0609070205080204" pitchFamily="49" charset="-128"/>
                <a:ea typeface="ＭＳ ゴシック" panose="020B0609070205080204" pitchFamily="49" charset="-128"/>
              </a:rPr>
              <a:t>勤務時間</a:t>
            </a:r>
          </a:p>
        </p:txBody>
      </p:sp>
      <p:sp>
        <p:nvSpPr>
          <p:cNvPr id="5" name="テキスト ボックス 4"/>
          <p:cNvSpPr txBox="1"/>
          <p:nvPr/>
        </p:nvSpPr>
        <p:spPr>
          <a:xfrm>
            <a:off x="365661" y="5784291"/>
            <a:ext cx="8289449" cy="461665"/>
          </a:xfrm>
          <a:prstGeom prst="rect">
            <a:avLst/>
          </a:prstGeom>
          <a:noFill/>
        </p:spPr>
        <p:txBody>
          <a:bodyPr wrap="none" rtlCol="0">
            <a:spAutoFit/>
          </a:bodyPr>
          <a:lstStyle/>
          <a:p>
            <a:r>
              <a:rPr lang="ja-JP" altLang="ja-JP" sz="2400" dirty="0"/>
              <a:t>昼間の使用水量の少ない時間帯（</a:t>
            </a:r>
            <a:r>
              <a:rPr lang="en-US" altLang="ja-JP" sz="2400" dirty="0"/>
              <a:t>14 </a:t>
            </a:r>
            <a:r>
              <a:rPr lang="ja-JP" altLang="ja-JP" sz="2400" dirty="0"/>
              <a:t>時～</a:t>
            </a:r>
            <a:r>
              <a:rPr lang="en-US" altLang="ja-JP" sz="2400" dirty="0"/>
              <a:t>16</a:t>
            </a:r>
            <a:r>
              <a:rPr lang="ja-JP" altLang="ja-JP" sz="2400" dirty="0"/>
              <a:t>時</a:t>
            </a:r>
            <a:r>
              <a:rPr lang="ja-JP" altLang="ja-JP" sz="2400" dirty="0" smtClean="0"/>
              <a:t>）を</a:t>
            </a:r>
            <a:r>
              <a:rPr lang="ja-JP" altLang="ja-JP" sz="2400" dirty="0"/>
              <a:t>固定して採</a:t>
            </a:r>
            <a:r>
              <a:rPr lang="ja-JP" altLang="ja-JP" sz="2400" dirty="0" smtClean="0"/>
              <a:t>水</a:t>
            </a:r>
            <a:endParaRPr lang="ja-JP" altLang="ja-JP" sz="2400" dirty="0"/>
          </a:p>
        </p:txBody>
      </p:sp>
    </p:spTree>
    <p:extLst>
      <p:ext uri="{BB962C8B-B14F-4D97-AF65-F5344CB8AC3E}">
        <p14:creationId xmlns:p14="http://schemas.microsoft.com/office/powerpoint/2010/main" val="2109911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79512" y="1591056"/>
            <a:ext cx="8784976" cy="4718264"/>
          </a:xfrm>
          <a:solidFill>
            <a:schemeClr val="bg1"/>
          </a:solidFill>
        </p:spPr>
        <p:txBody>
          <a:bodyPr>
            <a:normAutofit fontScale="40000" lnSpcReduction="20000"/>
          </a:bodyPr>
          <a:lstStyle/>
          <a:p>
            <a:pPr marL="0" indent="0">
              <a:buNone/>
            </a:pPr>
            <a:endParaRPr lang="en-US" altLang="ja-JP" sz="4200" b="1" u="sng"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ja-JP" sz="4200" b="1" dirty="0" smtClean="0">
                <a:solidFill>
                  <a:schemeClr val="tx1"/>
                </a:solidFill>
                <a:latin typeface="ＭＳ ゴシック" panose="020B0609070205080204" pitchFamily="49" charset="-128"/>
                <a:ea typeface="ＭＳ ゴシック" panose="020B0609070205080204" pitchFamily="49" charset="-128"/>
              </a:rPr>
              <a:t>（</a:t>
            </a:r>
            <a:r>
              <a:rPr lang="ja-JP" altLang="en-US" sz="4200" b="1" dirty="0">
                <a:solidFill>
                  <a:schemeClr val="tx1"/>
                </a:solidFill>
                <a:latin typeface="ＭＳ ゴシック" panose="020B0609070205080204" pitchFamily="49" charset="-128"/>
                <a:ea typeface="ＭＳ ゴシック" panose="020B0609070205080204" pitchFamily="49" charset="-128"/>
              </a:rPr>
              <a:t>１</a:t>
            </a:r>
            <a:r>
              <a:rPr lang="ja-JP" altLang="ja-JP" sz="4200" b="1" dirty="0">
                <a:solidFill>
                  <a:schemeClr val="tx1"/>
                </a:solidFill>
                <a:latin typeface="ＭＳ ゴシック" panose="020B0609070205080204" pitchFamily="49" charset="-128"/>
                <a:ea typeface="ＭＳ ゴシック" panose="020B0609070205080204" pitchFamily="49" charset="-128"/>
              </a:rPr>
              <a:t>）</a:t>
            </a:r>
            <a:r>
              <a:rPr lang="ja-JP" altLang="ja-JP" sz="4200" b="1" u="sng" dirty="0">
                <a:solidFill>
                  <a:schemeClr val="tx1"/>
                </a:solidFill>
                <a:latin typeface="ＭＳ ゴシック" panose="020B0609070205080204" pitchFamily="49" charset="-128"/>
                <a:ea typeface="ＭＳ ゴシック" panose="020B0609070205080204" pitchFamily="49" charset="-128"/>
              </a:rPr>
              <a:t>マッピングによる検索条件</a:t>
            </a:r>
          </a:p>
          <a:p>
            <a:pPr marL="0" indent="0">
              <a:buNone/>
            </a:pPr>
            <a:r>
              <a:rPr lang="ja-JP" altLang="en-US" sz="4200" b="1" dirty="0" smtClean="0">
                <a:solidFill>
                  <a:schemeClr val="tx1"/>
                </a:solidFill>
                <a:latin typeface="ＭＳ ゴシック" panose="020B0609070205080204" pitchFamily="49" charset="-128"/>
                <a:ea typeface="ＭＳ ゴシック" panose="020B0609070205080204" pitchFamily="49" charset="-128"/>
              </a:rPr>
              <a:t>　　</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a:t>
            </a:r>
            <a:r>
              <a:rPr lang="ja-JP" altLang="ja-JP" sz="4200" b="1" dirty="0">
                <a:solidFill>
                  <a:schemeClr val="tx1"/>
                </a:solidFill>
                <a:latin typeface="ＭＳ ゴシック" panose="020B0609070205080204" pitchFamily="49" charset="-128"/>
                <a:ea typeface="ＭＳ ゴシック" panose="020B0609070205080204" pitchFamily="49" charset="-128"/>
              </a:rPr>
              <a:t>口径</a:t>
            </a:r>
            <a:r>
              <a:rPr lang="en-US" altLang="ja-JP" sz="4200" b="1" dirty="0">
                <a:solidFill>
                  <a:schemeClr val="tx1"/>
                </a:solidFill>
                <a:latin typeface="ＭＳ ゴシック" panose="020B0609070205080204" pitchFamily="49" charset="-128"/>
                <a:ea typeface="ＭＳ ゴシック" panose="020B0609070205080204" pitchFamily="49" charset="-128"/>
              </a:rPr>
              <a:t>50</a:t>
            </a:r>
            <a:r>
              <a:rPr lang="ja-JP" altLang="ja-JP" sz="4200" b="1" dirty="0">
                <a:solidFill>
                  <a:schemeClr val="tx1"/>
                </a:solidFill>
                <a:latin typeface="ＭＳ ゴシック" panose="020B0609070205080204" pitchFamily="49" charset="-128"/>
                <a:ea typeface="ＭＳ ゴシック" panose="020B0609070205080204" pitchFamily="49" charset="-128"/>
              </a:rPr>
              <a:t>㎜</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の</a:t>
            </a:r>
            <a:r>
              <a:rPr lang="en-US" altLang="ja-JP" sz="4200" b="1" dirty="0" smtClean="0">
                <a:solidFill>
                  <a:schemeClr val="tx1"/>
                </a:solidFill>
                <a:latin typeface="ＭＳ ゴシック" panose="020B0609070205080204" pitchFamily="49" charset="-128"/>
                <a:ea typeface="ＭＳ ゴシック" panose="020B0609070205080204" pitchFamily="49" charset="-128"/>
              </a:rPr>
              <a:t>SGP-VB</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公設管</a:t>
            </a:r>
            <a:r>
              <a:rPr lang="ja-JP" altLang="ja-JP" sz="4200" b="1" dirty="0">
                <a:solidFill>
                  <a:schemeClr val="tx1"/>
                </a:solidFill>
                <a:latin typeface="ＭＳ ゴシック" panose="020B0609070205080204" pitchFamily="49" charset="-128"/>
                <a:ea typeface="ＭＳ ゴシック" panose="020B0609070205080204" pitchFamily="49" charset="-128"/>
              </a:rPr>
              <a:t>、昭和</a:t>
            </a:r>
            <a:r>
              <a:rPr lang="en-US" altLang="ja-JP" sz="4200" b="1" dirty="0" smtClean="0">
                <a:solidFill>
                  <a:schemeClr val="tx1"/>
                </a:solidFill>
                <a:latin typeface="ＭＳ ゴシック" panose="020B0609070205080204" pitchFamily="49" charset="-128"/>
                <a:ea typeface="ＭＳ ゴシック" panose="020B0609070205080204" pitchFamily="49" charset="-128"/>
              </a:rPr>
              <a:t>5</a:t>
            </a:r>
            <a:r>
              <a:rPr lang="en-US" altLang="ja-JP" sz="4200" b="1" dirty="0">
                <a:solidFill>
                  <a:schemeClr val="tx1"/>
                </a:solidFill>
                <a:latin typeface="ＭＳ ゴシック" panose="020B0609070205080204" pitchFamily="49" charset="-128"/>
                <a:ea typeface="ＭＳ ゴシック" panose="020B0609070205080204" pitchFamily="49" charset="-128"/>
              </a:rPr>
              <a:t>0</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年</a:t>
            </a:r>
            <a:r>
              <a:rPr lang="ja-JP" altLang="en-US" sz="4200" b="1" dirty="0" smtClean="0">
                <a:solidFill>
                  <a:schemeClr val="tx1"/>
                </a:solidFill>
                <a:latin typeface="ＭＳ ゴシック" panose="020B0609070205080204" pitchFamily="49" charset="-128"/>
                <a:ea typeface="ＭＳ ゴシック" panose="020B0609070205080204" pitchFamily="49" charset="-128"/>
              </a:rPr>
              <a:t>代</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以前</a:t>
            </a:r>
            <a:endParaRPr lang="ja-JP" altLang="ja-JP" sz="4200" b="1"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4200" b="1" dirty="0" smtClean="0">
                <a:solidFill>
                  <a:schemeClr val="tx1"/>
                </a:solidFill>
                <a:latin typeface="ＭＳ ゴシック" panose="020B0609070205080204" pitchFamily="49" charset="-128"/>
                <a:ea typeface="ＭＳ ゴシック" panose="020B0609070205080204" pitchFamily="49" charset="-128"/>
              </a:rPr>
              <a:t>　　</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a:t>
            </a:r>
            <a:r>
              <a:rPr lang="ja-JP" altLang="ja-JP" sz="4200" b="1" dirty="0">
                <a:solidFill>
                  <a:schemeClr val="tx1"/>
                </a:solidFill>
                <a:latin typeface="ＭＳ ゴシック" panose="020B0609070205080204" pitchFamily="49" charset="-128"/>
                <a:ea typeface="ＭＳ ゴシック" panose="020B0609070205080204" pitchFamily="49" charset="-128"/>
              </a:rPr>
              <a:t>港南区、磯子区、金沢区（洋光台水道事務所管内）</a:t>
            </a:r>
            <a:endParaRPr lang="en-US" altLang="ja-JP" sz="4200" b="1" dirty="0">
              <a:solidFill>
                <a:schemeClr val="tx1"/>
              </a:solidFill>
              <a:latin typeface="ＭＳ ゴシック" panose="020B0609070205080204" pitchFamily="49" charset="-128"/>
              <a:ea typeface="ＭＳ ゴシック" panose="020B0609070205080204" pitchFamily="49" charset="-128"/>
            </a:endParaRPr>
          </a:p>
          <a:p>
            <a:pPr marL="0" indent="0">
              <a:buNone/>
            </a:pPr>
            <a:endParaRPr lang="ja-JP" altLang="ja-JP" sz="4200" b="1"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ja-JP" sz="4200" b="1" dirty="0">
                <a:solidFill>
                  <a:schemeClr val="tx1"/>
                </a:solidFill>
                <a:latin typeface="ＭＳ ゴシック" panose="020B0609070205080204" pitchFamily="49" charset="-128"/>
                <a:ea typeface="ＭＳ ゴシック" panose="020B0609070205080204" pitchFamily="49" charset="-128"/>
              </a:rPr>
              <a:t>（</a:t>
            </a:r>
            <a:r>
              <a:rPr lang="ja-JP" altLang="en-US" sz="4200" b="1" dirty="0">
                <a:solidFill>
                  <a:schemeClr val="tx1"/>
                </a:solidFill>
                <a:latin typeface="ＭＳ ゴシック" panose="020B0609070205080204" pitchFamily="49" charset="-128"/>
                <a:ea typeface="ＭＳ ゴシック" panose="020B0609070205080204" pitchFamily="49" charset="-128"/>
              </a:rPr>
              <a:t>２</a:t>
            </a:r>
            <a:r>
              <a:rPr lang="ja-JP" altLang="ja-JP" sz="4200" b="1" dirty="0">
                <a:solidFill>
                  <a:schemeClr val="tx1"/>
                </a:solidFill>
                <a:latin typeface="ＭＳ ゴシック" panose="020B0609070205080204" pitchFamily="49" charset="-128"/>
                <a:ea typeface="ＭＳ ゴシック" panose="020B0609070205080204" pitchFamily="49" charset="-128"/>
              </a:rPr>
              <a:t>）</a:t>
            </a:r>
            <a:r>
              <a:rPr lang="ja-JP" altLang="ja-JP" sz="4200" b="1" u="sng" dirty="0">
                <a:solidFill>
                  <a:schemeClr val="tx1"/>
                </a:solidFill>
                <a:latin typeface="ＭＳ ゴシック" panose="020B0609070205080204" pitchFamily="49" charset="-128"/>
                <a:ea typeface="ＭＳ ゴシック" panose="020B0609070205080204" pitchFamily="49" charset="-128"/>
              </a:rPr>
              <a:t>机上での選定（</a:t>
            </a:r>
            <a:r>
              <a:rPr lang="en-US" altLang="ja-JP" sz="4200" b="1" u="sng" dirty="0">
                <a:solidFill>
                  <a:schemeClr val="tx1"/>
                </a:solidFill>
                <a:latin typeface="ＭＳ ゴシック" panose="020B0609070205080204" pitchFamily="49" charset="-128"/>
                <a:ea typeface="ＭＳ ゴシック" panose="020B0609070205080204" pitchFamily="49" charset="-128"/>
              </a:rPr>
              <a:t>5</a:t>
            </a:r>
            <a:r>
              <a:rPr lang="ja-JP" altLang="ja-JP" sz="4200" b="1" u="sng" dirty="0">
                <a:solidFill>
                  <a:schemeClr val="tx1"/>
                </a:solidFill>
                <a:latin typeface="ＭＳ ゴシック" panose="020B0609070205080204" pitchFamily="49" charset="-128"/>
                <a:ea typeface="ＭＳ ゴシック" panose="020B0609070205080204" pitchFamily="49" charset="-128"/>
              </a:rPr>
              <a:t>か</a:t>
            </a:r>
            <a:r>
              <a:rPr lang="ja-JP" altLang="ja-JP" sz="4200" b="1" u="sng" dirty="0" smtClean="0">
                <a:solidFill>
                  <a:schemeClr val="tx1"/>
                </a:solidFill>
                <a:latin typeface="ＭＳ ゴシック" panose="020B0609070205080204" pitchFamily="49" charset="-128"/>
                <a:ea typeface="ＭＳ ゴシック" panose="020B0609070205080204" pitchFamily="49" charset="-128"/>
              </a:rPr>
              <a:t>所</a:t>
            </a:r>
            <a:r>
              <a:rPr lang="ja-JP" altLang="en-US" sz="4200" b="1" u="sng" dirty="0" smtClean="0">
                <a:solidFill>
                  <a:schemeClr val="tx1"/>
                </a:solidFill>
                <a:latin typeface="ＭＳ ゴシック" panose="020B0609070205080204" pitchFamily="49" charset="-128"/>
                <a:ea typeface="ＭＳ ゴシック" panose="020B0609070205080204" pitchFamily="49" charset="-128"/>
              </a:rPr>
              <a:t>程度</a:t>
            </a:r>
            <a:r>
              <a:rPr lang="ja-JP" altLang="ja-JP" sz="4200" b="1" u="sng" dirty="0" smtClean="0">
                <a:solidFill>
                  <a:schemeClr val="tx1"/>
                </a:solidFill>
                <a:latin typeface="ＭＳ ゴシック" panose="020B0609070205080204" pitchFamily="49" charset="-128"/>
                <a:ea typeface="ＭＳ ゴシック" panose="020B0609070205080204" pitchFamily="49" charset="-128"/>
              </a:rPr>
              <a:t>）</a:t>
            </a:r>
            <a:endParaRPr lang="en-US" altLang="ja-JP" sz="4200" b="1" u="sng"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4200" b="1" dirty="0" smtClean="0">
                <a:solidFill>
                  <a:schemeClr val="tx1"/>
                </a:solidFill>
                <a:latin typeface="ＭＳ ゴシック" panose="020B0609070205080204" pitchFamily="49" charset="-128"/>
                <a:ea typeface="ＭＳ ゴシック" panose="020B0609070205080204" pitchFamily="49" charset="-128"/>
              </a:rPr>
              <a:t>　　</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a:t>
            </a:r>
            <a:r>
              <a:rPr lang="ja-JP" altLang="ja-JP" sz="4200" b="1" dirty="0">
                <a:solidFill>
                  <a:schemeClr val="tx1"/>
                </a:solidFill>
                <a:latin typeface="ＭＳ ゴシック" panose="020B0609070205080204" pitchFamily="49" charset="-128"/>
                <a:ea typeface="ＭＳ ゴシック" panose="020B0609070205080204" pitchFamily="49" charset="-128"/>
              </a:rPr>
              <a:t>延長５０ｍ以上を目安</a:t>
            </a:r>
          </a:p>
          <a:p>
            <a:pPr marL="0" indent="0">
              <a:buNone/>
            </a:pPr>
            <a:r>
              <a:rPr lang="ja-JP" altLang="en-US" sz="4200" b="1" dirty="0" smtClean="0">
                <a:solidFill>
                  <a:schemeClr val="tx1"/>
                </a:solidFill>
                <a:latin typeface="ＭＳ ゴシック" panose="020B0609070205080204" pitchFamily="49" charset="-128"/>
                <a:ea typeface="ＭＳ ゴシック" panose="020B0609070205080204" pitchFamily="49" charset="-128"/>
              </a:rPr>
              <a:t>　　</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a:t>
            </a:r>
            <a:r>
              <a:rPr lang="en-US" altLang="ja-JP" sz="4200" b="1" dirty="0">
                <a:solidFill>
                  <a:schemeClr val="tx1"/>
                </a:solidFill>
                <a:latin typeface="ＭＳ ゴシック" panose="020B0609070205080204" pitchFamily="49" charset="-128"/>
                <a:ea typeface="ＭＳ ゴシック" panose="020B0609070205080204" pitchFamily="49" charset="-128"/>
              </a:rPr>
              <a:t>10</a:t>
            </a:r>
            <a:r>
              <a:rPr lang="ja-JP" altLang="ja-JP" sz="4200" b="1" dirty="0">
                <a:solidFill>
                  <a:schemeClr val="tx1"/>
                </a:solidFill>
                <a:latin typeface="ＭＳ ゴシック" panose="020B0609070205080204" pitchFamily="49" charset="-128"/>
                <a:ea typeface="ＭＳ ゴシック" panose="020B0609070205080204" pitchFamily="49" charset="-128"/>
              </a:rPr>
              <a:t>戸以上の給水取り出しが</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ある</a:t>
            </a:r>
            <a:endParaRPr lang="en-US" altLang="ja-JP" sz="4200" b="1"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4200" b="1" dirty="0">
                <a:solidFill>
                  <a:schemeClr val="tx1"/>
                </a:solidFill>
                <a:latin typeface="ＭＳ ゴシック" panose="020B0609070205080204" pitchFamily="49" charset="-128"/>
                <a:ea typeface="ＭＳ ゴシック" panose="020B0609070205080204" pitchFamily="49" charset="-128"/>
              </a:rPr>
              <a:t>　　・残塩低下傾向が大きいと考えられる管</a:t>
            </a:r>
            <a:r>
              <a:rPr lang="ja-JP" altLang="en-US" sz="4200" b="1" dirty="0" smtClean="0">
                <a:solidFill>
                  <a:schemeClr val="tx1"/>
                </a:solidFill>
                <a:latin typeface="ＭＳ ゴシック" panose="020B0609070205080204" pitchFamily="49" charset="-128"/>
                <a:ea typeface="ＭＳ ゴシック" panose="020B0609070205080204" pitchFamily="49" charset="-128"/>
              </a:rPr>
              <a:t>路</a:t>
            </a:r>
            <a:endParaRPr lang="ja-JP" altLang="ja-JP" sz="4200" b="1"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4200" b="1" dirty="0" smtClean="0">
                <a:solidFill>
                  <a:schemeClr val="tx1"/>
                </a:solidFill>
                <a:latin typeface="ＭＳ ゴシック" panose="020B0609070205080204" pitchFamily="49" charset="-128"/>
                <a:ea typeface="ＭＳ ゴシック" panose="020B0609070205080204" pitchFamily="49" charset="-128"/>
              </a:rPr>
              <a:t>　　</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a:t>
            </a:r>
            <a:r>
              <a:rPr lang="ja-JP" altLang="en-US" sz="4200" b="1" dirty="0" smtClean="0">
                <a:solidFill>
                  <a:schemeClr val="tx1"/>
                </a:solidFill>
                <a:latin typeface="ＭＳ ゴシック" panose="020B0609070205080204" pitchFamily="49" charset="-128"/>
                <a:ea typeface="ＭＳ ゴシック" panose="020B0609070205080204" pitchFamily="49" charset="-128"/>
              </a:rPr>
              <a:t>防錆装置</a:t>
            </a:r>
            <a:r>
              <a:rPr lang="ja-JP" altLang="en-US" sz="4200" b="1" dirty="0">
                <a:solidFill>
                  <a:schemeClr val="tx1"/>
                </a:solidFill>
                <a:latin typeface="ＭＳ ゴシック" panose="020B0609070205080204" pitchFamily="49" charset="-128"/>
                <a:ea typeface="ＭＳ ゴシック" panose="020B0609070205080204" pitchFamily="49" charset="-128"/>
              </a:rPr>
              <a:t>設置箇所の前後</a:t>
            </a:r>
            <a:r>
              <a:rPr lang="en-US" altLang="ja-JP" sz="4200" b="1" dirty="0">
                <a:solidFill>
                  <a:schemeClr val="tx1"/>
                </a:solidFill>
                <a:latin typeface="ＭＳ ゴシック" panose="020B0609070205080204" pitchFamily="49" charset="-128"/>
                <a:ea typeface="ＭＳ ゴシック" panose="020B0609070205080204" pitchFamily="49" charset="-128"/>
              </a:rPr>
              <a:t>1</a:t>
            </a:r>
            <a:r>
              <a:rPr lang="ja-JP" altLang="en-US" sz="4200" b="1" dirty="0" smtClean="0">
                <a:solidFill>
                  <a:schemeClr val="tx1"/>
                </a:solidFill>
                <a:latin typeface="ＭＳ ゴシック" panose="020B0609070205080204" pitchFamily="49" charset="-128"/>
                <a:ea typeface="ＭＳ ゴシック" panose="020B0609070205080204" pitchFamily="49" charset="-128"/>
              </a:rPr>
              <a:t>箇所に</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採</a:t>
            </a:r>
            <a:r>
              <a:rPr lang="ja-JP" altLang="ja-JP" sz="4200" b="1" dirty="0">
                <a:solidFill>
                  <a:schemeClr val="tx1"/>
                </a:solidFill>
                <a:latin typeface="ＭＳ ゴシック" panose="020B0609070205080204" pitchFamily="49" charset="-128"/>
                <a:ea typeface="ＭＳ ゴシック" panose="020B0609070205080204" pitchFamily="49" charset="-128"/>
              </a:rPr>
              <a:t>水可能な施設などが</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ある</a:t>
            </a:r>
            <a:endParaRPr lang="en-US" altLang="ja-JP" sz="4200" b="1"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4200" b="1" dirty="0">
                <a:solidFill>
                  <a:schemeClr val="tx1"/>
                </a:solidFill>
                <a:latin typeface="ＭＳ ゴシック" panose="020B0609070205080204" pitchFamily="49" charset="-128"/>
                <a:ea typeface="ＭＳ ゴシック" panose="020B0609070205080204" pitchFamily="49" charset="-128"/>
              </a:rPr>
              <a:t>　</a:t>
            </a:r>
            <a:r>
              <a:rPr lang="ja-JP" altLang="en-US" sz="4200" b="1" dirty="0" smtClean="0">
                <a:solidFill>
                  <a:schemeClr val="tx1"/>
                </a:solidFill>
                <a:latin typeface="ＭＳ ゴシック" panose="020B0609070205080204" pitchFamily="49" charset="-128"/>
                <a:ea typeface="ＭＳ ゴシック" panose="020B0609070205080204" pitchFamily="49" charset="-128"/>
              </a:rPr>
              <a:t>　　</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a:t>
            </a:r>
            <a:r>
              <a:rPr lang="ja-JP" altLang="en-US" sz="4200" b="1" dirty="0" smtClean="0">
                <a:solidFill>
                  <a:schemeClr val="tx1"/>
                </a:solidFill>
                <a:latin typeface="ＭＳ ゴシック" panose="020B0609070205080204" pitchFamily="49" charset="-128"/>
                <a:ea typeface="ＭＳ ゴシック" panose="020B0609070205080204" pitchFamily="49" charset="-128"/>
              </a:rPr>
              <a:t>上流側：消火栓　等、　下流側：公園、</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コンビニ</a:t>
            </a:r>
            <a:r>
              <a:rPr lang="ja-JP" altLang="ja-JP" sz="4200" b="1" dirty="0">
                <a:solidFill>
                  <a:schemeClr val="tx1"/>
                </a:solidFill>
                <a:latin typeface="ＭＳ ゴシック" panose="020B0609070205080204" pitchFamily="49" charset="-128"/>
                <a:ea typeface="ＭＳ ゴシック" panose="020B0609070205080204" pitchFamily="49" charset="-128"/>
              </a:rPr>
              <a:t>、</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公民館</a:t>
            </a:r>
            <a:r>
              <a:rPr lang="ja-JP" altLang="en-US" sz="4200" b="1" dirty="0">
                <a:solidFill>
                  <a:schemeClr val="tx1"/>
                </a:solidFill>
                <a:latin typeface="ＭＳ ゴシック" panose="020B0609070205080204" pitchFamily="49" charset="-128"/>
                <a:ea typeface="ＭＳ ゴシック" panose="020B0609070205080204" pitchFamily="49" charset="-128"/>
              </a:rPr>
              <a:t>　</a:t>
            </a:r>
            <a:r>
              <a:rPr lang="ja-JP" altLang="en-US" sz="4200" b="1" dirty="0" smtClean="0">
                <a:solidFill>
                  <a:schemeClr val="tx1"/>
                </a:solidFill>
                <a:latin typeface="ＭＳ ゴシック" panose="020B0609070205080204" pitchFamily="49" charset="-128"/>
                <a:ea typeface="ＭＳ ゴシック" panose="020B0609070205080204" pitchFamily="49" charset="-128"/>
              </a:rPr>
              <a:t>等の外水栓</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a:t>
            </a:r>
            <a:endParaRPr lang="ja-JP" altLang="ja-JP" sz="4200" b="1"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4200" b="1" dirty="0" smtClean="0">
                <a:solidFill>
                  <a:schemeClr val="tx1"/>
                </a:solidFill>
                <a:latin typeface="ＭＳ ゴシック" panose="020B0609070205080204" pitchFamily="49" charset="-128"/>
                <a:ea typeface="ＭＳ ゴシック" panose="020B0609070205080204" pitchFamily="49" charset="-128"/>
              </a:rPr>
              <a:t>　　</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a:t>
            </a:r>
            <a:r>
              <a:rPr lang="ja-JP" altLang="ja-JP" sz="4200" b="1" dirty="0">
                <a:solidFill>
                  <a:schemeClr val="tx1"/>
                </a:solidFill>
                <a:latin typeface="ＭＳ ゴシック" panose="020B0609070205080204" pitchFamily="49" charset="-128"/>
                <a:ea typeface="ＭＳ ゴシック" panose="020B0609070205080204" pitchFamily="49" charset="-128"/>
              </a:rPr>
              <a:t>どうしても条件に当てはまらない場合は、お客さまへの依頼も視野　</a:t>
            </a:r>
            <a:endParaRPr lang="en-US" altLang="ja-JP" sz="4200" b="1"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ja-JP" sz="4200" b="1" dirty="0">
                <a:solidFill>
                  <a:schemeClr val="tx1"/>
                </a:solidFill>
                <a:latin typeface="ＭＳ ゴシック" panose="020B0609070205080204" pitchFamily="49" charset="-128"/>
                <a:ea typeface="ＭＳ ゴシック" panose="020B0609070205080204" pitchFamily="49" charset="-128"/>
              </a:rPr>
              <a:t>　</a:t>
            </a:r>
            <a:endParaRPr lang="en-US" altLang="ja-JP" sz="4200" b="1"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ja-JP" sz="4200" b="1" dirty="0">
                <a:solidFill>
                  <a:schemeClr val="tx1"/>
                </a:solidFill>
                <a:latin typeface="ＭＳ ゴシック" panose="020B0609070205080204" pitchFamily="49" charset="-128"/>
                <a:ea typeface="ＭＳ ゴシック" panose="020B0609070205080204" pitchFamily="49" charset="-128"/>
              </a:rPr>
              <a:t>（</a:t>
            </a:r>
            <a:r>
              <a:rPr lang="ja-JP" altLang="en-US" sz="4200" b="1" dirty="0">
                <a:solidFill>
                  <a:schemeClr val="tx1"/>
                </a:solidFill>
                <a:latin typeface="ＭＳ ゴシック" panose="020B0609070205080204" pitchFamily="49" charset="-128"/>
                <a:ea typeface="ＭＳ ゴシック" panose="020B0609070205080204" pitchFamily="49" charset="-128"/>
              </a:rPr>
              <a:t>３</a:t>
            </a:r>
            <a:r>
              <a:rPr lang="ja-JP" altLang="ja-JP" sz="4200" b="1" dirty="0">
                <a:solidFill>
                  <a:schemeClr val="tx1"/>
                </a:solidFill>
                <a:latin typeface="ＭＳ ゴシック" panose="020B0609070205080204" pitchFamily="49" charset="-128"/>
                <a:ea typeface="ＭＳ ゴシック" panose="020B0609070205080204" pitchFamily="49" charset="-128"/>
              </a:rPr>
              <a:t>）</a:t>
            </a:r>
            <a:r>
              <a:rPr lang="ja-JP" altLang="ja-JP" sz="4200" b="1" u="sng" dirty="0">
                <a:solidFill>
                  <a:schemeClr val="tx1"/>
                </a:solidFill>
                <a:latin typeface="ＭＳ ゴシック" panose="020B0609070205080204" pitchFamily="49" charset="-128"/>
                <a:ea typeface="ＭＳ ゴシック" panose="020B0609070205080204" pitchFamily="49" charset="-128"/>
              </a:rPr>
              <a:t>現場調査</a:t>
            </a:r>
            <a:r>
              <a:rPr lang="ja-JP" altLang="ja-JP" sz="4200" b="1" dirty="0">
                <a:solidFill>
                  <a:schemeClr val="tx1"/>
                </a:solidFill>
                <a:latin typeface="ＭＳ ゴシック" panose="020B0609070205080204" pitchFamily="49" charset="-128"/>
                <a:ea typeface="ＭＳ ゴシック" panose="020B0609070205080204" pitchFamily="49" charset="-128"/>
              </a:rPr>
              <a:t>　</a:t>
            </a:r>
            <a:endParaRPr lang="en-US" altLang="ja-JP" sz="4200" b="1"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4200" b="1" dirty="0" smtClean="0">
                <a:solidFill>
                  <a:schemeClr val="tx1"/>
                </a:solidFill>
                <a:latin typeface="ＭＳ ゴシック" panose="020B0609070205080204" pitchFamily="49" charset="-128"/>
                <a:ea typeface="ＭＳ ゴシック" panose="020B0609070205080204" pitchFamily="49" charset="-128"/>
              </a:rPr>
              <a:t>　　</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a:t>
            </a:r>
            <a:r>
              <a:rPr lang="ja-JP" altLang="en-US" sz="4200" b="1" dirty="0" smtClean="0">
                <a:solidFill>
                  <a:schemeClr val="tx1"/>
                </a:solidFill>
                <a:latin typeface="ＭＳ ゴシック" panose="020B0609070205080204" pitchFamily="49" charset="-128"/>
                <a:ea typeface="ＭＳ ゴシック" panose="020B0609070205080204" pitchFamily="49" charset="-128"/>
              </a:rPr>
              <a:t>防錆装置の</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設置が可能な場所</a:t>
            </a:r>
            <a:r>
              <a:rPr lang="ja-JP" altLang="en-US" sz="4200" b="1" dirty="0">
                <a:solidFill>
                  <a:schemeClr val="tx1"/>
                </a:solidFill>
                <a:latin typeface="ＭＳ ゴシック" panose="020B0609070205080204" pitchFamily="49" charset="-128"/>
                <a:ea typeface="ＭＳ ゴシック" panose="020B0609070205080204" pitchFamily="49" charset="-128"/>
              </a:rPr>
              <a:t>（管路上に</a:t>
            </a:r>
            <a:r>
              <a:rPr lang="en-US" altLang="ja-JP" sz="4200" b="1" dirty="0">
                <a:solidFill>
                  <a:schemeClr val="tx1"/>
                </a:solidFill>
                <a:latin typeface="ＭＳ ゴシック" panose="020B0609070205080204" pitchFamily="49" charset="-128"/>
                <a:ea typeface="ＭＳ ゴシック" panose="020B0609070205080204" pitchFamily="49" charset="-128"/>
              </a:rPr>
              <a:t>φ600mm</a:t>
            </a:r>
            <a:r>
              <a:rPr lang="ja-JP" altLang="en-US" sz="4200" b="1" dirty="0">
                <a:solidFill>
                  <a:schemeClr val="tx1"/>
                </a:solidFill>
                <a:latin typeface="ＭＳ ゴシック" panose="020B0609070205080204" pitchFamily="49" charset="-128"/>
                <a:ea typeface="ＭＳ ゴシック" panose="020B0609070205080204" pitchFamily="49" charset="-128"/>
              </a:rPr>
              <a:t>弁室を設置</a:t>
            </a:r>
            <a:r>
              <a:rPr lang="ja-JP" altLang="en-US" sz="4200" b="1" dirty="0" smtClean="0">
                <a:solidFill>
                  <a:schemeClr val="tx1"/>
                </a:solidFill>
                <a:latin typeface="ＭＳ ゴシック" panose="020B0609070205080204" pitchFamily="49" charset="-128"/>
                <a:ea typeface="ＭＳ ゴシック" panose="020B0609070205080204" pitchFamily="49" charset="-128"/>
              </a:rPr>
              <a:t>できるスペース　等）</a:t>
            </a:r>
            <a:endParaRPr lang="ja-JP" altLang="ja-JP" sz="4200" b="1"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4200" b="1" dirty="0" smtClean="0">
                <a:solidFill>
                  <a:schemeClr val="tx1"/>
                </a:solidFill>
                <a:latin typeface="ＭＳ ゴシック" panose="020B0609070205080204" pitchFamily="49" charset="-128"/>
                <a:ea typeface="ＭＳ ゴシック" panose="020B0609070205080204" pitchFamily="49" charset="-128"/>
              </a:rPr>
              <a:t>　　</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a:t>
            </a:r>
            <a:r>
              <a:rPr lang="ja-JP" altLang="en-US" sz="4200" b="1" dirty="0" smtClean="0">
                <a:solidFill>
                  <a:schemeClr val="tx1"/>
                </a:solidFill>
                <a:latin typeface="ＭＳ ゴシック" panose="020B0609070205080204" pitchFamily="49" charset="-128"/>
                <a:ea typeface="ＭＳ ゴシック" panose="020B0609070205080204" pitchFamily="49" charset="-128"/>
              </a:rPr>
              <a:t>継続的な</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採</a:t>
            </a:r>
            <a:r>
              <a:rPr lang="ja-JP" altLang="ja-JP" sz="4200" b="1" dirty="0">
                <a:solidFill>
                  <a:schemeClr val="tx1"/>
                </a:solidFill>
                <a:latin typeface="ＭＳ ゴシック" panose="020B0609070205080204" pitchFamily="49" charset="-128"/>
                <a:ea typeface="ＭＳ ゴシック" panose="020B0609070205080204" pitchFamily="49" charset="-128"/>
              </a:rPr>
              <a:t>水が可能か</a:t>
            </a:r>
          </a:p>
          <a:p>
            <a:pPr marL="0" indent="0">
              <a:buNone/>
            </a:pPr>
            <a:r>
              <a:rPr lang="ja-JP" altLang="en-US" sz="4200" b="1" dirty="0" smtClean="0">
                <a:solidFill>
                  <a:schemeClr val="tx1"/>
                </a:solidFill>
                <a:latin typeface="ＭＳ ゴシック" panose="020B0609070205080204" pitchFamily="49" charset="-128"/>
                <a:ea typeface="ＭＳ ゴシック" panose="020B0609070205080204" pitchFamily="49" charset="-128"/>
              </a:rPr>
              <a:t>　　</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a:t>
            </a:r>
            <a:r>
              <a:rPr lang="ja-JP" altLang="ja-JP" sz="4200" b="1" dirty="0">
                <a:solidFill>
                  <a:schemeClr val="tx1"/>
                </a:solidFill>
                <a:latin typeface="ＭＳ ゴシック" panose="020B0609070205080204" pitchFamily="49" charset="-128"/>
                <a:ea typeface="ＭＳ ゴシック" panose="020B0609070205080204" pitchFamily="49" charset="-128"/>
              </a:rPr>
              <a:t>交通量などの安全な</a:t>
            </a:r>
            <a:r>
              <a:rPr lang="ja-JP" altLang="ja-JP" sz="4200" b="1" dirty="0" smtClean="0">
                <a:solidFill>
                  <a:schemeClr val="tx1"/>
                </a:solidFill>
                <a:latin typeface="ＭＳ ゴシック" panose="020B0609070205080204" pitchFamily="49" charset="-128"/>
                <a:ea typeface="ＭＳ ゴシック" panose="020B0609070205080204" pitchFamily="49" charset="-128"/>
              </a:rPr>
              <a:t>場所</a:t>
            </a:r>
            <a:endParaRPr lang="en-US" altLang="ja-JP" sz="4200" b="1"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4200" b="1" dirty="0" smtClean="0">
                <a:solidFill>
                  <a:schemeClr val="tx1"/>
                </a:solidFill>
                <a:latin typeface="ＭＳ ゴシック" panose="020B0609070205080204" pitchFamily="49" charset="-128"/>
                <a:ea typeface="ＭＳ ゴシック" panose="020B0609070205080204" pitchFamily="49" charset="-128"/>
              </a:rPr>
              <a:t>　　・管</a:t>
            </a:r>
            <a:r>
              <a:rPr lang="ja-JP" altLang="en-US" sz="4200" b="1" dirty="0">
                <a:solidFill>
                  <a:schemeClr val="tx1"/>
                </a:solidFill>
                <a:latin typeface="ＭＳ ゴシック" panose="020B0609070205080204" pitchFamily="49" charset="-128"/>
                <a:ea typeface="ＭＳ ゴシック" panose="020B0609070205080204" pitchFamily="49" charset="-128"/>
              </a:rPr>
              <a:t>路上に</a:t>
            </a:r>
            <a:r>
              <a:rPr lang="en-US" altLang="ja-JP" sz="4200" b="1" dirty="0">
                <a:solidFill>
                  <a:schemeClr val="tx1"/>
                </a:solidFill>
                <a:latin typeface="ＭＳ ゴシック" panose="020B0609070205080204" pitchFamily="49" charset="-128"/>
                <a:ea typeface="ＭＳ ゴシック" panose="020B0609070205080204" pitchFamily="49" charset="-128"/>
              </a:rPr>
              <a:t>φ600mm</a:t>
            </a:r>
            <a:r>
              <a:rPr lang="ja-JP" altLang="en-US" sz="4200" b="1" dirty="0">
                <a:solidFill>
                  <a:schemeClr val="tx1"/>
                </a:solidFill>
                <a:latin typeface="ＭＳ ゴシック" panose="020B0609070205080204" pitchFamily="49" charset="-128"/>
                <a:ea typeface="ＭＳ ゴシック" panose="020B0609070205080204" pitchFamily="49" charset="-128"/>
              </a:rPr>
              <a:t>弁室を設置</a:t>
            </a:r>
            <a:r>
              <a:rPr lang="ja-JP" altLang="en-US" sz="4200" b="1" dirty="0" smtClean="0">
                <a:solidFill>
                  <a:schemeClr val="tx1"/>
                </a:solidFill>
                <a:latin typeface="ＭＳ ゴシック" panose="020B0609070205080204" pitchFamily="49" charset="-128"/>
                <a:ea typeface="ＭＳ ゴシック" panose="020B0609070205080204" pitchFamily="49" charset="-128"/>
              </a:rPr>
              <a:t>できるスペース</a:t>
            </a:r>
            <a:r>
              <a:rPr lang="ja-JP" altLang="en-US" sz="4200" b="1" dirty="0">
                <a:solidFill>
                  <a:schemeClr val="tx1"/>
                </a:solidFill>
                <a:latin typeface="ＭＳ ゴシック" panose="020B0609070205080204" pitchFamily="49" charset="-128"/>
                <a:ea typeface="ＭＳ ゴシック" panose="020B0609070205080204" pitchFamily="49" charset="-128"/>
              </a:rPr>
              <a:t>がある</a:t>
            </a:r>
            <a:r>
              <a:rPr lang="ja-JP" altLang="en-US" sz="4200" b="1" dirty="0" smtClean="0">
                <a:solidFill>
                  <a:schemeClr val="tx1"/>
                </a:solidFill>
                <a:latin typeface="ＭＳ ゴシック" panose="020B0609070205080204" pitchFamily="49" charset="-128"/>
                <a:ea typeface="ＭＳ ゴシック" panose="020B0609070205080204" pitchFamily="49" charset="-128"/>
              </a:rPr>
              <a:t>こと</a:t>
            </a:r>
            <a:r>
              <a:rPr lang="ja-JP" altLang="en-US" sz="4200" b="1" dirty="0">
                <a:solidFill>
                  <a:schemeClr val="tx1"/>
                </a:solidFill>
                <a:latin typeface="ＭＳ ゴシック" panose="020B0609070205080204" pitchFamily="49" charset="-128"/>
                <a:ea typeface="ＭＳ ゴシック" panose="020B0609070205080204" pitchFamily="49" charset="-128"/>
              </a:rPr>
              <a:t>　</a:t>
            </a:r>
            <a:r>
              <a:rPr lang="ja-JP" altLang="en-US" sz="4200" b="1" dirty="0" smtClean="0">
                <a:solidFill>
                  <a:schemeClr val="tx1"/>
                </a:solidFill>
                <a:latin typeface="ＭＳ ゴシック" panose="020B0609070205080204" pitchFamily="49" charset="-128"/>
                <a:ea typeface="ＭＳ ゴシック" panose="020B0609070205080204" pitchFamily="49" charset="-128"/>
              </a:rPr>
              <a:t>　等</a:t>
            </a:r>
            <a:endParaRPr lang="en-US" altLang="ja-JP" sz="4200" b="1" dirty="0">
              <a:solidFill>
                <a:schemeClr val="tx1"/>
              </a:solidFill>
              <a:latin typeface="ＭＳ ゴシック" panose="020B0609070205080204" pitchFamily="49" charset="-128"/>
              <a:ea typeface="ＭＳ ゴシック" panose="020B0609070205080204" pitchFamily="49" charset="-128"/>
            </a:endParaRPr>
          </a:p>
        </p:txBody>
      </p:sp>
      <p:sp>
        <p:nvSpPr>
          <p:cNvPr id="3" name="タイトル 2"/>
          <p:cNvSpPr>
            <a:spLocks noGrp="1"/>
          </p:cNvSpPr>
          <p:nvPr>
            <p:ph type="title"/>
          </p:nvPr>
        </p:nvSpPr>
        <p:spPr/>
        <p:txBody>
          <a:bodyPr>
            <a:normAutofit/>
          </a:bodyPr>
          <a:lstStyle/>
          <a:p>
            <a:r>
              <a:rPr kumimoji="1" lang="ja-JP" altLang="en-US" dirty="0">
                <a:latin typeface="+mj-ea"/>
              </a:rPr>
              <a:t>設置場所の選定</a:t>
            </a:r>
            <a:r>
              <a:rPr kumimoji="1" lang="ja-JP" altLang="en-US" dirty="0" smtClean="0">
                <a:latin typeface="+mj-ea"/>
              </a:rPr>
              <a:t>条件</a:t>
            </a:r>
            <a:endParaRPr kumimoji="1" lang="ja-JP" altLang="en-US" dirty="0">
              <a:latin typeface="+mj-ea"/>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13</a:t>
            </a:fld>
            <a:endParaRPr kumimoji="1" lang="ja-JP" altLang="en-US" dirty="0"/>
          </a:p>
        </p:txBody>
      </p:sp>
      <p:pic>
        <p:nvPicPr>
          <p:cNvPr id="5" name="Picture 3" descr="C:\Users\01102014\Desktop\【修正】案内・平面図.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48552" y="1585106"/>
            <a:ext cx="1977092"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259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07504" y="1747715"/>
            <a:ext cx="8856984" cy="4137323"/>
          </a:xfrm>
          <a:solidFill>
            <a:schemeClr val="bg1"/>
          </a:solidFill>
        </p:spPr>
        <p:txBody>
          <a:bodyPr>
            <a:normAutofit/>
          </a:bodyPr>
          <a:lstStyle/>
          <a:p>
            <a:r>
              <a:rPr lang="ja-JP" altLang="en-US" sz="2800" dirty="0"/>
              <a:t>　</a:t>
            </a:r>
            <a:r>
              <a:rPr lang="ja-JP" altLang="en-US" sz="2800" dirty="0">
                <a:solidFill>
                  <a:schemeClr val="tx1"/>
                </a:solidFill>
              </a:rPr>
              <a:t>非ライニングの</a:t>
            </a:r>
            <a:r>
              <a:rPr lang="en-US" altLang="ja-JP" sz="2800" dirty="0">
                <a:solidFill>
                  <a:schemeClr val="tx1"/>
                </a:solidFill>
              </a:rPr>
              <a:t>GP</a:t>
            </a:r>
            <a:r>
              <a:rPr lang="ja-JP" altLang="en-US" sz="2800" dirty="0">
                <a:solidFill>
                  <a:schemeClr val="tx1"/>
                </a:solidFill>
              </a:rPr>
              <a:t>管は腐食の進行が激しく検体として有効だが、</a:t>
            </a:r>
            <a:r>
              <a:rPr lang="ja-JP" altLang="en-US" sz="2800" dirty="0">
                <a:solidFill>
                  <a:srgbClr val="FF0000"/>
                </a:solidFill>
              </a:rPr>
              <a:t>市内の配水管では改良が進み、検証において条件の良い</a:t>
            </a:r>
            <a:r>
              <a:rPr lang="en-US" altLang="ja-JP" sz="2800" dirty="0">
                <a:solidFill>
                  <a:srgbClr val="FF0000"/>
                </a:solidFill>
              </a:rPr>
              <a:t>GP</a:t>
            </a:r>
            <a:r>
              <a:rPr lang="ja-JP" altLang="en-US" sz="2800" dirty="0">
                <a:solidFill>
                  <a:srgbClr val="FF0000"/>
                </a:solidFill>
              </a:rPr>
              <a:t>管が残っていない</a:t>
            </a:r>
            <a:r>
              <a:rPr lang="ja-JP" altLang="en-US" sz="2800" dirty="0">
                <a:solidFill>
                  <a:schemeClr val="tx1"/>
                </a:solidFill>
              </a:rPr>
              <a:t>ため、撤去管の状況から、継手部分の腐食が考えられる</a:t>
            </a:r>
            <a:r>
              <a:rPr lang="ja-JP" altLang="en-US" sz="2800" dirty="0">
                <a:solidFill>
                  <a:srgbClr val="FF0000"/>
                </a:solidFill>
              </a:rPr>
              <a:t>昭和</a:t>
            </a:r>
            <a:r>
              <a:rPr lang="en-US" altLang="ja-JP" sz="2800" dirty="0">
                <a:solidFill>
                  <a:srgbClr val="FF0000"/>
                </a:solidFill>
              </a:rPr>
              <a:t>50</a:t>
            </a:r>
            <a:r>
              <a:rPr lang="ja-JP" altLang="en-US" sz="2800" dirty="0">
                <a:solidFill>
                  <a:srgbClr val="FF0000"/>
                </a:solidFill>
              </a:rPr>
              <a:t>年代以前の</a:t>
            </a:r>
            <a:r>
              <a:rPr lang="en-US" altLang="ja-JP" sz="2800" dirty="0">
                <a:solidFill>
                  <a:srgbClr val="FF0000"/>
                </a:solidFill>
              </a:rPr>
              <a:t>SGP-VB</a:t>
            </a:r>
            <a:r>
              <a:rPr lang="ja-JP" altLang="en-US" sz="2800" dirty="0">
                <a:solidFill>
                  <a:schemeClr val="tx1"/>
                </a:solidFill>
              </a:rPr>
              <a:t>を選定条件とし、使用水量・管延長・採水場所・施工条件等を勘案し</a:t>
            </a:r>
            <a:r>
              <a:rPr lang="ja-JP" altLang="en-US" sz="2800" dirty="0" smtClean="0">
                <a:solidFill>
                  <a:schemeClr val="tx1"/>
                </a:solidFill>
              </a:rPr>
              <a:t>、２か所</a:t>
            </a:r>
            <a:r>
              <a:rPr lang="ja-JP" altLang="en-US" sz="2800" dirty="0">
                <a:solidFill>
                  <a:schemeClr val="tx1"/>
                </a:solidFill>
              </a:rPr>
              <a:t>を選定</a:t>
            </a:r>
            <a:r>
              <a:rPr lang="ja-JP" altLang="en-US" sz="2800" dirty="0" smtClean="0">
                <a:solidFill>
                  <a:schemeClr val="tx1"/>
                </a:solidFill>
              </a:rPr>
              <a:t>した。</a:t>
            </a:r>
            <a:endParaRPr lang="ja-JP" altLang="en-US" sz="2800" dirty="0">
              <a:solidFill>
                <a:schemeClr val="tx1"/>
              </a:solidFill>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14</a:t>
            </a:fld>
            <a:endParaRPr kumimoji="1" lang="ja-JP" altLang="en-US"/>
          </a:p>
        </p:txBody>
      </p:sp>
      <p:sp>
        <p:nvSpPr>
          <p:cNvPr id="4" name="タイトル 3"/>
          <p:cNvSpPr>
            <a:spLocks noGrp="1"/>
          </p:cNvSpPr>
          <p:nvPr>
            <p:ph type="title"/>
          </p:nvPr>
        </p:nvSpPr>
        <p:spPr/>
        <p:txBody>
          <a:bodyPr>
            <a:normAutofit/>
          </a:bodyPr>
          <a:lstStyle/>
          <a:p>
            <a:r>
              <a:rPr lang="en-US" altLang="ja-JP" dirty="0"/>
              <a:t>※</a:t>
            </a:r>
            <a:r>
              <a:rPr lang="ja-JP" altLang="en-US" dirty="0"/>
              <a:t>場所の選定に</a:t>
            </a:r>
            <a:r>
              <a:rPr lang="ja-JP" altLang="en-US" dirty="0" smtClean="0"/>
              <a:t>あたって</a:t>
            </a:r>
            <a:endParaRPr kumimoji="1" lang="ja-JP" altLang="en-US" dirty="0"/>
          </a:p>
        </p:txBody>
      </p:sp>
      <p:pic>
        <p:nvPicPr>
          <p:cNvPr id="6" name="図 5"/>
          <p:cNvPicPr/>
          <p:nvPr/>
        </p:nvPicPr>
        <p:blipFill>
          <a:blip r:embed="rId3">
            <a:extLst>
              <a:ext uri="{28A0092B-C50C-407E-A947-70E740481C1C}">
                <a14:useLocalDpi xmlns:a14="http://schemas.microsoft.com/office/drawing/2010/main" val="0"/>
              </a:ext>
            </a:extLst>
          </a:blip>
          <a:srcRect b="15538"/>
          <a:stretch>
            <a:fillRect/>
          </a:stretch>
        </p:blipFill>
        <p:spPr bwMode="auto">
          <a:xfrm>
            <a:off x="797591" y="4503445"/>
            <a:ext cx="3065365" cy="2101083"/>
          </a:xfrm>
          <a:prstGeom prst="rect">
            <a:avLst/>
          </a:prstGeom>
          <a:noFill/>
          <a:ln>
            <a:noFill/>
          </a:ln>
        </p:spPr>
      </p:pic>
      <p:sp>
        <p:nvSpPr>
          <p:cNvPr id="7" name="コンテンツ プレースホルダー 1"/>
          <p:cNvSpPr txBox="1">
            <a:spLocks/>
          </p:cNvSpPr>
          <p:nvPr/>
        </p:nvSpPr>
        <p:spPr>
          <a:xfrm>
            <a:off x="3862956" y="4774749"/>
            <a:ext cx="5184573" cy="77923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buNone/>
            </a:pPr>
            <a:r>
              <a:rPr lang="ja-JP" altLang="en-US" dirty="0" smtClean="0">
                <a:solidFill>
                  <a:schemeClr val="tx1"/>
                </a:solidFill>
              </a:rPr>
              <a:t>←</a:t>
            </a:r>
            <a:r>
              <a:rPr lang="ja-JP" altLang="ja-JP" dirty="0" smtClean="0">
                <a:solidFill>
                  <a:schemeClr val="tx1"/>
                </a:solidFill>
              </a:rPr>
              <a:t>（</a:t>
            </a:r>
            <a:r>
              <a:rPr lang="ja-JP" altLang="ja-JP" dirty="0">
                <a:solidFill>
                  <a:schemeClr val="tx1"/>
                </a:solidFill>
              </a:rPr>
              <a:t>参考</a:t>
            </a:r>
            <a:r>
              <a:rPr lang="ja-JP" altLang="ja-JP" dirty="0" smtClean="0">
                <a:solidFill>
                  <a:schemeClr val="tx1"/>
                </a:solidFill>
              </a:rPr>
              <a:t>）</a:t>
            </a:r>
            <a:endParaRPr lang="en-US" altLang="ja-JP" dirty="0" smtClean="0">
              <a:solidFill>
                <a:schemeClr val="tx1"/>
              </a:solidFill>
            </a:endParaRPr>
          </a:p>
          <a:p>
            <a:pPr marL="0" indent="0">
              <a:buNone/>
            </a:pPr>
            <a:r>
              <a:rPr lang="en-US" altLang="ja-JP" dirty="0" smtClean="0">
                <a:solidFill>
                  <a:schemeClr val="tx1"/>
                </a:solidFill>
              </a:rPr>
              <a:t>S55</a:t>
            </a:r>
            <a:r>
              <a:rPr lang="ja-JP" altLang="ja-JP" dirty="0">
                <a:solidFill>
                  <a:schemeClr val="tx1"/>
                </a:solidFill>
              </a:rPr>
              <a:t>年度布設の撤去管</a:t>
            </a:r>
            <a:r>
              <a:rPr lang="en-US" altLang="ja-JP" dirty="0" smtClean="0">
                <a:solidFill>
                  <a:schemeClr val="tx1"/>
                </a:solidFill>
              </a:rPr>
              <a:t>-SGP-VB</a:t>
            </a:r>
          </a:p>
          <a:p>
            <a:pPr marL="0" indent="0">
              <a:buNone/>
            </a:pPr>
            <a:r>
              <a:rPr lang="en-US" altLang="ja-JP" dirty="0" smtClean="0">
                <a:solidFill>
                  <a:schemeClr val="tx1"/>
                </a:solidFill>
              </a:rPr>
              <a:t>※</a:t>
            </a:r>
            <a:r>
              <a:rPr lang="ja-JP" altLang="en-US" dirty="0" smtClean="0">
                <a:solidFill>
                  <a:schemeClr val="tx1"/>
                </a:solidFill>
              </a:rPr>
              <a:t>赤枠部、赤さび発生状況</a:t>
            </a:r>
            <a:endParaRPr lang="ja-JP" altLang="ja-JP" dirty="0">
              <a:solidFill>
                <a:schemeClr val="tx1"/>
              </a:solidFill>
            </a:endParaRPr>
          </a:p>
        </p:txBody>
      </p:sp>
    </p:spTree>
    <p:extLst>
      <p:ext uri="{BB962C8B-B14F-4D97-AF65-F5344CB8AC3E}">
        <p14:creationId xmlns:p14="http://schemas.microsoft.com/office/powerpoint/2010/main" val="1672511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1163338720"/>
              </p:ext>
            </p:extLst>
          </p:nvPr>
        </p:nvGraphicFramePr>
        <p:xfrm>
          <a:off x="240600" y="1429097"/>
          <a:ext cx="8723888" cy="4022996"/>
        </p:xfrm>
        <a:graphic>
          <a:graphicData uri="http://schemas.openxmlformats.org/drawingml/2006/table">
            <a:tbl>
              <a:tblPr>
                <a:tableStyleId>{616DA210-FB5B-4158-B5E0-FEB733F419BA}</a:tableStyleId>
              </a:tblPr>
              <a:tblGrid>
                <a:gridCol w="330196">
                  <a:extLst>
                    <a:ext uri="{9D8B030D-6E8A-4147-A177-3AD203B41FA5}">
                      <a16:colId xmlns:a16="http://schemas.microsoft.com/office/drawing/2014/main" val="2416020299"/>
                    </a:ext>
                  </a:extLst>
                </a:gridCol>
                <a:gridCol w="1206724">
                  <a:extLst>
                    <a:ext uri="{9D8B030D-6E8A-4147-A177-3AD203B41FA5}">
                      <a16:colId xmlns:a16="http://schemas.microsoft.com/office/drawing/2014/main" val="3569178103"/>
                    </a:ext>
                  </a:extLst>
                </a:gridCol>
                <a:gridCol w="466200">
                  <a:extLst>
                    <a:ext uri="{9D8B030D-6E8A-4147-A177-3AD203B41FA5}">
                      <a16:colId xmlns:a16="http://schemas.microsoft.com/office/drawing/2014/main" val="2491188362"/>
                    </a:ext>
                  </a:extLst>
                </a:gridCol>
                <a:gridCol w="429638">
                  <a:extLst>
                    <a:ext uri="{9D8B030D-6E8A-4147-A177-3AD203B41FA5}">
                      <a16:colId xmlns:a16="http://schemas.microsoft.com/office/drawing/2014/main" val="377036355"/>
                    </a:ext>
                  </a:extLst>
                </a:gridCol>
                <a:gridCol w="387144">
                  <a:extLst>
                    <a:ext uri="{9D8B030D-6E8A-4147-A177-3AD203B41FA5}">
                      <a16:colId xmlns:a16="http://schemas.microsoft.com/office/drawing/2014/main" val="3056249764"/>
                    </a:ext>
                  </a:extLst>
                </a:gridCol>
                <a:gridCol w="926308">
                  <a:extLst>
                    <a:ext uri="{9D8B030D-6E8A-4147-A177-3AD203B41FA5}">
                      <a16:colId xmlns:a16="http://schemas.microsoft.com/office/drawing/2014/main" val="3727807956"/>
                    </a:ext>
                  </a:extLst>
                </a:gridCol>
                <a:gridCol w="402212">
                  <a:extLst>
                    <a:ext uri="{9D8B030D-6E8A-4147-A177-3AD203B41FA5}">
                      <a16:colId xmlns:a16="http://schemas.microsoft.com/office/drawing/2014/main" val="1279339168"/>
                    </a:ext>
                  </a:extLst>
                </a:gridCol>
                <a:gridCol w="475342">
                  <a:extLst>
                    <a:ext uri="{9D8B030D-6E8A-4147-A177-3AD203B41FA5}">
                      <a16:colId xmlns:a16="http://schemas.microsoft.com/office/drawing/2014/main" val="2618109356"/>
                    </a:ext>
                  </a:extLst>
                </a:gridCol>
                <a:gridCol w="602092">
                  <a:extLst>
                    <a:ext uri="{9D8B030D-6E8A-4147-A177-3AD203B41FA5}">
                      <a16:colId xmlns:a16="http://schemas.microsoft.com/office/drawing/2014/main" val="2874511997"/>
                    </a:ext>
                  </a:extLst>
                </a:gridCol>
                <a:gridCol w="1511345">
                  <a:extLst>
                    <a:ext uri="{9D8B030D-6E8A-4147-A177-3AD203B41FA5}">
                      <a16:colId xmlns:a16="http://schemas.microsoft.com/office/drawing/2014/main" val="2492555294"/>
                    </a:ext>
                  </a:extLst>
                </a:gridCol>
                <a:gridCol w="1511345">
                  <a:extLst>
                    <a:ext uri="{9D8B030D-6E8A-4147-A177-3AD203B41FA5}">
                      <a16:colId xmlns:a16="http://schemas.microsoft.com/office/drawing/2014/main" val="864347496"/>
                    </a:ext>
                  </a:extLst>
                </a:gridCol>
                <a:gridCol w="475342">
                  <a:extLst>
                    <a:ext uri="{9D8B030D-6E8A-4147-A177-3AD203B41FA5}">
                      <a16:colId xmlns:a16="http://schemas.microsoft.com/office/drawing/2014/main" val="2877462322"/>
                    </a:ext>
                  </a:extLst>
                </a:gridCol>
              </a:tblGrid>
              <a:tr h="191027">
                <a:tc rowSpan="2">
                  <a:txBody>
                    <a:bodyPr/>
                    <a:lstStyle/>
                    <a:p>
                      <a:pPr algn="ctr" fontAlgn="ctr"/>
                      <a:r>
                        <a:rPr lang="ja-JP" altLang="en-US" sz="1100" b="1" u="none" strike="noStrike" dirty="0">
                          <a:effectLst/>
                          <a:latin typeface="+mj-ea"/>
                          <a:ea typeface="+mj-ea"/>
                        </a:rPr>
                        <a:t>番号</a:t>
                      </a:r>
                      <a:endParaRPr lang="ja-JP" altLang="en-US" sz="1100" b="1" i="0" u="none" strike="noStrike" dirty="0">
                        <a:solidFill>
                          <a:srgbClr val="000000"/>
                        </a:solidFill>
                        <a:effectLst/>
                        <a:latin typeface="+mj-ea"/>
                        <a:ea typeface="+mj-ea"/>
                      </a:endParaRPr>
                    </a:p>
                  </a:txBody>
                  <a:tcPr marL="6368" marR="6368" marT="6368" marB="0" anchor="ctr">
                    <a:lnB w="28575"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fontAlgn="ctr"/>
                      <a:r>
                        <a:rPr lang="zh-TW" altLang="en-US" sz="1100" b="1" u="none" strike="noStrike" dirty="0">
                          <a:effectLst/>
                          <a:latin typeface="+mj-ea"/>
                          <a:ea typeface="+mj-ea"/>
                        </a:rPr>
                        <a:t>場所（町名）</a:t>
                      </a:r>
                      <a:endParaRPr lang="zh-TW" altLang="en-US" sz="1100" b="1" i="0" u="none" strike="noStrike" dirty="0">
                        <a:solidFill>
                          <a:srgbClr val="000000"/>
                        </a:solidFill>
                        <a:effectLst/>
                        <a:latin typeface="+mj-ea"/>
                        <a:ea typeface="+mj-ea"/>
                      </a:endParaRPr>
                    </a:p>
                  </a:txBody>
                  <a:tcPr marL="6368" marR="6368" marT="6368" marB="0" anchor="ctr">
                    <a:lnB w="28575"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fontAlgn="ctr"/>
                      <a:r>
                        <a:rPr lang="ja-JP" altLang="en-US" sz="1100" b="1" u="none" strike="noStrike">
                          <a:effectLst/>
                          <a:latin typeface="+mj-ea"/>
                          <a:ea typeface="+mj-ea"/>
                        </a:rPr>
                        <a:t>年度</a:t>
                      </a:r>
                      <a:endParaRPr lang="ja-JP" altLang="en-US" sz="1100" b="1" i="0" u="none" strike="noStrike">
                        <a:solidFill>
                          <a:srgbClr val="000000"/>
                        </a:solidFill>
                        <a:effectLst/>
                        <a:latin typeface="+mj-ea"/>
                        <a:ea typeface="+mj-ea"/>
                      </a:endParaRPr>
                    </a:p>
                  </a:txBody>
                  <a:tcPr marL="6368" marR="6368" marT="6368" marB="0" anchor="ctr">
                    <a:lnB w="28575"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fontAlgn="ctr"/>
                      <a:r>
                        <a:rPr lang="ja-JP" altLang="en-US" sz="1100" b="1" u="none" strike="noStrike" dirty="0">
                          <a:effectLst/>
                          <a:latin typeface="+mj-ea"/>
                          <a:ea typeface="+mj-ea"/>
                        </a:rPr>
                        <a:t>延長</a:t>
                      </a:r>
                      <a:endParaRPr lang="ja-JP" altLang="en-US" sz="1100" b="1" i="0" u="none" strike="noStrike" dirty="0">
                        <a:solidFill>
                          <a:srgbClr val="000000"/>
                        </a:solidFill>
                        <a:effectLst/>
                        <a:latin typeface="+mj-ea"/>
                        <a:ea typeface="+mj-ea"/>
                      </a:endParaRPr>
                    </a:p>
                  </a:txBody>
                  <a:tcPr marL="6368" marR="6368" marT="6368" marB="0" anchor="ctr">
                    <a:lnB w="28575"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fontAlgn="ctr"/>
                      <a:r>
                        <a:rPr lang="ja-JP" altLang="en-US" sz="1100" b="1" u="none" strike="noStrike" dirty="0">
                          <a:effectLst/>
                          <a:latin typeface="+mj-ea"/>
                          <a:ea typeface="+mj-ea"/>
                        </a:rPr>
                        <a:t>給水</a:t>
                      </a:r>
                      <a:br>
                        <a:rPr lang="ja-JP" altLang="en-US" sz="1100" b="1" u="none" strike="noStrike" dirty="0">
                          <a:effectLst/>
                          <a:latin typeface="+mj-ea"/>
                          <a:ea typeface="+mj-ea"/>
                        </a:rPr>
                      </a:br>
                      <a:r>
                        <a:rPr lang="ja-JP" altLang="en-US" sz="1100" b="1" u="none" strike="noStrike" dirty="0">
                          <a:effectLst/>
                          <a:latin typeface="+mj-ea"/>
                          <a:ea typeface="+mj-ea"/>
                        </a:rPr>
                        <a:t>戸数</a:t>
                      </a:r>
                      <a:endParaRPr lang="ja-JP" altLang="en-US" sz="1100" b="1" i="0" u="none" strike="noStrike" dirty="0">
                        <a:solidFill>
                          <a:srgbClr val="000000"/>
                        </a:solidFill>
                        <a:effectLst/>
                        <a:latin typeface="+mj-ea"/>
                        <a:ea typeface="+mj-ea"/>
                      </a:endParaRPr>
                    </a:p>
                  </a:txBody>
                  <a:tcPr marL="6368" marR="6368" marT="6368" marB="0" anchor="ctr">
                    <a:lnB w="28575"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fontAlgn="ctr"/>
                      <a:r>
                        <a:rPr lang="zh-TW" altLang="en-US" sz="1100" b="1" u="none" strike="noStrike" dirty="0">
                          <a:effectLst/>
                          <a:latin typeface="+mj-ea"/>
                          <a:ea typeface="+mj-ea"/>
                        </a:rPr>
                        <a:t>採水</a:t>
                      </a:r>
                      <a:br>
                        <a:rPr lang="zh-TW" altLang="en-US" sz="1100" b="1" u="none" strike="noStrike" dirty="0">
                          <a:effectLst/>
                          <a:latin typeface="+mj-ea"/>
                          <a:ea typeface="+mj-ea"/>
                        </a:rPr>
                      </a:br>
                      <a:r>
                        <a:rPr lang="zh-TW" altLang="en-US" sz="1100" b="1" u="none" strike="noStrike" dirty="0">
                          <a:effectLst/>
                          <a:latin typeface="+mj-ea"/>
                          <a:ea typeface="+mj-ea"/>
                        </a:rPr>
                        <a:t>（下流）</a:t>
                      </a:r>
                      <a:endParaRPr lang="zh-TW" altLang="en-US" sz="1100" b="1" i="0" u="none" strike="noStrike" dirty="0">
                        <a:solidFill>
                          <a:srgbClr val="000000"/>
                        </a:solidFill>
                        <a:effectLst/>
                        <a:latin typeface="+mj-ea"/>
                        <a:ea typeface="+mj-ea"/>
                      </a:endParaRPr>
                    </a:p>
                  </a:txBody>
                  <a:tcPr marL="6368" marR="6368" marT="6368" marB="0" anchor="ctr">
                    <a:lnB w="28575"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fontAlgn="ctr"/>
                      <a:r>
                        <a:rPr lang="ja-JP" altLang="en-US" sz="1100" b="1" u="none" strike="noStrike" dirty="0">
                          <a:effectLst/>
                          <a:latin typeface="+mj-ea"/>
                          <a:ea typeface="+mj-ea"/>
                        </a:rPr>
                        <a:t>採水承諾</a:t>
                      </a:r>
                      <a:endParaRPr lang="ja-JP" altLang="en-US" sz="1100" b="1" i="0" u="none" strike="noStrike" dirty="0">
                        <a:solidFill>
                          <a:srgbClr val="000000"/>
                        </a:solidFill>
                        <a:effectLst/>
                        <a:latin typeface="+mj-ea"/>
                        <a:ea typeface="+mj-ea"/>
                      </a:endParaRPr>
                    </a:p>
                  </a:txBody>
                  <a:tcPr marL="6368" marR="6368" marT="6368" marB="0" anchor="ctr">
                    <a:lnB w="28575"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fontAlgn="ctr"/>
                      <a:r>
                        <a:rPr lang="ja-JP" altLang="en-US" sz="1100" b="1" u="none" strike="noStrike" dirty="0">
                          <a:effectLst/>
                          <a:latin typeface="+mj-ea"/>
                          <a:ea typeface="+mj-ea"/>
                        </a:rPr>
                        <a:t>舗装</a:t>
                      </a:r>
                      <a:br>
                        <a:rPr lang="ja-JP" altLang="en-US" sz="1100" b="1" u="none" strike="noStrike" dirty="0">
                          <a:effectLst/>
                          <a:latin typeface="+mj-ea"/>
                          <a:ea typeface="+mj-ea"/>
                        </a:rPr>
                      </a:br>
                      <a:r>
                        <a:rPr lang="ja-JP" altLang="en-US" sz="1100" b="1" u="none" strike="noStrike" dirty="0">
                          <a:effectLst/>
                          <a:latin typeface="+mj-ea"/>
                          <a:ea typeface="+mj-ea"/>
                        </a:rPr>
                        <a:t>種別</a:t>
                      </a:r>
                      <a:endParaRPr lang="ja-JP" altLang="en-US" sz="1100" b="1" i="0" u="none" strike="noStrike" dirty="0">
                        <a:solidFill>
                          <a:srgbClr val="000000"/>
                        </a:solidFill>
                        <a:effectLst/>
                        <a:latin typeface="+mj-ea"/>
                        <a:ea typeface="+mj-ea"/>
                      </a:endParaRPr>
                    </a:p>
                  </a:txBody>
                  <a:tcPr marL="6368" marR="6368" marT="6368" marB="0" anchor="ctr">
                    <a:lnB w="28575"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fontAlgn="ctr"/>
                      <a:r>
                        <a:rPr lang="ja-JP" altLang="en-US" sz="1100" b="1" u="none" strike="noStrike" dirty="0">
                          <a:effectLst/>
                          <a:latin typeface="+mj-ea"/>
                          <a:ea typeface="+mj-ea"/>
                        </a:rPr>
                        <a:t>設置条件</a:t>
                      </a:r>
                      <a:endParaRPr lang="ja-JP" altLang="en-US" sz="1100" b="1" i="0" u="none" strike="noStrike" dirty="0">
                        <a:solidFill>
                          <a:srgbClr val="000000"/>
                        </a:solidFill>
                        <a:effectLst/>
                        <a:latin typeface="+mj-ea"/>
                        <a:ea typeface="+mj-ea"/>
                      </a:endParaRPr>
                    </a:p>
                  </a:txBody>
                  <a:tcPr marL="6368" marR="6368" marT="6368" marB="0" anchor="ctr">
                    <a:lnB w="28575"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algn="ctr" fontAlgn="ctr"/>
                      <a:r>
                        <a:rPr lang="ja-JP" altLang="en-US" sz="1100" b="1" u="none" strike="noStrike">
                          <a:effectLst/>
                          <a:latin typeface="+mj-ea"/>
                          <a:ea typeface="+mj-ea"/>
                        </a:rPr>
                        <a:t>コメント</a:t>
                      </a:r>
                      <a:endParaRPr lang="ja-JP" altLang="en-US" sz="1100" b="1" i="0" u="none" strike="noStrike">
                        <a:solidFill>
                          <a:srgbClr val="000000"/>
                        </a:solidFill>
                        <a:effectLst/>
                        <a:latin typeface="+mj-ea"/>
                        <a:ea typeface="+mj-ea"/>
                      </a:endParaRPr>
                    </a:p>
                  </a:txBody>
                  <a:tcPr marL="6368" marR="6368" marT="6368" marB="0" anchor="ctr">
                    <a:solidFill>
                      <a:schemeClr val="accent4">
                        <a:lumMod val="20000"/>
                        <a:lumOff val="80000"/>
                      </a:schemeClr>
                    </a:solidFill>
                  </a:tcPr>
                </a:tc>
                <a:tc hMerge="1">
                  <a:txBody>
                    <a:bodyPr/>
                    <a:lstStyle/>
                    <a:p>
                      <a:endParaRPr kumimoji="1" lang="ja-JP" altLang="en-US"/>
                    </a:p>
                  </a:txBody>
                  <a:tcPr/>
                </a:tc>
                <a:tc>
                  <a:txBody>
                    <a:bodyPr/>
                    <a:lstStyle/>
                    <a:p>
                      <a:pPr algn="ctr" fontAlgn="ctr"/>
                      <a:r>
                        <a:rPr lang="ja-JP" altLang="en-US" sz="1100" b="1" u="none" strike="noStrike" dirty="0">
                          <a:effectLst/>
                          <a:latin typeface="+mj-ea"/>
                          <a:ea typeface="+mj-ea"/>
                        </a:rPr>
                        <a:t>評価</a:t>
                      </a:r>
                      <a:endParaRPr lang="ja-JP" altLang="en-US" sz="1100" b="1" i="0" u="none" strike="noStrike" dirty="0">
                        <a:solidFill>
                          <a:srgbClr val="000000"/>
                        </a:solidFill>
                        <a:effectLst/>
                        <a:latin typeface="+mj-ea"/>
                        <a:ea typeface="+mj-ea"/>
                      </a:endParaRPr>
                    </a:p>
                  </a:txBody>
                  <a:tcPr marL="6368" marR="6368" marT="6368" marB="0" anchor="ctr">
                    <a:solidFill>
                      <a:schemeClr val="accent4">
                        <a:lumMod val="20000"/>
                        <a:lumOff val="80000"/>
                      </a:schemeClr>
                    </a:solidFill>
                  </a:tcPr>
                </a:tc>
                <a:extLst>
                  <a:ext uri="{0D108BD9-81ED-4DB2-BD59-A6C34878D82A}">
                    <a16:rowId xmlns:a16="http://schemas.microsoft.com/office/drawing/2014/main" val="2129499031"/>
                  </a:ext>
                </a:extLst>
              </a:tr>
              <a:tr h="17192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b="1" u="none" strike="noStrike" dirty="0">
                          <a:effectLst/>
                          <a:latin typeface="+mj-ea"/>
                          <a:ea typeface="+mj-ea"/>
                        </a:rPr>
                        <a:t>メリット</a:t>
                      </a:r>
                      <a:endParaRPr lang="ja-JP" altLang="en-US" sz="1100" b="1" i="0" u="none" strike="noStrike" dirty="0">
                        <a:solidFill>
                          <a:srgbClr val="000000"/>
                        </a:solidFill>
                        <a:effectLst/>
                        <a:latin typeface="+mj-ea"/>
                        <a:ea typeface="+mj-ea"/>
                      </a:endParaRPr>
                    </a:p>
                  </a:txBody>
                  <a:tcPr marL="6368" marR="6368" marT="6368" marB="0" anchor="ctr">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ja-JP" altLang="en-US" sz="1100" b="1" u="none" strike="noStrike" dirty="0">
                          <a:effectLst/>
                          <a:latin typeface="+mj-ea"/>
                          <a:ea typeface="+mj-ea"/>
                        </a:rPr>
                        <a:t>デメリット</a:t>
                      </a:r>
                      <a:endParaRPr lang="ja-JP" altLang="en-US" sz="1100" b="1" i="0" u="none" strike="noStrike" dirty="0">
                        <a:solidFill>
                          <a:srgbClr val="000000"/>
                        </a:solidFill>
                        <a:effectLst/>
                        <a:latin typeface="+mj-ea"/>
                        <a:ea typeface="+mj-ea"/>
                      </a:endParaRPr>
                    </a:p>
                  </a:txBody>
                  <a:tcPr marL="6368" marR="6368" marT="6368" marB="0" anchor="ctr">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ja-JP" altLang="en-US" sz="1100" b="1" u="none" strike="noStrike" dirty="0">
                          <a:effectLst/>
                          <a:latin typeface="+mj-ea"/>
                          <a:ea typeface="+mj-ea"/>
                        </a:rPr>
                        <a:t>判断</a:t>
                      </a:r>
                      <a:endParaRPr lang="ja-JP" altLang="en-US" sz="1100" b="1" i="0" u="none" strike="noStrike" dirty="0">
                        <a:solidFill>
                          <a:srgbClr val="000000"/>
                        </a:solidFill>
                        <a:effectLst/>
                        <a:latin typeface="+mj-ea"/>
                        <a:ea typeface="+mj-ea"/>
                      </a:endParaRPr>
                    </a:p>
                  </a:txBody>
                  <a:tcPr marL="6368" marR="6368" marT="6368" marB="0" anchor="ctr">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77633846"/>
                  </a:ext>
                </a:extLst>
              </a:tr>
              <a:tr h="382054">
                <a:tc>
                  <a:txBody>
                    <a:bodyPr/>
                    <a:lstStyle/>
                    <a:p>
                      <a:pPr algn="r" fontAlgn="ctr"/>
                      <a:r>
                        <a:rPr lang="ja-JP" altLang="en-US" sz="1100" b="0" i="0" u="none" strike="noStrike" dirty="0" smtClean="0">
                          <a:solidFill>
                            <a:srgbClr val="000000"/>
                          </a:solidFill>
                          <a:effectLst/>
                          <a:latin typeface="+mj-ea"/>
                          <a:ea typeface="+mj-ea"/>
                        </a:rPr>
                        <a:t>１</a:t>
                      </a:r>
                      <a:endParaRPr lang="en-US" altLang="ja-JP" sz="1100" b="0" i="0" u="none" strike="noStrike" dirty="0">
                        <a:solidFill>
                          <a:srgbClr val="000000"/>
                        </a:solidFill>
                        <a:effectLst/>
                        <a:latin typeface="+mj-ea"/>
                        <a:ea typeface="+mj-ea"/>
                      </a:endParaRPr>
                    </a:p>
                  </a:txBody>
                  <a:tcPr marL="6368" marR="6368" marT="6368" marB="0" anchor="ctr">
                    <a:lnT w="28575" cap="flat" cmpd="sng" algn="ctr">
                      <a:solidFill>
                        <a:schemeClr val="tx1"/>
                      </a:solidFill>
                      <a:prstDash val="solid"/>
                      <a:round/>
                      <a:headEnd type="none" w="med" len="med"/>
                      <a:tailEnd type="none" w="med" len="med"/>
                    </a:lnT>
                    <a:solidFill>
                      <a:schemeClr val="bg1"/>
                    </a:solidFill>
                  </a:tcPr>
                </a:tc>
                <a:tc>
                  <a:txBody>
                    <a:bodyPr/>
                    <a:lstStyle/>
                    <a:p>
                      <a:pPr algn="l" fontAlgn="ctr"/>
                      <a:r>
                        <a:rPr lang="zh-TW" altLang="en-US" sz="1100" u="none" strike="noStrike" dirty="0">
                          <a:effectLst/>
                          <a:latin typeface="HGS明朝E" panose="02020900000000000000" pitchFamily="18" charset="-128"/>
                          <a:ea typeface="HGS明朝E" panose="02020900000000000000" pitchFamily="18" charset="-128"/>
                        </a:rPr>
                        <a:t>磯子区磯子二丁目</a:t>
                      </a:r>
                      <a:endParaRPr lang="zh-TW" altLang="en-US" sz="1100" b="0" i="0" u="none" strike="noStrike" dirty="0">
                        <a:solidFill>
                          <a:srgbClr val="000000"/>
                        </a:solidFill>
                        <a:effectLst/>
                        <a:latin typeface="HGS明朝E" panose="02020900000000000000" pitchFamily="18" charset="-128"/>
                        <a:ea typeface="HGS明朝E" panose="02020900000000000000" pitchFamily="18" charset="-128"/>
                      </a:endParaRPr>
                    </a:p>
                  </a:txBody>
                  <a:tcPr marL="6368" marR="6368" marT="6368"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sz="1100" u="none" strike="noStrike">
                          <a:effectLst/>
                          <a:latin typeface="+mj-ea"/>
                          <a:ea typeface="+mj-ea"/>
                        </a:rPr>
                        <a:t>S53</a:t>
                      </a:r>
                      <a:endParaRPr lang="en-US" sz="1100" b="0" i="0" u="none" strike="noStrike">
                        <a:solidFill>
                          <a:srgbClr val="000000"/>
                        </a:solidFill>
                        <a:effectLst/>
                        <a:latin typeface="+mj-ea"/>
                        <a:ea typeface="+mj-ea"/>
                      </a:endParaRPr>
                    </a:p>
                  </a:txBody>
                  <a:tcPr marL="6368" marR="6368" marT="6368"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ja-JP" sz="1100" u="none" strike="noStrike">
                          <a:effectLst/>
                          <a:latin typeface="+mj-ea"/>
                          <a:ea typeface="+mj-ea"/>
                        </a:rPr>
                        <a:t>75</a:t>
                      </a:r>
                      <a:endParaRPr lang="en-US" altLang="ja-JP" sz="1100" b="0" i="0" u="none" strike="noStrike">
                        <a:solidFill>
                          <a:srgbClr val="000000"/>
                        </a:solidFill>
                        <a:effectLst/>
                        <a:latin typeface="+mj-ea"/>
                        <a:ea typeface="+mj-ea"/>
                      </a:endParaRPr>
                    </a:p>
                  </a:txBody>
                  <a:tcPr marL="6368" marR="6368" marT="6368"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ja-JP" sz="1100" u="none" strike="noStrike">
                          <a:effectLst/>
                          <a:latin typeface="+mj-ea"/>
                          <a:ea typeface="+mj-ea"/>
                        </a:rPr>
                        <a:t>13</a:t>
                      </a:r>
                      <a:endParaRPr lang="en-US" altLang="ja-JP" sz="1100" b="0" i="0" u="none" strike="noStrike">
                        <a:solidFill>
                          <a:srgbClr val="000000"/>
                        </a:solidFill>
                        <a:effectLst/>
                        <a:latin typeface="+mj-ea"/>
                        <a:ea typeface="+mj-ea"/>
                      </a:endParaRPr>
                    </a:p>
                  </a:txBody>
                  <a:tcPr marL="6368" marR="6368" marT="6368"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ja-JP" altLang="en-US" sz="1100" u="none" strike="noStrike">
                          <a:effectLst/>
                          <a:latin typeface="+mj-ea"/>
                          <a:ea typeface="+mj-ea"/>
                        </a:rPr>
                        <a:t>ブリジストン</a:t>
                      </a:r>
                      <a:br>
                        <a:rPr lang="ja-JP" altLang="en-US" sz="1100" u="none" strike="noStrike">
                          <a:effectLst/>
                          <a:latin typeface="+mj-ea"/>
                          <a:ea typeface="+mj-ea"/>
                        </a:rPr>
                      </a:br>
                      <a:r>
                        <a:rPr lang="ja-JP" altLang="en-US" sz="1100" u="none" strike="noStrike">
                          <a:effectLst/>
                          <a:latin typeface="+mj-ea"/>
                          <a:ea typeface="+mj-ea"/>
                        </a:rPr>
                        <a:t>外水栓</a:t>
                      </a:r>
                      <a:endParaRPr lang="ja-JP" altLang="en-US" sz="1100" b="0" i="0" u="none" strike="noStrike">
                        <a:solidFill>
                          <a:srgbClr val="000000"/>
                        </a:solidFill>
                        <a:effectLst/>
                        <a:latin typeface="+mj-ea"/>
                        <a:ea typeface="+mj-ea"/>
                      </a:endParaRPr>
                    </a:p>
                  </a:txBody>
                  <a:tcPr marL="6368" marR="6368" marT="6368"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ja-JP" altLang="en-US" sz="1100" u="none" strike="noStrike">
                          <a:effectLst/>
                          <a:latin typeface="+mj-ea"/>
                          <a:ea typeface="+mj-ea"/>
                        </a:rPr>
                        <a:t>○</a:t>
                      </a:r>
                      <a:endParaRPr lang="ja-JP" altLang="en-US" sz="1100" b="0" i="0" u="none" strike="noStrike">
                        <a:solidFill>
                          <a:srgbClr val="000000"/>
                        </a:solidFill>
                        <a:effectLst/>
                        <a:latin typeface="+mj-ea"/>
                        <a:ea typeface="+mj-ea"/>
                      </a:endParaRPr>
                    </a:p>
                  </a:txBody>
                  <a:tcPr marL="6368" marR="6368" marT="6368"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sz="1100" u="none" strike="noStrike">
                          <a:effectLst/>
                          <a:latin typeface="+mj-ea"/>
                          <a:ea typeface="+mj-ea"/>
                        </a:rPr>
                        <a:t>B</a:t>
                      </a:r>
                      <a:r>
                        <a:rPr lang="ja-JP" altLang="en-US" sz="1100" u="none" strike="noStrike">
                          <a:effectLst/>
                          <a:latin typeface="+mj-ea"/>
                          <a:ea typeface="+mj-ea"/>
                        </a:rPr>
                        <a:t>交</a:t>
                      </a:r>
                      <a:endParaRPr lang="ja-JP" altLang="en-US" sz="1100" b="0" i="0" u="none" strike="noStrike">
                        <a:solidFill>
                          <a:srgbClr val="000000"/>
                        </a:solidFill>
                        <a:effectLst/>
                        <a:latin typeface="+mj-ea"/>
                        <a:ea typeface="+mj-ea"/>
                      </a:endParaRPr>
                    </a:p>
                  </a:txBody>
                  <a:tcPr marL="6368" marR="6368" marT="6368"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ja-JP" sz="1100" u="none" strike="noStrike">
                          <a:effectLst/>
                          <a:latin typeface="+mj-ea"/>
                          <a:ea typeface="+mj-ea"/>
                        </a:rPr>
                        <a:t>×</a:t>
                      </a:r>
                      <a:endParaRPr lang="en-US" altLang="ja-JP" sz="1100" b="0" i="0" u="none" strike="noStrike">
                        <a:solidFill>
                          <a:srgbClr val="000000"/>
                        </a:solidFill>
                        <a:effectLst/>
                        <a:latin typeface="+mj-ea"/>
                        <a:ea typeface="+mj-ea"/>
                      </a:endParaRPr>
                    </a:p>
                  </a:txBody>
                  <a:tcPr marL="6368" marR="6368" marT="6368" marB="0" anchor="ctr">
                    <a:lnT w="28575" cap="flat" cmpd="sng" algn="ctr">
                      <a:solidFill>
                        <a:schemeClr val="tx1"/>
                      </a:solidFill>
                      <a:prstDash val="solid"/>
                      <a:round/>
                      <a:headEnd type="none" w="med" len="med"/>
                      <a:tailEnd type="none" w="med" len="med"/>
                    </a:lnT>
                    <a:solidFill>
                      <a:schemeClr val="bg1"/>
                    </a:solidFill>
                  </a:tcPr>
                </a:tc>
                <a:tc>
                  <a:txBody>
                    <a:bodyPr/>
                    <a:lstStyle/>
                    <a:p>
                      <a:pPr algn="l" fontAlgn="ctr"/>
                      <a:r>
                        <a:rPr lang="ja-JP" altLang="en-US" sz="1100" u="none" strike="noStrike">
                          <a:effectLst/>
                          <a:latin typeface="+mj-ea"/>
                          <a:ea typeface="+mj-ea"/>
                        </a:rPr>
                        <a:t>採水に協力的。</a:t>
                      </a:r>
                      <a:endParaRPr lang="ja-JP" altLang="en-US" sz="1100" b="0" i="0" u="none" strike="noStrike">
                        <a:solidFill>
                          <a:srgbClr val="000000"/>
                        </a:solidFill>
                        <a:effectLst/>
                        <a:latin typeface="+mj-ea"/>
                        <a:ea typeface="+mj-ea"/>
                      </a:endParaRPr>
                    </a:p>
                  </a:txBody>
                  <a:tcPr marL="6368" marR="6368" marT="6368" marB="0" anchor="ctr">
                    <a:lnT w="28575" cap="flat" cmpd="sng" algn="ctr">
                      <a:solidFill>
                        <a:schemeClr val="tx1"/>
                      </a:solidFill>
                      <a:prstDash val="solid"/>
                      <a:round/>
                      <a:headEnd type="none" w="med" len="med"/>
                      <a:tailEnd type="none" w="med" len="med"/>
                    </a:lnT>
                    <a:solidFill>
                      <a:schemeClr val="bg1"/>
                    </a:solidFill>
                  </a:tcPr>
                </a:tc>
                <a:tc>
                  <a:txBody>
                    <a:bodyPr/>
                    <a:lstStyle/>
                    <a:p>
                      <a:pPr algn="l" fontAlgn="ctr"/>
                      <a:r>
                        <a:rPr lang="ja-JP" altLang="en-US" sz="1100" u="none" strike="noStrike" dirty="0">
                          <a:solidFill>
                            <a:srgbClr val="FF0000"/>
                          </a:solidFill>
                          <a:effectLst/>
                          <a:latin typeface="+mj-ea"/>
                          <a:ea typeface="+mj-ea"/>
                        </a:rPr>
                        <a:t>バス通り、</a:t>
                      </a:r>
                      <a:r>
                        <a:rPr lang="en-US" altLang="ja-JP" sz="1100" u="none" strike="noStrike" dirty="0">
                          <a:solidFill>
                            <a:srgbClr val="FF0000"/>
                          </a:solidFill>
                          <a:effectLst/>
                          <a:latin typeface="+mj-ea"/>
                          <a:ea typeface="+mj-ea"/>
                        </a:rPr>
                        <a:t>B</a:t>
                      </a:r>
                      <a:r>
                        <a:rPr lang="ja-JP" altLang="en-US" sz="1100" u="none" strike="noStrike" dirty="0">
                          <a:solidFill>
                            <a:srgbClr val="FF0000"/>
                          </a:solidFill>
                          <a:effectLst/>
                          <a:latin typeface="+mj-ea"/>
                          <a:ea typeface="+mj-ea"/>
                        </a:rPr>
                        <a:t>交通</a:t>
                      </a:r>
                      <a:r>
                        <a:rPr lang="ja-JP" altLang="en-US" sz="1100" u="none" strike="noStrike" dirty="0">
                          <a:effectLst/>
                          <a:latin typeface="+mj-ea"/>
                          <a:ea typeface="+mj-ea"/>
                        </a:rPr>
                        <a:t/>
                      </a:r>
                      <a:br>
                        <a:rPr lang="ja-JP" altLang="en-US" sz="1100" u="none" strike="noStrike" dirty="0">
                          <a:effectLst/>
                          <a:latin typeface="+mj-ea"/>
                          <a:ea typeface="+mj-ea"/>
                        </a:rPr>
                      </a:br>
                      <a:r>
                        <a:rPr lang="ja-JP" altLang="en-US" sz="1100" u="none" strike="noStrike" dirty="0">
                          <a:solidFill>
                            <a:srgbClr val="FF0000"/>
                          </a:solidFill>
                          <a:effectLst/>
                          <a:latin typeface="+mj-ea"/>
                          <a:ea typeface="+mj-ea"/>
                        </a:rPr>
                        <a:t>設置が夜間工事</a:t>
                      </a:r>
                      <a:endParaRPr lang="ja-JP" altLang="en-US" sz="1100" b="0" i="0" u="none" strike="noStrike" dirty="0">
                        <a:solidFill>
                          <a:srgbClr val="FF0000"/>
                        </a:solidFill>
                        <a:effectLst/>
                        <a:latin typeface="+mj-ea"/>
                        <a:ea typeface="+mj-ea"/>
                      </a:endParaRPr>
                    </a:p>
                  </a:txBody>
                  <a:tcPr marL="6368" marR="6368" marT="6368"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ja-JP" sz="1100" u="none" strike="noStrike">
                          <a:effectLst/>
                          <a:latin typeface="+mj-ea"/>
                          <a:ea typeface="+mj-ea"/>
                        </a:rPr>
                        <a:t>×</a:t>
                      </a:r>
                      <a:endParaRPr lang="en-US" altLang="ja-JP" sz="1100" b="0" i="0" u="none" strike="noStrike">
                        <a:solidFill>
                          <a:srgbClr val="000000"/>
                        </a:solidFill>
                        <a:effectLst/>
                        <a:latin typeface="+mj-ea"/>
                        <a:ea typeface="+mj-ea"/>
                      </a:endParaRPr>
                    </a:p>
                  </a:txBody>
                  <a:tcPr marL="6368" marR="6368" marT="6368" marB="0" anchor="ct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754170077"/>
                  </a:ext>
                </a:extLst>
              </a:tr>
              <a:tr h="434241">
                <a:tc>
                  <a:txBody>
                    <a:bodyPr/>
                    <a:lstStyle/>
                    <a:p>
                      <a:pPr algn="r" fontAlgn="ctr"/>
                      <a:r>
                        <a:rPr lang="ja-JP" altLang="en-US" sz="1100" b="0" i="0" u="none" strike="noStrike" dirty="0" smtClean="0">
                          <a:solidFill>
                            <a:schemeClr val="tx1"/>
                          </a:solidFill>
                          <a:effectLst/>
                          <a:latin typeface="+mj-ea"/>
                          <a:ea typeface="+mj-ea"/>
                        </a:rPr>
                        <a:t>２</a:t>
                      </a:r>
                      <a:endParaRPr lang="en-US" altLang="ja-JP"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ja-JP" altLang="en-US" sz="1100" u="none" strike="noStrike" dirty="0">
                          <a:effectLst/>
                          <a:latin typeface="+mj-ea"/>
                          <a:ea typeface="+mj-ea"/>
                        </a:rPr>
                        <a:t>金沢区六浦</a:t>
                      </a:r>
                      <a:r>
                        <a:rPr lang="en-US" sz="1100" u="none" strike="noStrike" dirty="0">
                          <a:effectLst/>
                          <a:latin typeface="+mj-ea"/>
                          <a:ea typeface="+mj-ea"/>
                        </a:rPr>
                        <a:t>A</a:t>
                      </a:r>
                      <a:endParaRPr 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sz="1100" u="none" strike="noStrike" dirty="0">
                          <a:effectLst/>
                          <a:latin typeface="+mj-ea"/>
                          <a:ea typeface="+mj-ea"/>
                        </a:rPr>
                        <a:t>S49</a:t>
                      </a:r>
                      <a:endParaRPr 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dirty="0">
                          <a:effectLst/>
                          <a:latin typeface="+mj-ea"/>
                          <a:ea typeface="+mj-ea"/>
                        </a:rPr>
                        <a:t>30</a:t>
                      </a:r>
                      <a:endParaRPr lang="en-US" altLang="ja-JP"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dirty="0">
                          <a:effectLst/>
                          <a:latin typeface="+mj-ea"/>
                          <a:ea typeface="+mj-ea"/>
                        </a:rPr>
                        <a:t>39</a:t>
                      </a:r>
                      <a:endParaRPr lang="en-US" altLang="ja-JP"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マンション</a:t>
                      </a:r>
                      <a:br>
                        <a:rPr lang="ja-JP" altLang="en-US" sz="1100" u="none" strike="noStrike">
                          <a:effectLst/>
                          <a:latin typeface="+mj-ea"/>
                          <a:ea typeface="+mj-ea"/>
                        </a:rPr>
                      </a:br>
                      <a:r>
                        <a:rPr lang="ja-JP" altLang="en-US" sz="1100" u="none" strike="noStrike">
                          <a:effectLst/>
                          <a:latin typeface="+mj-ea"/>
                          <a:ea typeface="+mj-ea"/>
                        </a:rPr>
                        <a:t>外水栓</a:t>
                      </a:r>
                      <a:endParaRPr lang="ja-JP" altLang="en-US"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未</a:t>
                      </a:r>
                      <a:endParaRPr lang="ja-JP" altLang="en-US"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sz="1100" u="none" strike="noStrike" dirty="0">
                          <a:effectLst/>
                          <a:latin typeface="+mj-ea"/>
                          <a:ea typeface="+mj-ea"/>
                        </a:rPr>
                        <a:t>L</a:t>
                      </a:r>
                      <a:r>
                        <a:rPr lang="ja-JP" altLang="en-US" sz="1100" u="none" strike="noStrike" dirty="0">
                          <a:effectLst/>
                          <a:latin typeface="+mj-ea"/>
                          <a:ea typeface="+mj-ea"/>
                        </a:rPr>
                        <a:t>交</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dirty="0">
                          <a:effectLst/>
                          <a:latin typeface="+mj-ea"/>
                          <a:ea typeface="+mj-ea"/>
                        </a:rPr>
                        <a:t>×</a:t>
                      </a:r>
                      <a:endParaRPr lang="en-US" altLang="ja-JP"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ja-JP" altLang="en-US" sz="1100" u="none" strike="noStrike" dirty="0">
                          <a:effectLst/>
                          <a:latin typeface="+mj-ea"/>
                          <a:ea typeface="+mj-ea"/>
                        </a:rPr>
                        <a:t>管が</a:t>
                      </a:r>
                      <a:r>
                        <a:rPr lang="en-US" altLang="ja-JP" sz="1100" u="none" strike="noStrike" dirty="0">
                          <a:effectLst/>
                          <a:latin typeface="+mj-ea"/>
                          <a:ea typeface="+mj-ea"/>
                        </a:rPr>
                        <a:t>S49</a:t>
                      </a:r>
                      <a:r>
                        <a:rPr lang="ja-JP" altLang="en-US" sz="1100" u="none" strike="noStrike" dirty="0">
                          <a:effectLst/>
                          <a:latin typeface="+mj-ea"/>
                          <a:ea typeface="+mj-ea"/>
                        </a:rPr>
                        <a:t>年で古い。</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ja-JP" altLang="en-US" sz="1100" u="none" strike="noStrike" dirty="0">
                          <a:solidFill>
                            <a:srgbClr val="FF0000"/>
                          </a:solidFill>
                          <a:effectLst/>
                          <a:latin typeface="+mj-ea"/>
                          <a:ea typeface="+mj-ea"/>
                        </a:rPr>
                        <a:t>距離が少し短い。設置場所が出入り口。</a:t>
                      </a:r>
                      <a:endParaRPr lang="ja-JP" altLang="en-US" sz="1100" b="0" i="0" u="none" strike="noStrike" dirty="0">
                        <a:solidFill>
                          <a:srgbClr val="FF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dirty="0">
                          <a:effectLst/>
                          <a:latin typeface="+mj-ea"/>
                          <a:ea typeface="+mj-ea"/>
                        </a:rPr>
                        <a:t>×</a:t>
                      </a:r>
                      <a:endParaRPr lang="en-US" altLang="ja-JP" sz="1100" b="0" i="0" u="none" strike="noStrike" dirty="0">
                        <a:solidFill>
                          <a:srgbClr val="000000"/>
                        </a:solidFill>
                        <a:effectLst/>
                        <a:latin typeface="+mj-ea"/>
                        <a:ea typeface="+mj-ea"/>
                      </a:endParaRPr>
                    </a:p>
                  </a:txBody>
                  <a:tcPr marL="6368" marR="6368" marT="6368" marB="0" anchor="ctr">
                    <a:solidFill>
                      <a:schemeClr val="bg1"/>
                    </a:solidFill>
                  </a:tcPr>
                </a:tc>
                <a:extLst>
                  <a:ext uri="{0D108BD9-81ED-4DB2-BD59-A6C34878D82A}">
                    <a16:rowId xmlns:a16="http://schemas.microsoft.com/office/drawing/2014/main" val="353949859"/>
                  </a:ext>
                </a:extLst>
              </a:tr>
              <a:tr h="434241">
                <a:tc>
                  <a:txBody>
                    <a:bodyPr/>
                    <a:lstStyle/>
                    <a:p>
                      <a:pPr algn="r" fontAlgn="ctr"/>
                      <a:r>
                        <a:rPr lang="ja-JP" altLang="en-US" sz="1100" b="0" i="0" u="none" strike="noStrike" dirty="0" smtClean="0">
                          <a:solidFill>
                            <a:srgbClr val="000000"/>
                          </a:solidFill>
                          <a:effectLst/>
                          <a:latin typeface="+mj-ea"/>
                          <a:ea typeface="+mj-ea"/>
                        </a:rPr>
                        <a:t>３</a:t>
                      </a:r>
                      <a:endParaRPr lang="en-US" altLang="ja-JP"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ja-JP" altLang="en-US" sz="1100" u="none" strike="noStrike" dirty="0">
                          <a:effectLst/>
                          <a:latin typeface="+mj-ea"/>
                          <a:ea typeface="+mj-ea"/>
                        </a:rPr>
                        <a:t>金沢区六浦</a:t>
                      </a:r>
                      <a:r>
                        <a:rPr lang="en-US" sz="1100" u="none" strike="noStrike" dirty="0">
                          <a:effectLst/>
                          <a:latin typeface="+mj-ea"/>
                          <a:ea typeface="+mj-ea"/>
                        </a:rPr>
                        <a:t>B</a:t>
                      </a:r>
                      <a:endParaRPr 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sz="1100" u="none" strike="noStrike" dirty="0">
                          <a:effectLst/>
                          <a:latin typeface="+mj-ea"/>
                          <a:ea typeface="+mj-ea"/>
                        </a:rPr>
                        <a:t>S49</a:t>
                      </a:r>
                      <a:br>
                        <a:rPr lang="en-US" sz="1100" u="none" strike="noStrike" dirty="0">
                          <a:effectLst/>
                          <a:latin typeface="+mj-ea"/>
                          <a:ea typeface="+mj-ea"/>
                        </a:rPr>
                      </a:br>
                      <a:r>
                        <a:rPr lang="en-US" sz="1100" u="none" strike="noStrike" dirty="0">
                          <a:effectLst/>
                          <a:latin typeface="+mj-ea"/>
                          <a:ea typeface="+mj-ea"/>
                        </a:rPr>
                        <a:t>(S56)</a:t>
                      </a:r>
                      <a:endParaRPr 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dirty="0">
                          <a:effectLst/>
                          <a:latin typeface="+mj-ea"/>
                          <a:ea typeface="+mj-ea"/>
                        </a:rPr>
                        <a:t>30</a:t>
                      </a:r>
                      <a:br>
                        <a:rPr lang="en-US" altLang="ja-JP" sz="1100" u="none" strike="noStrike" dirty="0">
                          <a:effectLst/>
                          <a:latin typeface="+mj-ea"/>
                          <a:ea typeface="+mj-ea"/>
                        </a:rPr>
                      </a:br>
                      <a:r>
                        <a:rPr lang="en-US" altLang="ja-JP" sz="1100" u="none" strike="noStrike" dirty="0">
                          <a:effectLst/>
                          <a:latin typeface="+mj-ea"/>
                          <a:ea typeface="+mj-ea"/>
                        </a:rPr>
                        <a:t>(35)</a:t>
                      </a:r>
                      <a:endParaRPr lang="en-US" altLang="ja-JP"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dirty="0">
                          <a:effectLst/>
                          <a:latin typeface="+mj-ea"/>
                          <a:ea typeface="+mj-ea"/>
                        </a:rPr>
                        <a:t>26</a:t>
                      </a:r>
                      <a:endParaRPr lang="en-US" altLang="ja-JP"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dirty="0">
                          <a:effectLst/>
                          <a:latin typeface="+mj-ea"/>
                          <a:ea typeface="+mj-ea"/>
                        </a:rPr>
                        <a:t>ｱﾊﾟｰﾄ</a:t>
                      </a:r>
                      <a:br>
                        <a:rPr lang="ja-JP" altLang="en-US" sz="1100" u="none" strike="noStrike" dirty="0">
                          <a:effectLst/>
                          <a:latin typeface="+mj-ea"/>
                          <a:ea typeface="+mj-ea"/>
                        </a:rPr>
                      </a:br>
                      <a:r>
                        <a:rPr lang="ja-JP" altLang="en-US" sz="1100" u="none" strike="noStrike" dirty="0">
                          <a:effectLst/>
                          <a:latin typeface="+mj-ea"/>
                          <a:ea typeface="+mj-ea"/>
                        </a:rPr>
                        <a:t>外水栓</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a:t>
                      </a:r>
                      <a:endParaRPr lang="ja-JP" altLang="en-US"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sz="1100" u="none" strike="noStrike" dirty="0">
                          <a:effectLst/>
                          <a:latin typeface="+mj-ea"/>
                          <a:ea typeface="+mj-ea"/>
                        </a:rPr>
                        <a:t>L</a:t>
                      </a:r>
                      <a:r>
                        <a:rPr lang="ja-JP" altLang="en-US" sz="1100" u="none" strike="noStrike" dirty="0">
                          <a:effectLst/>
                          <a:latin typeface="+mj-ea"/>
                          <a:ea typeface="+mj-ea"/>
                        </a:rPr>
                        <a:t>交</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a:t>
                      </a:r>
                      <a:endParaRPr lang="ja-JP" altLang="en-US"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ja-JP" altLang="en-US" sz="1100" u="none" strike="noStrike" dirty="0">
                          <a:effectLst/>
                          <a:latin typeface="+mj-ea"/>
                          <a:ea typeface="+mj-ea"/>
                        </a:rPr>
                        <a:t>管が</a:t>
                      </a:r>
                      <a:r>
                        <a:rPr lang="en-US" altLang="ja-JP" sz="1100" u="none" strike="noStrike" dirty="0">
                          <a:effectLst/>
                          <a:latin typeface="+mj-ea"/>
                          <a:ea typeface="+mj-ea"/>
                        </a:rPr>
                        <a:t>S49</a:t>
                      </a:r>
                      <a:r>
                        <a:rPr lang="ja-JP" altLang="en-US" sz="1100" u="none" strike="noStrike" dirty="0">
                          <a:effectLst/>
                          <a:latin typeface="+mj-ea"/>
                          <a:ea typeface="+mj-ea"/>
                        </a:rPr>
                        <a:t>年で古く、</a:t>
                      </a:r>
                      <a:r>
                        <a:rPr lang="en-US" altLang="ja-JP" sz="1100" u="none" strike="noStrike" dirty="0">
                          <a:effectLst/>
                          <a:latin typeface="+mj-ea"/>
                          <a:ea typeface="+mj-ea"/>
                        </a:rPr>
                        <a:t>S56</a:t>
                      </a:r>
                      <a:r>
                        <a:rPr lang="ja-JP" altLang="en-US" sz="1100" u="none" strike="noStrike" dirty="0">
                          <a:effectLst/>
                          <a:latin typeface="+mj-ea"/>
                          <a:ea typeface="+mj-ea"/>
                        </a:rPr>
                        <a:t>年と合わせて管延長が</a:t>
                      </a:r>
                      <a:r>
                        <a:rPr lang="en-US" altLang="ja-JP" sz="1100" u="none" strike="noStrike" dirty="0">
                          <a:effectLst/>
                          <a:latin typeface="+mj-ea"/>
                          <a:ea typeface="+mj-ea"/>
                        </a:rPr>
                        <a:t>60</a:t>
                      </a:r>
                      <a:r>
                        <a:rPr lang="ja-JP" altLang="en-US" sz="1100" u="none" strike="noStrike" dirty="0" err="1">
                          <a:effectLst/>
                          <a:latin typeface="+mj-ea"/>
                          <a:ea typeface="+mj-ea"/>
                        </a:rPr>
                        <a:t>ｍ</a:t>
                      </a:r>
                      <a:r>
                        <a:rPr lang="ja-JP" altLang="en-US" sz="1100" u="none" strike="noStrike" dirty="0">
                          <a:effectLst/>
                          <a:latin typeface="+mj-ea"/>
                          <a:ea typeface="+mj-ea"/>
                        </a:rPr>
                        <a:t>で条件は良い。</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ja-JP" altLang="en-US" sz="1100" u="none" strike="noStrike" dirty="0">
                          <a:solidFill>
                            <a:srgbClr val="FF0000"/>
                          </a:solidFill>
                          <a:effectLst/>
                          <a:latin typeface="+mj-ea"/>
                          <a:ea typeface="+mj-ea"/>
                        </a:rPr>
                        <a:t>私道部分を含む</a:t>
                      </a:r>
                      <a:r>
                        <a:rPr lang="ja-JP" altLang="en-US" sz="1100" u="none" strike="noStrike" dirty="0">
                          <a:effectLst/>
                          <a:latin typeface="+mj-ea"/>
                          <a:ea typeface="+mj-ea"/>
                        </a:rPr>
                        <a:t>。管理会社が大手で、</a:t>
                      </a:r>
                      <a:r>
                        <a:rPr lang="ja-JP" altLang="en-US" sz="1100" u="none" strike="noStrike" dirty="0">
                          <a:solidFill>
                            <a:srgbClr val="FF0000"/>
                          </a:solidFill>
                          <a:effectLst/>
                          <a:latin typeface="+mj-ea"/>
                          <a:ea typeface="+mj-ea"/>
                        </a:rPr>
                        <a:t>承諾に時間を要す</a:t>
                      </a:r>
                      <a:r>
                        <a:rPr lang="ja-JP" altLang="en-US" sz="1100" u="none" strike="noStrike" dirty="0">
                          <a:effectLst/>
                          <a:latin typeface="+mj-ea"/>
                          <a:ea typeface="+mj-ea"/>
                        </a:rPr>
                        <a:t>。</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a:t>
                      </a:r>
                      <a:endParaRPr lang="ja-JP" altLang="en-US" sz="1100" b="0" i="0" u="none" strike="noStrike">
                        <a:solidFill>
                          <a:srgbClr val="000000"/>
                        </a:solidFill>
                        <a:effectLst/>
                        <a:latin typeface="+mj-ea"/>
                        <a:ea typeface="+mj-ea"/>
                      </a:endParaRPr>
                    </a:p>
                  </a:txBody>
                  <a:tcPr marL="6368" marR="6368" marT="6368" marB="0" anchor="ctr">
                    <a:solidFill>
                      <a:schemeClr val="bg1"/>
                    </a:solidFill>
                  </a:tcPr>
                </a:tc>
                <a:extLst>
                  <a:ext uri="{0D108BD9-81ED-4DB2-BD59-A6C34878D82A}">
                    <a16:rowId xmlns:a16="http://schemas.microsoft.com/office/drawing/2014/main" val="11757442"/>
                  </a:ext>
                </a:extLst>
              </a:tr>
              <a:tr h="382054">
                <a:tc>
                  <a:txBody>
                    <a:bodyPr/>
                    <a:lstStyle/>
                    <a:p>
                      <a:pPr algn="r" fontAlgn="ctr"/>
                      <a:r>
                        <a:rPr lang="ja-JP" altLang="en-US" sz="1100" b="0" i="0" u="none" strike="noStrike" dirty="0" smtClean="0">
                          <a:solidFill>
                            <a:schemeClr val="tx1"/>
                          </a:solidFill>
                          <a:effectLst/>
                          <a:latin typeface="+mj-ea"/>
                          <a:ea typeface="+mj-ea"/>
                        </a:rPr>
                        <a:t>４</a:t>
                      </a:r>
                      <a:endParaRPr lang="en-US" altLang="ja-JP" sz="1100" b="1"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zh-CN" altLang="en-US" sz="1100" u="none" strike="noStrike" dirty="0">
                          <a:effectLst/>
                          <a:latin typeface="HGS明朝E" panose="02020900000000000000" pitchFamily="18" charset="-128"/>
                          <a:ea typeface="HGS明朝E" panose="02020900000000000000" pitchFamily="18" charset="-128"/>
                        </a:rPr>
                        <a:t>金沢区寺前二丁目</a:t>
                      </a:r>
                      <a:endParaRPr lang="zh-CN" altLang="en-US" sz="1100" b="1" i="0" u="none" strike="noStrike" dirty="0">
                        <a:solidFill>
                          <a:srgbClr val="000000"/>
                        </a:solidFill>
                        <a:effectLst/>
                        <a:latin typeface="HGS明朝E" panose="02020900000000000000" pitchFamily="18" charset="-128"/>
                        <a:ea typeface="HGS明朝E" panose="02020900000000000000" pitchFamily="18" charset="-128"/>
                      </a:endParaRPr>
                    </a:p>
                  </a:txBody>
                  <a:tcPr marL="6368" marR="6368" marT="6368" marB="0" anchor="ctr">
                    <a:solidFill>
                      <a:schemeClr val="bg1"/>
                    </a:solidFill>
                  </a:tcPr>
                </a:tc>
                <a:tc>
                  <a:txBody>
                    <a:bodyPr/>
                    <a:lstStyle/>
                    <a:p>
                      <a:pPr algn="ctr" fontAlgn="ctr"/>
                      <a:r>
                        <a:rPr lang="en-US" sz="1100" u="none" strike="noStrike">
                          <a:effectLst/>
                          <a:latin typeface="+mj-ea"/>
                          <a:ea typeface="+mj-ea"/>
                        </a:rPr>
                        <a:t>S53</a:t>
                      </a:r>
                      <a:endParaRPr lang="en-US" sz="1100" b="1"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a:effectLst/>
                          <a:latin typeface="+mj-ea"/>
                          <a:ea typeface="+mj-ea"/>
                        </a:rPr>
                        <a:t>100</a:t>
                      </a:r>
                      <a:endParaRPr lang="en-US" altLang="ja-JP" sz="1100" b="1"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a:effectLst/>
                          <a:latin typeface="+mj-ea"/>
                          <a:ea typeface="+mj-ea"/>
                        </a:rPr>
                        <a:t>61</a:t>
                      </a:r>
                      <a:endParaRPr lang="en-US" altLang="ja-JP" sz="1100" b="1"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dirty="0">
                          <a:effectLst/>
                          <a:latin typeface="+mj-ea"/>
                          <a:ea typeface="+mj-ea"/>
                        </a:rPr>
                        <a:t>ｱﾊﾟｰﾄ</a:t>
                      </a:r>
                      <a:br>
                        <a:rPr lang="ja-JP" altLang="en-US" sz="1100" u="none" strike="noStrike" dirty="0">
                          <a:effectLst/>
                          <a:latin typeface="+mj-ea"/>
                          <a:ea typeface="+mj-ea"/>
                        </a:rPr>
                      </a:br>
                      <a:r>
                        <a:rPr lang="ja-JP" altLang="en-US" sz="1100" u="none" strike="noStrike" dirty="0">
                          <a:effectLst/>
                          <a:latin typeface="+mj-ea"/>
                          <a:ea typeface="+mj-ea"/>
                        </a:rPr>
                        <a:t>外水栓</a:t>
                      </a:r>
                      <a:endParaRPr lang="ja-JP" altLang="en-US" sz="1100" b="1"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dirty="0">
                          <a:effectLst/>
                          <a:latin typeface="+mj-ea"/>
                          <a:ea typeface="+mj-ea"/>
                        </a:rPr>
                        <a:t>◎</a:t>
                      </a:r>
                      <a:endParaRPr lang="ja-JP" altLang="en-US" sz="1100" b="1"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歩道</a:t>
                      </a:r>
                      <a:endParaRPr lang="ja-JP" altLang="en-US" sz="1100" b="1"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a:t>
                      </a:r>
                      <a:endParaRPr lang="ja-JP" altLang="en-US" sz="1100" b="1" i="0" u="none" strike="noStrike">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ja-JP" altLang="en-US" sz="1100" u="none" strike="noStrike" dirty="0">
                          <a:effectLst/>
                          <a:latin typeface="+mj-ea"/>
                          <a:ea typeface="+mj-ea"/>
                        </a:rPr>
                        <a:t>採水に協力的。</a:t>
                      </a:r>
                      <a:br>
                        <a:rPr lang="ja-JP" altLang="en-US" sz="1100" u="none" strike="noStrike" dirty="0">
                          <a:effectLst/>
                          <a:latin typeface="+mj-ea"/>
                          <a:ea typeface="+mj-ea"/>
                        </a:rPr>
                      </a:br>
                      <a:r>
                        <a:rPr lang="ja-JP" altLang="en-US" sz="1100" u="none" strike="noStrike" dirty="0">
                          <a:solidFill>
                            <a:srgbClr val="FF0000"/>
                          </a:solidFill>
                          <a:effectLst/>
                          <a:latin typeface="+mj-ea"/>
                          <a:ea typeface="+mj-ea"/>
                        </a:rPr>
                        <a:t>管延長が長い。</a:t>
                      </a:r>
                      <a:endParaRPr lang="ja-JP" altLang="en-US" sz="1100" b="1" i="0" u="none" strike="noStrike" dirty="0">
                        <a:solidFill>
                          <a:srgbClr val="FF0000"/>
                        </a:solidFill>
                        <a:effectLst/>
                        <a:latin typeface="+mj-ea"/>
                        <a:ea typeface="+mj-ea"/>
                      </a:endParaRPr>
                    </a:p>
                  </a:txBody>
                  <a:tcPr marL="6368" marR="6368" marT="6368" marB="0" anchor="ctr">
                    <a:solidFill>
                      <a:schemeClr val="bg1"/>
                    </a:solidFill>
                  </a:tcPr>
                </a:tc>
                <a:tc>
                  <a:txBody>
                    <a:bodyPr/>
                    <a:lstStyle/>
                    <a:p>
                      <a:pPr algn="l" fontAlgn="ctr"/>
                      <a:r>
                        <a:rPr lang="ja-JP" altLang="en-US" sz="1100" u="none" strike="noStrike" dirty="0">
                          <a:effectLst/>
                          <a:latin typeface="+mj-ea"/>
                          <a:ea typeface="+mj-ea"/>
                        </a:rPr>
                        <a:t>歩道のため、埋設になる可能性あり。</a:t>
                      </a:r>
                      <a:endParaRPr lang="ja-JP" altLang="en-US" sz="1100" b="1"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a:t>
                      </a:r>
                      <a:endParaRPr lang="ja-JP" altLang="en-US" sz="1100" b="1" i="0" u="none" strike="noStrike">
                        <a:solidFill>
                          <a:srgbClr val="000000"/>
                        </a:solidFill>
                        <a:effectLst/>
                        <a:latin typeface="+mj-ea"/>
                        <a:ea typeface="+mj-ea"/>
                      </a:endParaRPr>
                    </a:p>
                  </a:txBody>
                  <a:tcPr marL="6368" marR="6368" marT="6368" marB="0" anchor="ctr">
                    <a:solidFill>
                      <a:schemeClr val="bg1"/>
                    </a:solidFill>
                  </a:tcPr>
                </a:tc>
                <a:extLst>
                  <a:ext uri="{0D108BD9-81ED-4DB2-BD59-A6C34878D82A}">
                    <a16:rowId xmlns:a16="http://schemas.microsoft.com/office/drawing/2014/main" val="3406000889"/>
                  </a:ext>
                </a:extLst>
              </a:tr>
              <a:tr h="382054">
                <a:tc>
                  <a:txBody>
                    <a:bodyPr/>
                    <a:lstStyle/>
                    <a:p>
                      <a:pPr algn="r" fontAlgn="ctr"/>
                      <a:r>
                        <a:rPr lang="ja-JP" altLang="en-US" sz="1100" b="0" i="0" u="none" strike="noStrike" dirty="0" smtClean="0">
                          <a:solidFill>
                            <a:schemeClr val="tx1"/>
                          </a:solidFill>
                          <a:effectLst/>
                          <a:latin typeface="+mj-ea"/>
                          <a:ea typeface="+mj-ea"/>
                        </a:rPr>
                        <a:t>５</a:t>
                      </a:r>
                      <a:endParaRPr lang="en-US" altLang="ja-JP"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zh-CN" altLang="en-US" sz="1100" u="none" strike="noStrike" dirty="0">
                          <a:effectLst/>
                          <a:latin typeface="HGS明朝E" panose="02020900000000000000" pitchFamily="18" charset="-128"/>
                          <a:ea typeface="HGS明朝E" panose="02020900000000000000" pitchFamily="18" charset="-128"/>
                        </a:rPr>
                        <a:t>金沢区洲崎町</a:t>
                      </a:r>
                      <a:endParaRPr lang="zh-CN" altLang="en-US" sz="1100" b="0" i="0" u="none" strike="noStrike" dirty="0">
                        <a:solidFill>
                          <a:srgbClr val="000000"/>
                        </a:solidFill>
                        <a:effectLst/>
                        <a:latin typeface="HGS明朝E" panose="02020900000000000000" pitchFamily="18" charset="-128"/>
                        <a:ea typeface="HGS明朝E" panose="02020900000000000000" pitchFamily="18" charset="-128"/>
                      </a:endParaRPr>
                    </a:p>
                  </a:txBody>
                  <a:tcPr marL="6368" marR="6368" marT="6368" marB="0" anchor="ctr">
                    <a:solidFill>
                      <a:schemeClr val="bg1"/>
                    </a:solidFill>
                  </a:tcPr>
                </a:tc>
                <a:tc>
                  <a:txBody>
                    <a:bodyPr/>
                    <a:lstStyle/>
                    <a:p>
                      <a:pPr algn="ctr" fontAlgn="ctr"/>
                      <a:r>
                        <a:rPr lang="en-US" sz="1100" u="none" strike="noStrike">
                          <a:effectLst/>
                          <a:latin typeface="+mj-ea"/>
                          <a:ea typeface="+mj-ea"/>
                        </a:rPr>
                        <a:t>S52</a:t>
                      </a:r>
                      <a:endParaRPr lang="en-US"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a:effectLst/>
                          <a:latin typeface="+mj-ea"/>
                          <a:ea typeface="+mj-ea"/>
                        </a:rPr>
                        <a:t>50</a:t>
                      </a:r>
                      <a:endParaRPr lang="en-US" altLang="ja-JP"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a:effectLst/>
                          <a:latin typeface="+mj-ea"/>
                          <a:ea typeface="+mj-ea"/>
                        </a:rPr>
                        <a:t>22</a:t>
                      </a:r>
                      <a:endParaRPr lang="en-US" altLang="ja-JP"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会社</a:t>
                      </a:r>
                      <a:br>
                        <a:rPr lang="ja-JP" altLang="en-US" sz="1100" u="none" strike="noStrike">
                          <a:effectLst/>
                          <a:latin typeface="+mj-ea"/>
                          <a:ea typeface="+mj-ea"/>
                        </a:rPr>
                      </a:br>
                      <a:r>
                        <a:rPr lang="ja-JP" altLang="en-US" sz="1100" u="none" strike="noStrike">
                          <a:effectLst/>
                          <a:latin typeface="+mj-ea"/>
                          <a:ea typeface="+mj-ea"/>
                        </a:rPr>
                        <a:t>外水栓</a:t>
                      </a:r>
                      <a:endParaRPr lang="ja-JP" altLang="en-US"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未</a:t>
                      </a:r>
                      <a:endParaRPr lang="ja-JP" altLang="en-US"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dirty="0">
                          <a:effectLst/>
                          <a:latin typeface="+mj-ea"/>
                          <a:ea typeface="+mj-ea"/>
                        </a:rPr>
                        <a:t>平板</a:t>
                      </a:r>
                      <a:br>
                        <a:rPr lang="ja-JP" altLang="en-US" sz="1100" u="none" strike="noStrike" dirty="0">
                          <a:effectLst/>
                          <a:latin typeface="+mj-ea"/>
                          <a:ea typeface="+mj-ea"/>
                        </a:rPr>
                      </a:br>
                      <a:r>
                        <a:rPr lang="ja-JP" altLang="en-US" sz="1100" u="none" strike="noStrike" dirty="0">
                          <a:effectLst/>
                          <a:latin typeface="+mj-ea"/>
                          <a:ea typeface="+mj-ea"/>
                        </a:rPr>
                        <a:t>歩道</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dirty="0">
                          <a:effectLst/>
                          <a:latin typeface="+mj-ea"/>
                          <a:ea typeface="+mj-ea"/>
                        </a:rPr>
                        <a:t>△</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en-US" altLang="ja-JP" sz="1100" u="none" strike="noStrike" dirty="0">
                          <a:effectLst/>
                          <a:latin typeface="+mj-ea"/>
                          <a:ea typeface="+mj-ea"/>
                        </a:rPr>
                        <a:t>S52</a:t>
                      </a:r>
                      <a:r>
                        <a:rPr lang="ja-JP" altLang="en-US" sz="1100" u="none" strike="noStrike" dirty="0">
                          <a:effectLst/>
                          <a:latin typeface="+mj-ea"/>
                          <a:ea typeface="+mj-ea"/>
                        </a:rPr>
                        <a:t>年歩道内布設。管延長も</a:t>
                      </a:r>
                      <a:r>
                        <a:rPr lang="en-US" altLang="ja-JP" sz="1100" u="none" strike="noStrike" dirty="0">
                          <a:effectLst/>
                          <a:latin typeface="+mj-ea"/>
                          <a:ea typeface="+mj-ea"/>
                        </a:rPr>
                        <a:t>50</a:t>
                      </a:r>
                      <a:r>
                        <a:rPr lang="ja-JP" altLang="en-US" sz="1100" u="none" strike="noStrike" dirty="0" err="1">
                          <a:effectLst/>
                          <a:latin typeface="+mj-ea"/>
                          <a:ea typeface="+mj-ea"/>
                        </a:rPr>
                        <a:t>ｍ</a:t>
                      </a:r>
                      <a:r>
                        <a:rPr lang="ja-JP" altLang="en-US" sz="1100" u="none" strike="noStrike" dirty="0">
                          <a:effectLst/>
                          <a:latin typeface="+mj-ea"/>
                          <a:ea typeface="+mj-ea"/>
                        </a:rPr>
                        <a:t>と条件は良い。</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ja-JP" altLang="en-US" sz="1100" u="none" strike="noStrike" dirty="0">
                          <a:effectLst/>
                          <a:latin typeface="+mj-ea"/>
                          <a:ea typeface="+mj-ea"/>
                        </a:rPr>
                        <a:t>設置場所が平板歩道。</a:t>
                      </a:r>
                      <a:r>
                        <a:rPr lang="ja-JP" altLang="en-US" sz="1100" u="none" strike="noStrike" dirty="0">
                          <a:solidFill>
                            <a:srgbClr val="FF0000"/>
                          </a:solidFill>
                          <a:effectLst/>
                          <a:latin typeface="+mj-ea"/>
                          <a:ea typeface="+mj-ea"/>
                        </a:rPr>
                        <a:t>採水時に排水に苦慮。</a:t>
                      </a:r>
                      <a:endParaRPr lang="ja-JP" altLang="en-US" sz="1100" b="0" i="0" u="none" strike="noStrike" dirty="0">
                        <a:solidFill>
                          <a:srgbClr val="FF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a:t>
                      </a:r>
                      <a:endParaRPr lang="ja-JP" altLang="en-US" sz="1100" b="0" i="0" u="none" strike="noStrike">
                        <a:solidFill>
                          <a:srgbClr val="000000"/>
                        </a:solidFill>
                        <a:effectLst/>
                        <a:latin typeface="+mj-ea"/>
                        <a:ea typeface="+mj-ea"/>
                      </a:endParaRPr>
                    </a:p>
                  </a:txBody>
                  <a:tcPr marL="6368" marR="6368" marT="6368" marB="0" anchor="ctr">
                    <a:solidFill>
                      <a:schemeClr val="bg1"/>
                    </a:solidFill>
                  </a:tcPr>
                </a:tc>
                <a:extLst>
                  <a:ext uri="{0D108BD9-81ED-4DB2-BD59-A6C34878D82A}">
                    <a16:rowId xmlns:a16="http://schemas.microsoft.com/office/drawing/2014/main" val="4270946673"/>
                  </a:ext>
                </a:extLst>
              </a:tr>
              <a:tr h="382054">
                <a:tc>
                  <a:txBody>
                    <a:bodyPr/>
                    <a:lstStyle/>
                    <a:p>
                      <a:pPr algn="r" fontAlgn="ctr"/>
                      <a:r>
                        <a:rPr lang="ja-JP" altLang="en-US" sz="1100" b="0" i="0" u="none" strike="noStrike" dirty="0" smtClean="0">
                          <a:solidFill>
                            <a:schemeClr val="tx1"/>
                          </a:solidFill>
                          <a:effectLst/>
                          <a:latin typeface="+mj-ea"/>
                          <a:ea typeface="+mj-ea"/>
                        </a:rPr>
                        <a:t>６</a:t>
                      </a:r>
                      <a:endParaRPr lang="en-US" altLang="ja-JP"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zh-CN" altLang="en-US" sz="1100" u="none" strike="noStrike" dirty="0">
                          <a:effectLst/>
                          <a:latin typeface="HGS明朝E" panose="02020900000000000000" pitchFamily="18" charset="-128"/>
                          <a:ea typeface="HGS明朝E" panose="02020900000000000000" pitchFamily="18" charset="-128"/>
                        </a:rPr>
                        <a:t>金沢区町屋町</a:t>
                      </a:r>
                      <a:r>
                        <a:rPr lang="en-US" altLang="zh-CN" sz="1100" u="none" strike="noStrike" dirty="0">
                          <a:effectLst/>
                          <a:latin typeface="HGS明朝E" panose="02020900000000000000" pitchFamily="18" charset="-128"/>
                          <a:ea typeface="HGS明朝E" panose="02020900000000000000" pitchFamily="18" charset="-128"/>
                        </a:rPr>
                        <a:t>A</a:t>
                      </a:r>
                      <a:endParaRPr lang="en-US" altLang="zh-CN" sz="1100" b="0" i="0" u="none" strike="noStrike" dirty="0">
                        <a:solidFill>
                          <a:srgbClr val="000000"/>
                        </a:solidFill>
                        <a:effectLst/>
                        <a:latin typeface="HGS明朝E" panose="02020900000000000000" pitchFamily="18" charset="-128"/>
                        <a:ea typeface="HGS明朝E" panose="02020900000000000000" pitchFamily="18" charset="-128"/>
                      </a:endParaRPr>
                    </a:p>
                  </a:txBody>
                  <a:tcPr marL="6368" marR="6368" marT="6368" marB="0" anchor="ctr">
                    <a:solidFill>
                      <a:schemeClr val="bg1"/>
                    </a:solidFill>
                  </a:tcPr>
                </a:tc>
                <a:tc>
                  <a:txBody>
                    <a:bodyPr/>
                    <a:lstStyle/>
                    <a:p>
                      <a:pPr algn="ctr" fontAlgn="ctr"/>
                      <a:r>
                        <a:rPr lang="en-US" sz="1100" u="none" strike="noStrike" dirty="0">
                          <a:effectLst/>
                          <a:latin typeface="+mj-ea"/>
                          <a:ea typeface="+mj-ea"/>
                        </a:rPr>
                        <a:t>S52</a:t>
                      </a:r>
                      <a:endParaRPr 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dirty="0">
                          <a:effectLst/>
                          <a:latin typeface="+mj-ea"/>
                          <a:ea typeface="+mj-ea"/>
                        </a:rPr>
                        <a:t>35</a:t>
                      </a:r>
                      <a:endParaRPr lang="en-US" altLang="ja-JP"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a:effectLst/>
                          <a:latin typeface="+mj-ea"/>
                          <a:ea typeface="+mj-ea"/>
                        </a:rPr>
                        <a:t>60</a:t>
                      </a:r>
                      <a:endParaRPr lang="en-US" altLang="ja-JP"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zh-TW" altLang="en-US" sz="1100" u="none" strike="noStrike" dirty="0">
                          <a:effectLst/>
                          <a:latin typeface="HGS明朝E" panose="02020900000000000000" pitchFamily="18" charset="-128"/>
                          <a:ea typeface="HGS明朝E" panose="02020900000000000000" pitchFamily="18" charset="-128"/>
                        </a:rPr>
                        <a:t>職安</a:t>
                      </a:r>
                      <a:br>
                        <a:rPr lang="zh-TW" altLang="en-US" sz="1100" u="none" strike="noStrike" dirty="0">
                          <a:effectLst/>
                          <a:latin typeface="HGS明朝E" panose="02020900000000000000" pitchFamily="18" charset="-128"/>
                          <a:ea typeface="HGS明朝E" panose="02020900000000000000" pitchFamily="18" charset="-128"/>
                        </a:rPr>
                      </a:br>
                      <a:r>
                        <a:rPr lang="zh-TW" altLang="en-US" sz="1100" u="none" strike="noStrike" dirty="0">
                          <a:effectLst/>
                          <a:latin typeface="HGS明朝E" panose="02020900000000000000" pitchFamily="18" charset="-128"/>
                          <a:ea typeface="HGS明朝E" panose="02020900000000000000" pitchFamily="18" charset="-128"/>
                        </a:rPr>
                        <a:t>（中水栓）</a:t>
                      </a:r>
                      <a:endParaRPr lang="zh-TW" altLang="en-US" sz="1100" b="0" i="0" u="none" strike="noStrike" dirty="0">
                        <a:solidFill>
                          <a:srgbClr val="000000"/>
                        </a:solidFill>
                        <a:effectLst/>
                        <a:latin typeface="HGS明朝E" panose="02020900000000000000" pitchFamily="18" charset="-128"/>
                        <a:ea typeface="HGS明朝E" panose="02020900000000000000" pitchFamily="18" charset="-128"/>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未</a:t>
                      </a:r>
                      <a:endParaRPr lang="ja-JP" altLang="en-US"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平板</a:t>
                      </a:r>
                      <a:br>
                        <a:rPr lang="ja-JP" altLang="en-US" sz="1100" u="none" strike="noStrike">
                          <a:effectLst/>
                          <a:latin typeface="+mj-ea"/>
                          <a:ea typeface="+mj-ea"/>
                        </a:rPr>
                      </a:br>
                      <a:r>
                        <a:rPr lang="ja-JP" altLang="en-US" sz="1100" u="none" strike="noStrike">
                          <a:effectLst/>
                          <a:latin typeface="+mj-ea"/>
                          <a:ea typeface="+mj-ea"/>
                        </a:rPr>
                        <a:t>歩道</a:t>
                      </a:r>
                      <a:endParaRPr lang="ja-JP" altLang="en-US"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dirty="0">
                          <a:effectLst/>
                          <a:latin typeface="+mj-ea"/>
                          <a:ea typeface="+mj-ea"/>
                        </a:rPr>
                        <a:t>△</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en-US" altLang="ja-JP" sz="1100" u="none" strike="noStrike" dirty="0">
                          <a:effectLst/>
                          <a:latin typeface="+mj-ea"/>
                          <a:ea typeface="+mj-ea"/>
                        </a:rPr>
                        <a:t>S52</a:t>
                      </a:r>
                      <a:r>
                        <a:rPr lang="ja-JP" altLang="en-US" sz="1100" u="none" strike="noStrike" dirty="0">
                          <a:effectLst/>
                          <a:latin typeface="+mj-ea"/>
                          <a:ea typeface="+mj-ea"/>
                        </a:rPr>
                        <a:t>年歩道内布設。公的機関で採水協力の条件は良い。</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ja-JP" altLang="en-US" sz="1100" u="none" strike="noStrike" dirty="0">
                          <a:effectLst/>
                          <a:latin typeface="+mj-ea"/>
                          <a:ea typeface="+mj-ea"/>
                        </a:rPr>
                        <a:t>設置場所が平板歩道。距離が短い。</a:t>
                      </a:r>
                      <a:r>
                        <a:rPr lang="ja-JP" altLang="en-US" sz="1100" u="none" strike="noStrike" dirty="0">
                          <a:solidFill>
                            <a:srgbClr val="FF0000"/>
                          </a:solidFill>
                          <a:effectLst/>
                          <a:latin typeface="+mj-ea"/>
                          <a:ea typeface="+mj-ea"/>
                        </a:rPr>
                        <a:t>外水栓なし。</a:t>
                      </a:r>
                      <a:endParaRPr lang="ja-JP" altLang="en-US" sz="1100" b="0" i="0" u="none" strike="noStrike" dirty="0">
                        <a:solidFill>
                          <a:srgbClr val="FF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dirty="0">
                          <a:effectLst/>
                          <a:latin typeface="+mj-ea"/>
                          <a:ea typeface="+mj-ea"/>
                        </a:rPr>
                        <a:t>×</a:t>
                      </a:r>
                      <a:endParaRPr lang="en-US" altLang="ja-JP" sz="1100" b="0" i="0" u="none" strike="noStrike" dirty="0">
                        <a:solidFill>
                          <a:srgbClr val="000000"/>
                        </a:solidFill>
                        <a:effectLst/>
                        <a:latin typeface="+mj-ea"/>
                        <a:ea typeface="+mj-ea"/>
                      </a:endParaRPr>
                    </a:p>
                  </a:txBody>
                  <a:tcPr marL="6368" marR="6368" marT="6368" marB="0" anchor="ctr">
                    <a:solidFill>
                      <a:schemeClr val="bg1"/>
                    </a:solidFill>
                  </a:tcPr>
                </a:tc>
                <a:extLst>
                  <a:ext uri="{0D108BD9-81ED-4DB2-BD59-A6C34878D82A}">
                    <a16:rowId xmlns:a16="http://schemas.microsoft.com/office/drawing/2014/main" val="429645254"/>
                  </a:ext>
                </a:extLst>
              </a:tr>
              <a:tr h="382054">
                <a:tc>
                  <a:txBody>
                    <a:bodyPr/>
                    <a:lstStyle/>
                    <a:p>
                      <a:pPr algn="r" fontAlgn="ctr"/>
                      <a:r>
                        <a:rPr lang="ja-JP" altLang="en-US" sz="1100" b="0" i="0" u="none" strike="noStrike" dirty="0" smtClean="0">
                          <a:solidFill>
                            <a:schemeClr val="tx1"/>
                          </a:solidFill>
                          <a:effectLst/>
                          <a:latin typeface="+mj-ea"/>
                          <a:ea typeface="+mj-ea"/>
                        </a:rPr>
                        <a:t>７</a:t>
                      </a:r>
                      <a:endParaRPr lang="en-US" altLang="ja-JP"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zh-CN" altLang="en-US" sz="1100" u="none" strike="noStrike" dirty="0">
                          <a:effectLst/>
                          <a:latin typeface="HGS明朝E" panose="02020900000000000000" pitchFamily="18" charset="-128"/>
                          <a:ea typeface="HGS明朝E" panose="02020900000000000000" pitchFamily="18" charset="-128"/>
                        </a:rPr>
                        <a:t>金沢区町屋町</a:t>
                      </a:r>
                      <a:r>
                        <a:rPr lang="en-US" altLang="zh-CN" sz="1100" u="none" strike="noStrike" dirty="0">
                          <a:effectLst/>
                          <a:latin typeface="HGS明朝E" panose="02020900000000000000" pitchFamily="18" charset="-128"/>
                          <a:ea typeface="HGS明朝E" panose="02020900000000000000" pitchFamily="18" charset="-128"/>
                        </a:rPr>
                        <a:t>B</a:t>
                      </a:r>
                      <a:endParaRPr lang="en-US" altLang="zh-CN" sz="1100" b="0" i="0" u="none" strike="noStrike" dirty="0">
                        <a:solidFill>
                          <a:srgbClr val="000000"/>
                        </a:solidFill>
                        <a:effectLst/>
                        <a:latin typeface="HGS明朝E" panose="02020900000000000000" pitchFamily="18" charset="-128"/>
                        <a:ea typeface="HGS明朝E" panose="02020900000000000000" pitchFamily="18" charset="-128"/>
                      </a:endParaRPr>
                    </a:p>
                  </a:txBody>
                  <a:tcPr marL="6368" marR="6368" marT="6368" marB="0" anchor="ctr">
                    <a:solidFill>
                      <a:schemeClr val="bg1"/>
                    </a:solidFill>
                  </a:tcPr>
                </a:tc>
                <a:tc>
                  <a:txBody>
                    <a:bodyPr/>
                    <a:lstStyle/>
                    <a:p>
                      <a:pPr algn="ctr" fontAlgn="ctr"/>
                      <a:r>
                        <a:rPr lang="en-US" sz="1100" u="none" strike="noStrike">
                          <a:effectLst/>
                          <a:latin typeface="+mj-ea"/>
                          <a:ea typeface="+mj-ea"/>
                        </a:rPr>
                        <a:t>S52</a:t>
                      </a:r>
                      <a:endParaRPr lang="en-US"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a:effectLst/>
                          <a:latin typeface="+mj-ea"/>
                          <a:ea typeface="+mj-ea"/>
                        </a:rPr>
                        <a:t>60</a:t>
                      </a:r>
                      <a:endParaRPr lang="en-US" altLang="ja-JP"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a:effectLst/>
                          <a:latin typeface="+mj-ea"/>
                          <a:ea typeface="+mj-ea"/>
                        </a:rPr>
                        <a:t>18</a:t>
                      </a:r>
                      <a:endParaRPr lang="en-US" altLang="ja-JP"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zh-CN" altLang="en-US" sz="1100" u="none" strike="noStrike" dirty="0">
                          <a:effectLst/>
                          <a:latin typeface="HGS明朝E" panose="02020900000000000000" pitchFamily="18" charset="-128"/>
                          <a:ea typeface="HGS明朝E" panose="02020900000000000000" pitchFamily="18" charset="-128"/>
                        </a:rPr>
                        <a:t>整体医院</a:t>
                      </a:r>
                      <a:br>
                        <a:rPr lang="zh-CN" altLang="en-US" sz="1100" u="none" strike="noStrike" dirty="0">
                          <a:effectLst/>
                          <a:latin typeface="HGS明朝E" panose="02020900000000000000" pitchFamily="18" charset="-128"/>
                          <a:ea typeface="HGS明朝E" panose="02020900000000000000" pitchFamily="18" charset="-128"/>
                        </a:rPr>
                      </a:br>
                      <a:r>
                        <a:rPr lang="zh-CN" altLang="en-US" sz="1100" u="none" strike="noStrike" dirty="0">
                          <a:effectLst/>
                          <a:latin typeface="HGS明朝E" panose="02020900000000000000" pitchFamily="18" charset="-128"/>
                          <a:ea typeface="HGS明朝E" panose="02020900000000000000" pitchFamily="18" charset="-128"/>
                        </a:rPr>
                        <a:t>外水栓</a:t>
                      </a:r>
                      <a:endParaRPr lang="zh-CN" altLang="en-US" sz="1100" b="0" i="0" u="none" strike="noStrike" dirty="0">
                        <a:solidFill>
                          <a:srgbClr val="000000"/>
                        </a:solidFill>
                        <a:effectLst/>
                        <a:latin typeface="HGS明朝E" panose="02020900000000000000" pitchFamily="18" charset="-128"/>
                        <a:ea typeface="HGS明朝E" panose="02020900000000000000" pitchFamily="18" charset="-128"/>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未</a:t>
                      </a:r>
                      <a:endParaRPr lang="ja-JP" altLang="en-US"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平板</a:t>
                      </a:r>
                      <a:br>
                        <a:rPr lang="ja-JP" altLang="en-US" sz="1100" u="none" strike="noStrike">
                          <a:effectLst/>
                          <a:latin typeface="+mj-ea"/>
                          <a:ea typeface="+mj-ea"/>
                        </a:rPr>
                      </a:br>
                      <a:r>
                        <a:rPr lang="ja-JP" altLang="en-US" sz="1100" u="none" strike="noStrike">
                          <a:effectLst/>
                          <a:latin typeface="+mj-ea"/>
                          <a:ea typeface="+mj-ea"/>
                        </a:rPr>
                        <a:t>歩道</a:t>
                      </a:r>
                      <a:endParaRPr lang="ja-JP" altLang="en-US" sz="1100" b="0"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dirty="0">
                          <a:effectLst/>
                          <a:latin typeface="+mj-ea"/>
                          <a:ea typeface="+mj-ea"/>
                        </a:rPr>
                        <a:t>△</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en-US" altLang="ja-JP" sz="1100" u="none" strike="noStrike" dirty="0">
                          <a:effectLst/>
                          <a:latin typeface="+mj-ea"/>
                          <a:ea typeface="+mj-ea"/>
                        </a:rPr>
                        <a:t>S52</a:t>
                      </a:r>
                      <a:r>
                        <a:rPr lang="ja-JP" altLang="en-US" sz="1100" u="none" strike="noStrike" dirty="0">
                          <a:effectLst/>
                          <a:latin typeface="+mj-ea"/>
                          <a:ea typeface="+mj-ea"/>
                        </a:rPr>
                        <a:t>年歩道内布設。管延長も</a:t>
                      </a:r>
                      <a:r>
                        <a:rPr lang="en-US" altLang="ja-JP" sz="1100" u="none" strike="noStrike" dirty="0">
                          <a:effectLst/>
                          <a:latin typeface="+mj-ea"/>
                          <a:ea typeface="+mj-ea"/>
                        </a:rPr>
                        <a:t>50</a:t>
                      </a:r>
                      <a:r>
                        <a:rPr lang="ja-JP" altLang="en-US" sz="1100" u="none" strike="noStrike" dirty="0" err="1">
                          <a:effectLst/>
                          <a:latin typeface="+mj-ea"/>
                          <a:ea typeface="+mj-ea"/>
                        </a:rPr>
                        <a:t>ｍ</a:t>
                      </a:r>
                      <a:r>
                        <a:rPr lang="ja-JP" altLang="en-US" sz="1100" u="none" strike="noStrike" dirty="0">
                          <a:effectLst/>
                          <a:latin typeface="+mj-ea"/>
                          <a:ea typeface="+mj-ea"/>
                        </a:rPr>
                        <a:t>と条件は良い</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ja-JP" altLang="en-US" sz="1100" u="none" strike="noStrike" dirty="0">
                          <a:solidFill>
                            <a:srgbClr val="FF0000"/>
                          </a:solidFill>
                          <a:effectLst/>
                          <a:latin typeface="+mj-ea"/>
                          <a:ea typeface="+mj-ea"/>
                        </a:rPr>
                        <a:t>設置場所が平板歩道。</a:t>
                      </a:r>
                      <a:r>
                        <a:rPr lang="ja-JP" altLang="en-US" sz="1100" u="none" strike="noStrike" dirty="0">
                          <a:effectLst/>
                          <a:latin typeface="+mj-ea"/>
                          <a:ea typeface="+mj-ea"/>
                        </a:rPr>
                        <a:t>整体医院の停滞水あり。</a:t>
                      </a:r>
                      <a:endParaRPr lang="ja-JP" altLang="en-US" sz="1100" b="0"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a:t>
                      </a:r>
                      <a:endParaRPr lang="ja-JP" altLang="en-US" sz="1100" b="0" i="0" u="none" strike="noStrike">
                        <a:solidFill>
                          <a:srgbClr val="000000"/>
                        </a:solidFill>
                        <a:effectLst/>
                        <a:latin typeface="+mj-ea"/>
                        <a:ea typeface="+mj-ea"/>
                      </a:endParaRPr>
                    </a:p>
                  </a:txBody>
                  <a:tcPr marL="6368" marR="6368" marT="6368" marB="0" anchor="ctr">
                    <a:solidFill>
                      <a:schemeClr val="bg1"/>
                    </a:solidFill>
                  </a:tcPr>
                </a:tc>
                <a:extLst>
                  <a:ext uri="{0D108BD9-81ED-4DB2-BD59-A6C34878D82A}">
                    <a16:rowId xmlns:a16="http://schemas.microsoft.com/office/drawing/2014/main" val="3848797343"/>
                  </a:ext>
                </a:extLst>
              </a:tr>
              <a:tr h="382054">
                <a:tc>
                  <a:txBody>
                    <a:bodyPr/>
                    <a:lstStyle/>
                    <a:p>
                      <a:pPr algn="r" fontAlgn="ctr"/>
                      <a:r>
                        <a:rPr lang="ja-JP" altLang="en-US" sz="1100" b="0" i="0" u="none" strike="noStrike" dirty="0" smtClean="0">
                          <a:solidFill>
                            <a:schemeClr val="tx1"/>
                          </a:solidFill>
                          <a:effectLst/>
                          <a:latin typeface="+mj-ea"/>
                          <a:ea typeface="+mj-ea"/>
                        </a:rPr>
                        <a:t>８</a:t>
                      </a:r>
                      <a:endParaRPr lang="en-US" altLang="ja-JP" sz="1100" b="1"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zh-CN" altLang="en-US" sz="1100" u="none" strike="noStrike" dirty="0">
                          <a:effectLst/>
                          <a:latin typeface="HGS明朝E" panose="02020900000000000000" pitchFamily="18" charset="-128"/>
                          <a:ea typeface="HGS明朝E" panose="02020900000000000000" pitchFamily="18" charset="-128"/>
                        </a:rPr>
                        <a:t>港南区港南中央</a:t>
                      </a:r>
                      <a:endParaRPr lang="zh-CN" altLang="en-US" sz="1100" b="1" i="0" u="none" strike="noStrike" dirty="0">
                        <a:solidFill>
                          <a:srgbClr val="000000"/>
                        </a:solidFill>
                        <a:effectLst/>
                        <a:latin typeface="HGS明朝E" panose="02020900000000000000" pitchFamily="18" charset="-128"/>
                        <a:ea typeface="HGS明朝E" panose="02020900000000000000" pitchFamily="18" charset="-128"/>
                      </a:endParaRPr>
                    </a:p>
                  </a:txBody>
                  <a:tcPr marL="6368" marR="6368" marT="6368" marB="0" anchor="ctr">
                    <a:solidFill>
                      <a:schemeClr val="bg1"/>
                    </a:solidFill>
                  </a:tcPr>
                </a:tc>
                <a:tc>
                  <a:txBody>
                    <a:bodyPr/>
                    <a:lstStyle/>
                    <a:p>
                      <a:pPr algn="ctr" fontAlgn="ctr"/>
                      <a:r>
                        <a:rPr lang="en-US" sz="1100" u="none" strike="noStrike">
                          <a:effectLst/>
                          <a:latin typeface="+mj-ea"/>
                          <a:ea typeface="+mj-ea"/>
                        </a:rPr>
                        <a:t>S57</a:t>
                      </a:r>
                      <a:endParaRPr lang="en-US" sz="1100" b="1"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a:effectLst/>
                          <a:latin typeface="+mj-ea"/>
                          <a:ea typeface="+mj-ea"/>
                        </a:rPr>
                        <a:t>50</a:t>
                      </a:r>
                      <a:endParaRPr lang="en-US" altLang="ja-JP" sz="1100" b="1"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altLang="ja-JP" sz="1100" u="none" strike="noStrike">
                          <a:effectLst/>
                          <a:latin typeface="+mj-ea"/>
                          <a:ea typeface="+mj-ea"/>
                        </a:rPr>
                        <a:t>13</a:t>
                      </a:r>
                      <a:endParaRPr lang="en-US" altLang="ja-JP" sz="1100" b="1"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公園</a:t>
                      </a:r>
                      <a:endParaRPr lang="ja-JP" altLang="en-US" sz="1100" b="1"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a:t>
                      </a:r>
                      <a:endParaRPr lang="ja-JP" altLang="en-US" sz="1100" b="1" i="0" u="none" strike="noStrike">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en-US" sz="1100" u="none" strike="noStrike" dirty="0">
                          <a:effectLst/>
                          <a:latin typeface="+mj-ea"/>
                          <a:ea typeface="+mj-ea"/>
                        </a:rPr>
                        <a:t>L</a:t>
                      </a:r>
                      <a:r>
                        <a:rPr lang="ja-JP" altLang="en-US" sz="1100" u="none" strike="noStrike" dirty="0">
                          <a:effectLst/>
                          <a:latin typeface="+mj-ea"/>
                          <a:ea typeface="+mj-ea"/>
                        </a:rPr>
                        <a:t>交通</a:t>
                      </a:r>
                      <a:endParaRPr lang="ja-JP" altLang="en-US" sz="1100" b="1"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a:effectLst/>
                          <a:latin typeface="+mj-ea"/>
                          <a:ea typeface="+mj-ea"/>
                        </a:rPr>
                        <a:t>○</a:t>
                      </a:r>
                      <a:endParaRPr lang="ja-JP" altLang="en-US" sz="1100" b="1" i="0" u="none" strike="noStrike">
                        <a:solidFill>
                          <a:srgbClr val="000000"/>
                        </a:solidFill>
                        <a:effectLst/>
                        <a:latin typeface="+mj-ea"/>
                        <a:ea typeface="+mj-ea"/>
                      </a:endParaRPr>
                    </a:p>
                  </a:txBody>
                  <a:tcPr marL="6368" marR="6368" marT="6368" marB="0" anchor="ctr">
                    <a:solidFill>
                      <a:schemeClr val="bg1"/>
                    </a:solidFill>
                  </a:tcPr>
                </a:tc>
                <a:tc>
                  <a:txBody>
                    <a:bodyPr/>
                    <a:lstStyle/>
                    <a:p>
                      <a:pPr algn="l" fontAlgn="ctr"/>
                      <a:r>
                        <a:rPr lang="ja-JP" altLang="en-US" sz="1100" u="none" strike="noStrike" dirty="0">
                          <a:effectLst/>
                          <a:latin typeface="+mj-ea"/>
                          <a:ea typeface="+mj-ea"/>
                        </a:rPr>
                        <a:t>購入時選定場所。</a:t>
                      </a:r>
                      <a:r>
                        <a:rPr lang="ja-JP" altLang="en-US" sz="1100" u="none" strike="noStrike" dirty="0">
                          <a:solidFill>
                            <a:srgbClr val="FF0000"/>
                          </a:solidFill>
                          <a:effectLst/>
                          <a:latin typeface="+mj-ea"/>
                          <a:ea typeface="+mj-ea"/>
                        </a:rPr>
                        <a:t>事前採水で鉄分あり。公園で採水条件良。</a:t>
                      </a:r>
                      <a:endParaRPr lang="ja-JP" altLang="en-US" sz="1100" b="1" i="0" u="none" strike="noStrike" dirty="0">
                        <a:solidFill>
                          <a:srgbClr val="FF0000"/>
                        </a:solidFill>
                        <a:effectLst/>
                        <a:latin typeface="+mj-ea"/>
                        <a:ea typeface="+mj-ea"/>
                      </a:endParaRPr>
                    </a:p>
                  </a:txBody>
                  <a:tcPr marL="6368" marR="6368" marT="6368" marB="0" anchor="ctr">
                    <a:solidFill>
                      <a:schemeClr val="bg1"/>
                    </a:solidFill>
                  </a:tcPr>
                </a:tc>
                <a:tc>
                  <a:txBody>
                    <a:bodyPr/>
                    <a:lstStyle/>
                    <a:p>
                      <a:pPr algn="l" fontAlgn="ctr"/>
                      <a:r>
                        <a:rPr lang="ja-JP" altLang="en-US" sz="1100" u="none" strike="noStrike" dirty="0">
                          <a:effectLst/>
                          <a:latin typeface="+mj-ea"/>
                          <a:ea typeface="+mj-ea"/>
                        </a:rPr>
                        <a:t>公園の使用頻度が高いため、昼間採水では残塩データが振れる可能性あり。</a:t>
                      </a:r>
                      <a:endParaRPr lang="ja-JP" altLang="en-US" sz="1100" b="1" i="0" u="none" strike="noStrike" dirty="0">
                        <a:solidFill>
                          <a:srgbClr val="000000"/>
                        </a:solidFill>
                        <a:effectLst/>
                        <a:latin typeface="+mj-ea"/>
                        <a:ea typeface="+mj-ea"/>
                      </a:endParaRPr>
                    </a:p>
                  </a:txBody>
                  <a:tcPr marL="6368" marR="6368" marT="6368" marB="0" anchor="ctr">
                    <a:solidFill>
                      <a:schemeClr val="bg1"/>
                    </a:solidFill>
                  </a:tcPr>
                </a:tc>
                <a:tc>
                  <a:txBody>
                    <a:bodyPr/>
                    <a:lstStyle/>
                    <a:p>
                      <a:pPr algn="ctr" fontAlgn="ctr"/>
                      <a:r>
                        <a:rPr lang="ja-JP" altLang="en-US" sz="1100" u="none" strike="noStrike" dirty="0">
                          <a:effectLst/>
                          <a:latin typeface="+mj-ea"/>
                          <a:ea typeface="+mj-ea"/>
                        </a:rPr>
                        <a:t>〇</a:t>
                      </a:r>
                      <a:endParaRPr lang="ja-JP" altLang="en-US" sz="1100" b="1" i="0" u="none" strike="noStrike" dirty="0">
                        <a:solidFill>
                          <a:srgbClr val="000000"/>
                        </a:solidFill>
                        <a:effectLst/>
                        <a:latin typeface="+mj-ea"/>
                        <a:ea typeface="+mj-ea"/>
                      </a:endParaRPr>
                    </a:p>
                  </a:txBody>
                  <a:tcPr marL="6368" marR="6368" marT="6368" marB="0" anchor="ctr">
                    <a:solidFill>
                      <a:schemeClr val="bg1"/>
                    </a:solidFill>
                  </a:tcPr>
                </a:tc>
                <a:extLst>
                  <a:ext uri="{0D108BD9-81ED-4DB2-BD59-A6C34878D82A}">
                    <a16:rowId xmlns:a16="http://schemas.microsoft.com/office/drawing/2014/main" val="530484100"/>
                  </a:ext>
                </a:extLst>
              </a:tr>
            </a:tbl>
          </a:graphicData>
        </a:graphic>
      </p:graphicFrame>
      <p:sp>
        <p:nvSpPr>
          <p:cNvPr id="2" name="タイトル 1"/>
          <p:cNvSpPr>
            <a:spLocks noGrp="1"/>
          </p:cNvSpPr>
          <p:nvPr>
            <p:ph type="title"/>
          </p:nvPr>
        </p:nvSpPr>
        <p:spPr/>
        <p:txBody>
          <a:bodyPr>
            <a:normAutofit/>
          </a:bodyPr>
          <a:lstStyle/>
          <a:p>
            <a:r>
              <a:rPr kumimoji="1" lang="ja-JP" altLang="en-US" dirty="0">
                <a:latin typeface="+mj-ea"/>
              </a:rPr>
              <a:t>設置場所の順位と評価</a:t>
            </a: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15</a:t>
            </a:fld>
            <a:endParaRPr kumimoji="1" lang="ja-JP" altLang="en-US" dirty="0"/>
          </a:p>
        </p:txBody>
      </p:sp>
      <p:sp>
        <p:nvSpPr>
          <p:cNvPr id="6" name="正方形/長方形 5"/>
          <p:cNvSpPr/>
          <p:nvPr/>
        </p:nvSpPr>
        <p:spPr>
          <a:xfrm>
            <a:off x="214558" y="3140968"/>
            <a:ext cx="8749930"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23190" y="4771752"/>
            <a:ext cx="8714884" cy="6803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11560" y="5522508"/>
            <a:ext cx="8326514" cy="1200329"/>
          </a:xfrm>
          <a:prstGeom prst="rect">
            <a:avLst/>
          </a:prstGeom>
          <a:solidFill>
            <a:schemeClr val="bg1"/>
          </a:solidFill>
        </p:spPr>
        <p:txBody>
          <a:bodyPr wrap="square" rtlCol="0">
            <a:spAutoFit/>
          </a:bodyPr>
          <a:lstStyle/>
          <a:p>
            <a:r>
              <a:rPr lang="ja-JP" altLang="en-US" sz="2400" dirty="0" smtClean="0"/>
              <a:t>管延長</a:t>
            </a:r>
            <a:r>
              <a:rPr lang="ja-JP" altLang="en-US" sz="2400" dirty="0"/>
              <a:t>、</a:t>
            </a:r>
            <a:r>
              <a:rPr lang="ja-JP" altLang="en-US" sz="2400" dirty="0" smtClean="0"/>
              <a:t>効果の発揮する流量</a:t>
            </a:r>
            <a:r>
              <a:rPr lang="en-US" altLang="ja-JP" sz="2400" dirty="0" smtClean="0"/>
              <a:t>(</a:t>
            </a:r>
            <a:r>
              <a:rPr lang="ja-JP" altLang="en-US" sz="2400" dirty="0" smtClean="0"/>
              <a:t>給水戸数</a:t>
            </a:r>
            <a:r>
              <a:rPr lang="en-US" altLang="ja-JP" sz="2400" dirty="0" smtClean="0"/>
              <a:t>)</a:t>
            </a:r>
            <a:r>
              <a:rPr lang="ja-JP" altLang="en-US" sz="2400" dirty="0" err="1" smtClean="0"/>
              <a:t>、</a:t>
            </a:r>
            <a:r>
              <a:rPr lang="ja-JP" altLang="en-US" sz="2400" dirty="0" smtClean="0"/>
              <a:t>設置が可能、継続的な採水が可能な場所として</a:t>
            </a:r>
            <a:endParaRPr lang="en-US" altLang="ja-JP" sz="2400" dirty="0" smtClean="0"/>
          </a:p>
          <a:p>
            <a:r>
              <a:rPr lang="ja-JP" altLang="en-US" sz="2400" dirty="0" smtClean="0">
                <a:solidFill>
                  <a:srgbClr val="FF0000"/>
                </a:solidFill>
              </a:rPr>
              <a:t>「寺前二丁目」 、「港南中央」の２か所</a:t>
            </a:r>
            <a:r>
              <a:rPr lang="ja-JP" altLang="en-US" sz="2400" dirty="0" smtClean="0"/>
              <a:t>を検証か所とした。</a:t>
            </a:r>
            <a:endParaRPr lang="ja-JP" altLang="ja-JP" sz="2400" dirty="0"/>
          </a:p>
        </p:txBody>
      </p:sp>
    </p:spTree>
    <p:extLst>
      <p:ext uri="{BB962C8B-B14F-4D97-AF65-F5344CB8AC3E}">
        <p14:creationId xmlns:p14="http://schemas.microsoft.com/office/powerpoint/2010/main" val="2509354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51"/>
          <p:cNvPicPr>
            <a:picLocks noChangeAspect="1"/>
          </p:cNvPicPr>
          <p:nvPr/>
        </p:nvPicPr>
        <p:blipFill rotWithShape="1">
          <a:blip r:embed="rId3" cstate="print">
            <a:extLst>
              <a:ext uri="{28A0092B-C50C-407E-A947-70E740481C1C}">
                <a14:useLocalDpi xmlns:a14="http://schemas.microsoft.com/office/drawing/2010/main" val="0"/>
              </a:ext>
            </a:extLst>
          </a:blip>
          <a:srcRect t="8079"/>
          <a:stretch/>
        </p:blipFill>
        <p:spPr>
          <a:xfrm>
            <a:off x="1879554" y="2097128"/>
            <a:ext cx="7051026" cy="4757820"/>
          </a:xfrm>
          <a:prstGeom prst="rect">
            <a:avLst/>
          </a:prstGeom>
          <a:solidFill>
            <a:schemeClr val="bg1"/>
          </a:solidFill>
        </p:spPr>
      </p:pic>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16</a:t>
            </a:fld>
            <a:endParaRPr kumimoji="1" lang="ja-JP" altLang="en-US"/>
          </a:p>
        </p:txBody>
      </p:sp>
      <p:sp>
        <p:nvSpPr>
          <p:cNvPr id="4" name="タイトル 3"/>
          <p:cNvSpPr>
            <a:spLocks noGrp="1"/>
          </p:cNvSpPr>
          <p:nvPr>
            <p:ph type="title"/>
          </p:nvPr>
        </p:nvSpPr>
        <p:spPr/>
        <p:txBody>
          <a:bodyPr/>
          <a:lstStyle/>
          <a:p>
            <a:r>
              <a:rPr kumimoji="1" lang="ja-JP" altLang="en-US" dirty="0" smtClean="0"/>
              <a:t>設置場所　１</a:t>
            </a:r>
            <a:endParaRPr kumimoji="1" lang="ja-JP" altLang="en-US" dirty="0"/>
          </a:p>
        </p:txBody>
      </p:sp>
      <p:graphicFrame>
        <p:nvGraphicFramePr>
          <p:cNvPr id="9" name="表 8"/>
          <p:cNvGraphicFramePr>
            <a:graphicFrameLocks noGrp="1"/>
          </p:cNvGraphicFramePr>
          <p:nvPr>
            <p:extLst>
              <p:ext uri="{D42A27DB-BD31-4B8C-83A1-F6EECF244321}">
                <p14:modId xmlns:p14="http://schemas.microsoft.com/office/powerpoint/2010/main" val="4196628612"/>
              </p:ext>
            </p:extLst>
          </p:nvPr>
        </p:nvGraphicFramePr>
        <p:xfrm>
          <a:off x="179512" y="1398718"/>
          <a:ext cx="8856983" cy="752594"/>
        </p:xfrm>
        <a:graphic>
          <a:graphicData uri="http://schemas.openxmlformats.org/drawingml/2006/table">
            <a:tbl>
              <a:tblPr firstRow="1" firstCol="1" bandRow="1">
                <a:tableStyleId>{91EBBBCC-DAD2-459C-BE2E-F6DE35CF9A28}</a:tableStyleId>
              </a:tblPr>
              <a:tblGrid>
                <a:gridCol w="435615">
                  <a:extLst>
                    <a:ext uri="{9D8B030D-6E8A-4147-A177-3AD203B41FA5}">
                      <a16:colId xmlns:a16="http://schemas.microsoft.com/office/drawing/2014/main" val="2298737517"/>
                    </a:ext>
                  </a:extLst>
                </a:gridCol>
                <a:gridCol w="1241862">
                  <a:extLst>
                    <a:ext uri="{9D8B030D-6E8A-4147-A177-3AD203B41FA5}">
                      <a16:colId xmlns:a16="http://schemas.microsoft.com/office/drawing/2014/main" val="2174448567"/>
                    </a:ext>
                  </a:extLst>
                </a:gridCol>
                <a:gridCol w="2777379">
                  <a:extLst>
                    <a:ext uri="{9D8B030D-6E8A-4147-A177-3AD203B41FA5}">
                      <a16:colId xmlns:a16="http://schemas.microsoft.com/office/drawing/2014/main" val="2454047380"/>
                    </a:ext>
                  </a:extLst>
                </a:gridCol>
                <a:gridCol w="653095">
                  <a:extLst>
                    <a:ext uri="{9D8B030D-6E8A-4147-A177-3AD203B41FA5}">
                      <a16:colId xmlns:a16="http://schemas.microsoft.com/office/drawing/2014/main" val="3327832289"/>
                    </a:ext>
                  </a:extLst>
                </a:gridCol>
                <a:gridCol w="633106">
                  <a:extLst>
                    <a:ext uri="{9D8B030D-6E8A-4147-A177-3AD203B41FA5}">
                      <a16:colId xmlns:a16="http://schemas.microsoft.com/office/drawing/2014/main" val="2955423509"/>
                    </a:ext>
                  </a:extLst>
                </a:gridCol>
                <a:gridCol w="994725">
                  <a:extLst>
                    <a:ext uri="{9D8B030D-6E8A-4147-A177-3AD203B41FA5}">
                      <a16:colId xmlns:a16="http://schemas.microsoft.com/office/drawing/2014/main" val="3038344430"/>
                    </a:ext>
                  </a:extLst>
                </a:gridCol>
                <a:gridCol w="1038337">
                  <a:extLst>
                    <a:ext uri="{9D8B030D-6E8A-4147-A177-3AD203B41FA5}">
                      <a16:colId xmlns:a16="http://schemas.microsoft.com/office/drawing/2014/main" val="1564149313"/>
                    </a:ext>
                  </a:extLst>
                </a:gridCol>
                <a:gridCol w="1082864">
                  <a:extLst>
                    <a:ext uri="{9D8B030D-6E8A-4147-A177-3AD203B41FA5}">
                      <a16:colId xmlns:a16="http://schemas.microsoft.com/office/drawing/2014/main" val="4158137543"/>
                    </a:ext>
                  </a:extLst>
                </a:gridCol>
              </a:tblGrid>
              <a:tr h="433496">
                <a:tc>
                  <a:txBody>
                    <a:bodyPr/>
                    <a:lstStyle/>
                    <a:p>
                      <a:pPr algn="ctr">
                        <a:spcAft>
                          <a:spcPts val="0"/>
                        </a:spcAft>
                      </a:pPr>
                      <a:r>
                        <a:rPr lang="en-US" sz="1600" kern="100" dirty="0">
                          <a:effectLst/>
                          <a:latin typeface="+mj-ea"/>
                          <a:ea typeface="+mj-ea"/>
                        </a:rPr>
                        <a:t>NO</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smtClean="0">
                          <a:effectLst/>
                          <a:latin typeface="+mj-ea"/>
                          <a:ea typeface="+mj-ea"/>
                        </a:rPr>
                        <a:t>名称</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設置場所</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altLang="en-US" sz="1600" kern="100" dirty="0" smtClean="0">
                          <a:effectLst/>
                          <a:latin typeface="+mj-ea"/>
                          <a:ea typeface="+mj-ea"/>
                        </a:rPr>
                        <a:t>口径</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布設</a:t>
                      </a:r>
                    </a:p>
                    <a:p>
                      <a:pPr algn="ctr">
                        <a:spcAft>
                          <a:spcPts val="0"/>
                        </a:spcAft>
                      </a:pPr>
                      <a:r>
                        <a:rPr lang="ja-JP" sz="1600" kern="100" dirty="0">
                          <a:effectLst/>
                          <a:latin typeface="+mj-ea"/>
                          <a:ea typeface="+mj-ea"/>
                        </a:rPr>
                        <a:t>年度</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管種</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採水場所</a:t>
                      </a:r>
                      <a:r>
                        <a:rPr lang="en-US" sz="1600" kern="100" dirty="0">
                          <a:effectLst/>
                          <a:latin typeface="+mj-ea"/>
                          <a:ea typeface="+mj-ea"/>
                        </a:rPr>
                        <a:t/>
                      </a:r>
                      <a:br>
                        <a:rPr lang="en-US" sz="1600" kern="100" dirty="0">
                          <a:effectLst/>
                          <a:latin typeface="+mj-ea"/>
                          <a:ea typeface="+mj-ea"/>
                        </a:rPr>
                      </a:br>
                      <a:r>
                        <a:rPr lang="ja-JP" sz="1600" kern="100" dirty="0">
                          <a:effectLst/>
                          <a:latin typeface="+mj-ea"/>
                          <a:ea typeface="+mj-ea"/>
                        </a:rPr>
                        <a:t>（上流）</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採水場所</a:t>
                      </a:r>
                      <a:r>
                        <a:rPr lang="en-US" sz="1600" kern="100" dirty="0">
                          <a:effectLst/>
                          <a:latin typeface="+mj-ea"/>
                          <a:ea typeface="+mj-ea"/>
                        </a:rPr>
                        <a:t/>
                      </a:r>
                      <a:br>
                        <a:rPr lang="en-US" sz="1600" kern="100" dirty="0">
                          <a:effectLst/>
                          <a:latin typeface="+mj-ea"/>
                          <a:ea typeface="+mj-ea"/>
                        </a:rPr>
                      </a:br>
                      <a:r>
                        <a:rPr lang="ja-JP" sz="1600" kern="100" dirty="0">
                          <a:effectLst/>
                          <a:latin typeface="+mj-ea"/>
                          <a:ea typeface="+mj-ea"/>
                        </a:rPr>
                        <a:t>（下流）</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extLst>
                  <a:ext uri="{0D108BD9-81ED-4DB2-BD59-A6C34878D82A}">
                    <a16:rowId xmlns:a16="http://schemas.microsoft.com/office/drawing/2014/main" val="1479278993"/>
                  </a:ext>
                </a:extLst>
              </a:tr>
              <a:tr h="264914">
                <a:tc>
                  <a:txBody>
                    <a:bodyPr/>
                    <a:lstStyle/>
                    <a:p>
                      <a:pPr algn="ctr">
                        <a:spcAft>
                          <a:spcPts val="0"/>
                        </a:spcAft>
                      </a:pPr>
                      <a:r>
                        <a:rPr lang="en-US" sz="1600" kern="100" dirty="0">
                          <a:effectLst/>
                          <a:latin typeface="+mj-ea"/>
                          <a:ea typeface="+mj-ea"/>
                        </a:rPr>
                        <a:t>1</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solidFill>
                            <a:srgbClr val="FF0000"/>
                          </a:solidFill>
                          <a:effectLst/>
                          <a:latin typeface="+mj-ea"/>
                          <a:ea typeface="+mj-ea"/>
                        </a:rPr>
                        <a:t>寺前二丁目</a:t>
                      </a:r>
                      <a:endParaRPr lang="ja-JP" sz="1600" kern="100" dirty="0">
                        <a:solidFill>
                          <a:srgbClr val="FF0000"/>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金沢区寺前二丁目</a:t>
                      </a:r>
                      <a:r>
                        <a:rPr lang="en-US" sz="1600" kern="100" dirty="0">
                          <a:effectLst/>
                          <a:latin typeface="+mj-ea"/>
                          <a:ea typeface="+mj-ea"/>
                        </a:rPr>
                        <a:t>26-15</a:t>
                      </a:r>
                      <a:r>
                        <a:rPr lang="ja-JP" sz="1600" kern="100" dirty="0">
                          <a:effectLst/>
                          <a:latin typeface="+mj-ea"/>
                          <a:ea typeface="+mj-ea"/>
                        </a:rPr>
                        <a:t>地先</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φ</a:t>
                      </a:r>
                      <a:r>
                        <a:rPr lang="en-US" sz="1600" kern="100" dirty="0">
                          <a:effectLst/>
                          <a:latin typeface="+mj-ea"/>
                          <a:ea typeface="+mj-ea"/>
                        </a:rPr>
                        <a:t>50</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en-US" sz="1600" kern="100" dirty="0">
                          <a:effectLst/>
                          <a:latin typeface="+mj-ea"/>
                          <a:ea typeface="+mj-ea"/>
                        </a:rPr>
                        <a:t>S53</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en-US" sz="1600" kern="100" dirty="0">
                          <a:effectLst/>
                          <a:latin typeface="+mj-ea"/>
                          <a:ea typeface="+mj-ea"/>
                        </a:rPr>
                        <a:t>SGP-VB</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共用水栓</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消火栓</a:t>
                      </a:r>
                      <a:endParaRPr lang="ja-JP" sz="1600" kern="100" dirty="0">
                        <a:effectLst/>
                        <a:latin typeface="+mj-ea"/>
                        <a:ea typeface="+mj-ea"/>
                        <a:cs typeface="Times New Roman" panose="02020603050405020304" pitchFamily="18" charset="0"/>
                      </a:endParaRPr>
                    </a:p>
                  </a:txBody>
                  <a:tcPr marL="68580" marR="68580" marT="0" marB="0" anchor="ctr"/>
                </a:tc>
                <a:extLst>
                  <a:ext uri="{0D108BD9-81ED-4DB2-BD59-A6C34878D82A}">
                    <a16:rowId xmlns:a16="http://schemas.microsoft.com/office/drawing/2014/main" val="1029366537"/>
                  </a:ext>
                </a:extLst>
              </a:tr>
            </a:tbl>
          </a:graphicData>
        </a:graphic>
      </p:graphicFrame>
      <p:sp>
        <p:nvSpPr>
          <p:cNvPr id="10" name="テキスト ボックス 31"/>
          <p:cNvSpPr txBox="1"/>
          <p:nvPr/>
        </p:nvSpPr>
        <p:spPr>
          <a:xfrm>
            <a:off x="6816725" y="6129195"/>
            <a:ext cx="2095070" cy="6070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just">
              <a:spcAft>
                <a:spcPts val="0"/>
              </a:spcAft>
            </a:pPr>
            <a:r>
              <a:rPr lang="ja-JP" b="1" u="sng" kern="100" dirty="0">
                <a:solidFill>
                  <a:srgbClr val="FF0000"/>
                </a:solidFill>
                <a:effectLst/>
                <a:ea typeface="游明朝" panose="02020400000000000000" pitchFamily="18" charset="-128"/>
                <a:cs typeface="Times New Roman" panose="02020603050405020304" pitchFamily="18" charset="0"/>
              </a:rPr>
              <a:t>流量：</a:t>
            </a:r>
            <a:r>
              <a:rPr lang="en-US" b="1" u="sng" kern="100" dirty="0">
                <a:solidFill>
                  <a:srgbClr val="FF0000"/>
                </a:solidFill>
                <a:effectLst/>
                <a:ea typeface="游明朝" panose="02020400000000000000" pitchFamily="18" charset="-128"/>
                <a:cs typeface="Times New Roman" panose="02020603050405020304" pitchFamily="18" charset="0"/>
              </a:rPr>
              <a:t>174.6 l/min</a:t>
            </a:r>
            <a:endParaRPr lang="ja-JP" sz="2800" b="1" kern="100" dirty="0">
              <a:effectLst/>
              <a:ea typeface="游明朝" panose="02020400000000000000" pitchFamily="18" charset="-128"/>
              <a:cs typeface="Times New Roman" panose="02020603050405020304" pitchFamily="18" charset="0"/>
            </a:endParaRPr>
          </a:p>
          <a:p>
            <a:pPr algn="just">
              <a:spcAft>
                <a:spcPts val="0"/>
              </a:spcAft>
            </a:pPr>
            <a:r>
              <a:rPr lang="ja-JP" b="1" u="sng" kern="100" dirty="0">
                <a:solidFill>
                  <a:srgbClr val="FF0000"/>
                </a:solidFill>
                <a:effectLst/>
                <a:ea typeface="游明朝" panose="02020400000000000000" pitchFamily="18" charset="-128"/>
                <a:cs typeface="Times New Roman" panose="02020603050405020304" pitchFamily="18" charset="0"/>
              </a:rPr>
              <a:t>流速：</a:t>
            </a:r>
            <a:r>
              <a:rPr lang="en-US" b="1" u="sng" kern="100" dirty="0">
                <a:solidFill>
                  <a:srgbClr val="FF0000"/>
                </a:solidFill>
                <a:effectLst/>
                <a:ea typeface="游明朝" panose="02020400000000000000" pitchFamily="18" charset="-128"/>
                <a:cs typeface="Times New Roman" panose="02020603050405020304" pitchFamily="18" charset="0"/>
              </a:rPr>
              <a:t>0.37 m/s</a:t>
            </a:r>
            <a:endParaRPr lang="ja-JP" sz="2800" b="1" kern="100" dirty="0">
              <a:effectLst/>
              <a:ea typeface="游明朝" panose="02020400000000000000" pitchFamily="18" charset="-128"/>
              <a:cs typeface="Times New Roman" panose="02020603050405020304" pitchFamily="18" charset="0"/>
            </a:endParaRPr>
          </a:p>
        </p:txBody>
      </p:sp>
      <p:sp>
        <p:nvSpPr>
          <p:cNvPr id="11" name="テキスト ボックス 31"/>
          <p:cNvSpPr txBox="1"/>
          <p:nvPr/>
        </p:nvSpPr>
        <p:spPr>
          <a:xfrm>
            <a:off x="74510" y="2603200"/>
            <a:ext cx="3916578" cy="26693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just">
              <a:spcAft>
                <a:spcPts val="0"/>
              </a:spcAft>
            </a:pPr>
            <a:r>
              <a:rPr lang="ja-JP" altLang="en-US" b="1" kern="100" dirty="0">
                <a:solidFill>
                  <a:srgbClr val="FF0000"/>
                </a:solidFill>
                <a:ea typeface="游明朝" panose="02020400000000000000" pitchFamily="18" charset="-128"/>
                <a:cs typeface="Times New Roman" panose="02020603050405020304" pitchFamily="18" charset="0"/>
              </a:rPr>
              <a:t>＜</a:t>
            </a:r>
            <a:r>
              <a:rPr lang="ja-JP" altLang="en-US" b="1" kern="100" dirty="0" smtClean="0">
                <a:solidFill>
                  <a:srgbClr val="FF0000"/>
                </a:solidFill>
                <a:ea typeface="游明朝" panose="02020400000000000000" pitchFamily="18" charset="-128"/>
                <a:cs typeface="Times New Roman" panose="02020603050405020304" pitchFamily="18" charset="0"/>
              </a:rPr>
              <a:t>張り付き戸数＞　６１戸</a:t>
            </a:r>
            <a:endParaRPr lang="en-US" altLang="ja-JP" b="1" kern="100" dirty="0" smtClean="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　　　（</a:t>
            </a:r>
            <a:r>
              <a:rPr lang="ja-JP" altLang="en-US" b="1" kern="100" dirty="0">
                <a:solidFill>
                  <a:srgbClr val="FF0000"/>
                </a:solidFill>
                <a:ea typeface="游明朝" panose="02020400000000000000" pitchFamily="18" charset="-128"/>
                <a:cs typeface="Times New Roman" panose="02020603050405020304" pitchFamily="18" charset="0"/>
              </a:rPr>
              <a:t>分岐～採水か所</a:t>
            </a:r>
            <a:r>
              <a:rPr lang="ja-JP" altLang="en-US" b="1" kern="100" dirty="0" smtClean="0">
                <a:solidFill>
                  <a:srgbClr val="FF0000"/>
                </a:solidFill>
                <a:ea typeface="游明朝" panose="02020400000000000000" pitchFamily="18" charset="-128"/>
                <a:cs typeface="Times New Roman" panose="02020603050405020304" pitchFamily="18" charset="0"/>
              </a:rPr>
              <a:t>：５５戸</a:t>
            </a:r>
            <a:endParaRPr lang="ja-JP" altLang="en-US" b="1" kern="100" dirty="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　　　（</a:t>
            </a:r>
            <a:r>
              <a:rPr lang="ja-JP" altLang="en-US" b="1" kern="100" dirty="0">
                <a:solidFill>
                  <a:srgbClr val="FF0000"/>
                </a:solidFill>
                <a:ea typeface="游明朝" panose="02020400000000000000" pitchFamily="18" charset="-128"/>
                <a:cs typeface="Times New Roman" panose="02020603050405020304" pitchFamily="18" charset="0"/>
              </a:rPr>
              <a:t>採水か所～管末</a:t>
            </a:r>
            <a:r>
              <a:rPr lang="ja-JP" altLang="en-US" b="1" kern="100" dirty="0" smtClean="0">
                <a:solidFill>
                  <a:srgbClr val="FF0000"/>
                </a:solidFill>
                <a:ea typeface="游明朝" panose="02020400000000000000" pitchFamily="18" charset="-128"/>
                <a:cs typeface="Times New Roman" panose="02020603050405020304" pitchFamily="18" charset="0"/>
              </a:rPr>
              <a:t>：６戸</a:t>
            </a:r>
            <a:endParaRPr lang="en-US" altLang="ja-JP" b="1" kern="100" dirty="0" smtClean="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＜系統＞　金沢</a:t>
            </a:r>
            <a:r>
              <a:rPr lang="ja-JP" altLang="en-US" b="1" kern="100" dirty="0">
                <a:solidFill>
                  <a:srgbClr val="FF0000"/>
                </a:solidFill>
                <a:ea typeface="游明朝" panose="02020400000000000000" pitchFamily="18" charset="-128"/>
                <a:cs typeface="Times New Roman" panose="02020603050405020304" pitchFamily="18" charset="0"/>
              </a:rPr>
              <a:t>配水池低区系</a:t>
            </a:r>
          </a:p>
          <a:p>
            <a:pPr algn="just">
              <a:spcAft>
                <a:spcPts val="0"/>
              </a:spcAft>
            </a:pPr>
            <a:r>
              <a:rPr lang="ja-JP" altLang="en-US" b="1" kern="100" dirty="0">
                <a:solidFill>
                  <a:srgbClr val="FF0000"/>
                </a:solidFill>
                <a:ea typeface="游明朝" panose="02020400000000000000" pitchFamily="18" charset="-128"/>
                <a:cs typeface="Times New Roman" panose="02020603050405020304" pitchFamily="18" charset="0"/>
              </a:rPr>
              <a:t>＜</a:t>
            </a:r>
            <a:r>
              <a:rPr lang="ja-JP" altLang="en-US" b="1" kern="100" dirty="0" smtClean="0">
                <a:solidFill>
                  <a:srgbClr val="FF0000"/>
                </a:solidFill>
                <a:ea typeface="游明朝" panose="02020400000000000000" pitchFamily="18" charset="-128"/>
                <a:cs typeface="Times New Roman" panose="02020603050405020304" pitchFamily="18" charset="0"/>
              </a:rPr>
              <a:t>延長＞　１８０</a:t>
            </a:r>
            <a:r>
              <a:rPr lang="en-US" altLang="ja-JP" b="1" kern="100" dirty="0" smtClean="0">
                <a:solidFill>
                  <a:srgbClr val="FF0000"/>
                </a:solidFill>
                <a:ea typeface="游明朝" panose="02020400000000000000" pitchFamily="18" charset="-128"/>
                <a:cs typeface="Times New Roman" panose="02020603050405020304" pitchFamily="18" charset="0"/>
              </a:rPr>
              <a:t>m</a:t>
            </a:r>
            <a:endParaRPr lang="en-US" altLang="ja-JP" b="1" kern="100" dirty="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a:solidFill>
                  <a:srgbClr val="FF0000"/>
                </a:solidFill>
                <a:ea typeface="游明朝" panose="02020400000000000000" pitchFamily="18" charset="-128"/>
                <a:cs typeface="Times New Roman" panose="02020603050405020304" pitchFamily="18" charset="0"/>
              </a:rPr>
              <a:t>　（分岐～採水か所</a:t>
            </a:r>
            <a:r>
              <a:rPr lang="ja-JP" altLang="en-US" b="1" kern="100" dirty="0" smtClean="0">
                <a:solidFill>
                  <a:srgbClr val="FF0000"/>
                </a:solidFill>
                <a:ea typeface="游明朝" panose="02020400000000000000" pitchFamily="18" charset="-128"/>
                <a:cs typeface="Times New Roman" panose="02020603050405020304" pitchFamily="18" charset="0"/>
              </a:rPr>
              <a:t>：１００</a:t>
            </a:r>
            <a:r>
              <a:rPr lang="en-US" altLang="ja-JP" b="1" kern="100" dirty="0" smtClean="0">
                <a:solidFill>
                  <a:srgbClr val="FF0000"/>
                </a:solidFill>
                <a:ea typeface="游明朝" panose="02020400000000000000" pitchFamily="18" charset="-128"/>
                <a:cs typeface="Times New Roman" panose="02020603050405020304" pitchFamily="18" charset="0"/>
              </a:rPr>
              <a:t>m</a:t>
            </a:r>
            <a:endParaRPr lang="en-US" altLang="ja-JP" b="1" kern="100" dirty="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a:solidFill>
                  <a:srgbClr val="FF0000"/>
                </a:solidFill>
                <a:ea typeface="游明朝" panose="02020400000000000000" pitchFamily="18" charset="-128"/>
                <a:cs typeface="Times New Roman" panose="02020603050405020304" pitchFamily="18" charset="0"/>
              </a:rPr>
              <a:t>　（採水か所～管末</a:t>
            </a:r>
            <a:r>
              <a:rPr lang="ja-JP" altLang="en-US" b="1" kern="100" dirty="0" smtClean="0">
                <a:solidFill>
                  <a:srgbClr val="FF0000"/>
                </a:solidFill>
                <a:ea typeface="游明朝" panose="02020400000000000000" pitchFamily="18" charset="-128"/>
                <a:cs typeface="Times New Roman" panose="02020603050405020304" pitchFamily="18" charset="0"/>
              </a:rPr>
              <a:t>：８０</a:t>
            </a:r>
            <a:r>
              <a:rPr lang="en-US" altLang="ja-JP" b="1" kern="100" dirty="0" smtClean="0">
                <a:solidFill>
                  <a:srgbClr val="FF0000"/>
                </a:solidFill>
                <a:ea typeface="游明朝" panose="02020400000000000000" pitchFamily="18" charset="-128"/>
                <a:cs typeface="Times New Roman" panose="02020603050405020304" pitchFamily="18" charset="0"/>
              </a:rPr>
              <a:t>m</a:t>
            </a:r>
            <a:endParaRPr lang="en-US" altLang="ja-JP" b="1" kern="100" dirty="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＜設置日＞　平成２９年</a:t>
            </a:r>
            <a:r>
              <a:rPr lang="ja-JP" altLang="en-US" b="1" kern="100" dirty="0">
                <a:solidFill>
                  <a:srgbClr val="FF0000"/>
                </a:solidFill>
                <a:ea typeface="游明朝" panose="02020400000000000000" pitchFamily="18" charset="-128"/>
                <a:cs typeface="Times New Roman" panose="02020603050405020304" pitchFamily="18" charset="0"/>
              </a:rPr>
              <a:t>３月８日</a:t>
            </a:r>
          </a:p>
        </p:txBody>
      </p:sp>
    </p:spTree>
    <p:extLst>
      <p:ext uri="{BB962C8B-B14F-4D97-AF65-F5344CB8AC3E}">
        <p14:creationId xmlns:p14="http://schemas.microsoft.com/office/powerpoint/2010/main" val="2643892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17</a:t>
            </a:fld>
            <a:endParaRPr kumimoji="1" lang="ja-JP" altLang="en-US"/>
          </a:p>
        </p:txBody>
      </p:sp>
      <p:sp>
        <p:nvSpPr>
          <p:cNvPr id="4" name="タイトル 3"/>
          <p:cNvSpPr>
            <a:spLocks noGrp="1"/>
          </p:cNvSpPr>
          <p:nvPr>
            <p:ph type="title"/>
          </p:nvPr>
        </p:nvSpPr>
        <p:spPr/>
        <p:txBody>
          <a:bodyPr/>
          <a:lstStyle/>
          <a:p>
            <a:r>
              <a:rPr kumimoji="1" lang="ja-JP" altLang="en-US" dirty="0" smtClean="0"/>
              <a:t>設置場所　２</a:t>
            </a:r>
            <a:endParaRPr kumimoji="1" lang="ja-JP" altLang="en-US" dirty="0"/>
          </a:p>
        </p:txBody>
      </p:sp>
      <p:pic>
        <p:nvPicPr>
          <p:cNvPr id="5" name="コンテンツ プレースホルダー 90"/>
          <p:cNvPicPr>
            <a:picLocks noChangeAspect="1"/>
          </p:cNvPicPr>
          <p:nvPr/>
        </p:nvPicPr>
        <p:blipFill rotWithShape="1">
          <a:blip r:embed="rId3" cstate="print">
            <a:extLst>
              <a:ext uri="{28A0092B-C50C-407E-A947-70E740481C1C}">
                <a14:useLocalDpi xmlns:a14="http://schemas.microsoft.com/office/drawing/2010/main" val="0"/>
              </a:ext>
            </a:extLst>
          </a:blip>
          <a:srcRect t="8352" b="4826"/>
          <a:stretch/>
        </p:blipFill>
        <p:spPr>
          <a:xfrm>
            <a:off x="2031369" y="2117057"/>
            <a:ext cx="7056784" cy="4755628"/>
          </a:xfrm>
          <a:prstGeom prst="rect">
            <a:avLst/>
          </a:prstGeom>
          <a:solidFill>
            <a:schemeClr val="bg1"/>
          </a:solidFill>
        </p:spPr>
      </p:pic>
      <p:graphicFrame>
        <p:nvGraphicFramePr>
          <p:cNvPr id="6" name="表 5"/>
          <p:cNvGraphicFramePr>
            <a:graphicFrameLocks noGrp="1"/>
          </p:cNvGraphicFramePr>
          <p:nvPr>
            <p:extLst>
              <p:ext uri="{D42A27DB-BD31-4B8C-83A1-F6EECF244321}">
                <p14:modId xmlns:p14="http://schemas.microsoft.com/office/powerpoint/2010/main" val="3671491570"/>
              </p:ext>
            </p:extLst>
          </p:nvPr>
        </p:nvGraphicFramePr>
        <p:xfrm>
          <a:off x="179513" y="1349808"/>
          <a:ext cx="8784975" cy="752594"/>
        </p:xfrm>
        <a:graphic>
          <a:graphicData uri="http://schemas.openxmlformats.org/drawingml/2006/table">
            <a:tbl>
              <a:tblPr firstRow="1" firstCol="1" bandRow="1">
                <a:tableStyleId>{91EBBBCC-DAD2-459C-BE2E-F6DE35CF9A28}</a:tableStyleId>
              </a:tblPr>
              <a:tblGrid>
                <a:gridCol w="392189">
                  <a:extLst>
                    <a:ext uri="{9D8B030D-6E8A-4147-A177-3AD203B41FA5}">
                      <a16:colId xmlns:a16="http://schemas.microsoft.com/office/drawing/2014/main" val="2298737517"/>
                    </a:ext>
                  </a:extLst>
                </a:gridCol>
                <a:gridCol w="1200167">
                  <a:extLst>
                    <a:ext uri="{9D8B030D-6E8A-4147-A177-3AD203B41FA5}">
                      <a16:colId xmlns:a16="http://schemas.microsoft.com/office/drawing/2014/main" val="2174448567"/>
                    </a:ext>
                  </a:extLst>
                </a:gridCol>
                <a:gridCol w="2757250">
                  <a:extLst>
                    <a:ext uri="{9D8B030D-6E8A-4147-A177-3AD203B41FA5}">
                      <a16:colId xmlns:a16="http://schemas.microsoft.com/office/drawing/2014/main" val="2454047380"/>
                    </a:ext>
                  </a:extLst>
                </a:gridCol>
                <a:gridCol w="749932">
                  <a:extLst>
                    <a:ext uri="{9D8B030D-6E8A-4147-A177-3AD203B41FA5}">
                      <a16:colId xmlns:a16="http://schemas.microsoft.com/office/drawing/2014/main" val="3327832289"/>
                    </a:ext>
                  </a:extLst>
                </a:gridCol>
                <a:gridCol w="674938">
                  <a:extLst>
                    <a:ext uri="{9D8B030D-6E8A-4147-A177-3AD203B41FA5}">
                      <a16:colId xmlns:a16="http://schemas.microsoft.com/office/drawing/2014/main" val="2955423509"/>
                    </a:ext>
                  </a:extLst>
                </a:gridCol>
                <a:gridCol w="974911">
                  <a:extLst>
                    <a:ext uri="{9D8B030D-6E8A-4147-A177-3AD203B41FA5}">
                      <a16:colId xmlns:a16="http://schemas.microsoft.com/office/drawing/2014/main" val="3038344430"/>
                    </a:ext>
                  </a:extLst>
                </a:gridCol>
                <a:gridCol w="1049905">
                  <a:extLst>
                    <a:ext uri="{9D8B030D-6E8A-4147-A177-3AD203B41FA5}">
                      <a16:colId xmlns:a16="http://schemas.microsoft.com/office/drawing/2014/main" val="1564149313"/>
                    </a:ext>
                  </a:extLst>
                </a:gridCol>
                <a:gridCol w="985683">
                  <a:extLst>
                    <a:ext uri="{9D8B030D-6E8A-4147-A177-3AD203B41FA5}">
                      <a16:colId xmlns:a16="http://schemas.microsoft.com/office/drawing/2014/main" val="4158137543"/>
                    </a:ext>
                  </a:extLst>
                </a:gridCol>
              </a:tblGrid>
              <a:tr h="433496">
                <a:tc>
                  <a:txBody>
                    <a:bodyPr/>
                    <a:lstStyle/>
                    <a:p>
                      <a:pPr algn="ctr">
                        <a:spcAft>
                          <a:spcPts val="0"/>
                        </a:spcAft>
                      </a:pPr>
                      <a:r>
                        <a:rPr lang="en-US" sz="1600" kern="100" dirty="0">
                          <a:effectLst/>
                          <a:latin typeface="+mj-ea"/>
                          <a:ea typeface="+mj-ea"/>
                        </a:rPr>
                        <a:t>NO</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smtClean="0">
                          <a:effectLst/>
                          <a:latin typeface="+mj-ea"/>
                          <a:ea typeface="+mj-ea"/>
                        </a:rPr>
                        <a:t>名称</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設置場所</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altLang="en-US" sz="1600" kern="100" dirty="0" smtClean="0">
                          <a:effectLst/>
                          <a:latin typeface="+mj-ea"/>
                          <a:ea typeface="+mj-ea"/>
                        </a:rPr>
                        <a:t>口径</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布設</a:t>
                      </a:r>
                    </a:p>
                    <a:p>
                      <a:pPr algn="ctr">
                        <a:spcAft>
                          <a:spcPts val="0"/>
                        </a:spcAft>
                      </a:pPr>
                      <a:r>
                        <a:rPr lang="ja-JP" sz="1600" kern="100" dirty="0">
                          <a:effectLst/>
                          <a:latin typeface="+mj-ea"/>
                          <a:ea typeface="+mj-ea"/>
                        </a:rPr>
                        <a:t>年度</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管種</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採水場所</a:t>
                      </a:r>
                      <a:r>
                        <a:rPr lang="en-US" sz="1600" kern="100" dirty="0">
                          <a:effectLst/>
                          <a:latin typeface="+mj-ea"/>
                          <a:ea typeface="+mj-ea"/>
                        </a:rPr>
                        <a:t/>
                      </a:r>
                      <a:br>
                        <a:rPr lang="en-US" sz="1600" kern="100" dirty="0">
                          <a:effectLst/>
                          <a:latin typeface="+mj-ea"/>
                          <a:ea typeface="+mj-ea"/>
                        </a:rPr>
                      </a:br>
                      <a:r>
                        <a:rPr lang="ja-JP" sz="1600" kern="100" dirty="0">
                          <a:effectLst/>
                          <a:latin typeface="+mj-ea"/>
                          <a:ea typeface="+mj-ea"/>
                        </a:rPr>
                        <a:t>（上流）</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採水場所</a:t>
                      </a:r>
                      <a:r>
                        <a:rPr lang="en-US" sz="1600" kern="100" dirty="0">
                          <a:effectLst/>
                          <a:latin typeface="+mj-ea"/>
                          <a:ea typeface="+mj-ea"/>
                        </a:rPr>
                        <a:t/>
                      </a:r>
                      <a:br>
                        <a:rPr lang="en-US" sz="1600" kern="100" dirty="0">
                          <a:effectLst/>
                          <a:latin typeface="+mj-ea"/>
                          <a:ea typeface="+mj-ea"/>
                        </a:rPr>
                      </a:br>
                      <a:r>
                        <a:rPr lang="ja-JP" sz="1600" kern="100" dirty="0">
                          <a:effectLst/>
                          <a:latin typeface="+mj-ea"/>
                          <a:ea typeface="+mj-ea"/>
                        </a:rPr>
                        <a:t>（下流）</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extLst>
                  <a:ext uri="{0D108BD9-81ED-4DB2-BD59-A6C34878D82A}">
                    <a16:rowId xmlns:a16="http://schemas.microsoft.com/office/drawing/2014/main" val="1479278993"/>
                  </a:ext>
                </a:extLst>
              </a:tr>
              <a:tr h="264914">
                <a:tc>
                  <a:txBody>
                    <a:bodyPr/>
                    <a:lstStyle/>
                    <a:p>
                      <a:pPr algn="ctr">
                        <a:spcAft>
                          <a:spcPts val="0"/>
                        </a:spcAft>
                      </a:pPr>
                      <a:r>
                        <a:rPr lang="en-US" sz="1600" kern="100" dirty="0">
                          <a:effectLst/>
                          <a:latin typeface="+mj-ea"/>
                          <a:ea typeface="+mj-ea"/>
                        </a:rPr>
                        <a:t>2</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solidFill>
                            <a:srgbClr val="FF0000"/>
                          </a:solidFill>
                          <a:effectLst/>
                          <a:latin typeface="+mj-ea"/>
                          <a:ea typeface="+mj-ea"/>
                        </a:rPr>
                        <a:t>港南中央</a:t>
                      </a:r>
                      <a:endParaRPr lang="ja-JP" sz="1600" kern="100" dirty="0">
                        <a:solidFill>
                          <a:srgbClr val="FF0000"/>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港南区港南中央通</a:t>
                      </a:r>
                      <a:r>
                        <a:rPr lang="en-US" sz="1600" kern="100" dirty="0">
                          <a:effectLst/>
                          <a:latin typeface="+mj-ea"/>
                          <a:ea typeface="+mj-ea"/>
                        </a:rPr>
                        <a:t>14-10</a:t>
                      </a:r>
                      <a:r>
                        <a:rPr lang="ja-JP" sz="1600" kern="100" dirty="0">
                          <a:effectLst/>
                          <a:latin typeface="+mj-ea"/>
                          <a:ea typeface="+mj-ea"/>
                        </a:rPr>
                        <a:t>地先</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φ</a:t>
                      </a:r>
                      <a:r>
                        <a:rPr lang="en-US" sz="1600" kern="100" dirty="0">
                          <a:effectLst/>
                          <a:latin typeface="+mj-ea"/>
                          <a:ea typeface="+mj-ea"/>
                        </a:rPr>
                        <a:t>50</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en-US" sz="1600" kern="100" dirty="0">
                          <a:effectLst/>
                          <a:latin typeface="+mj-ea"/>
                          <a:ea typeface="+mj-ea"/>
                        </a:rPr>
                        <a:t>S57</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en-US" sz="1600" kern="100" dirty="0">
                          <a:effectLst/>
                          <a:latin typeface="+mj-ea"/>
                          <a:ea typeface="+mj-ea"/>
                        </a:rPr>
                        <a:t>SGP-VB</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公園水栓</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消火栓</a:t>
                      </a:r>
                      <a:endParaRPr lang="ja-JP" sz="1600" kern="100" dirty="0">
                        <a:effectLst/>
                        <a:latin typeface="+mj-ea"/>
                        <a:ea typeface="+mj-ea"/>
                        <a:cs typeface="Times New Roman" panose="02020603050405020304" pitchFamily="18" charset="0"/>
                      </a:endParaRPr>
                    </a:p>
                  </a:txBody>
                  <a:tcPr marL="68580" marR="68580" marT="0" marB="0" anchor="ctr"/>
                </a:tc>
                <a:extLst>
                  <a:ext uri="{0D108BD9-81ED-4DB2-BD59-A6C34878D82A}">
                    <a16:rowId xmlns:a16="http://schemas.microsoft.com/office/drawing/2014/main" val="1029366537"/>
                  </a:ext>
                </a:extLst>
              </a:tr>
            </a:tbl>
          </a:graphicData>
        </a:graphic>
      </p:graphicFrame>
      <p:sp>
        <p:nvSpPr>
          <p:cNvPr id="8" name="テキスト ボックス 31"/>
          <p:cNvSpPr txBox="1"/>
          <p:nvPr/>
        </p:nvSpPr>
        <p:spPr>
          <a:xfrm>
            <a:off x="6880587" y="6112486"/>
            <a:ext cx="2241396" cy="64047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just">
              <a:spcAft>
                <a:spcPts val="0"/>
              </a:spcAft>
            </a:pPr>
            <a:r>
              <a:rPr lang="ja-JP" b="1" u="sng" kern="100" dirty="0">
                <a:solidFill>
                  <a:srgbClr val="FF0000"/>
                </a:solidFill>
                <a:effectLst/>
                <a:ea typeface="游明朝" panose="02020400000000000000" pitchFamily="18" charset="-128"/>
                <a:cs typeface="Times New Roman" panose="02020603050405020304" pitchFamily="18" charset="0"/>
              </a:rPr>
              <a:t>流量：</a:t>
            </a:r>
            <a:r>
              <a:rPr lang="en-US" b="1" u="sng" kern="100" dirty="0">
                <a:solidFill>
                  <a:srgbClr val="FF0000"/>
                </a:solidFill>
                <a:effectLst/>
                <a:ea typeface="游明朝" panose="02020400000000000000" pitchFamily="18" charset="-128"/>
                <a:cs typeface="Times New Roman" panose="02020603050405020304" pitchFamily="18" charset="0"/>
              </a:rPr>
              <a:t>75.6 l/min</a:t>
            </a:r>
            <a:endParaRPr lang="ja-JP" sz="2800" b="1" kern="100" dirty="0">
              <a:effectLst/>
              <a:ea typeface="游明朝" panose="02020400000000000000" pitchFamily="18" charset="-128"/>
              <a:cs typeface="Times New Roman" panose="02020603050405020304" pitchFamily="18" charset="0"/>
            </a:endParaRPr>
          </a:p>
          <a:p>
            <a:pPr algn="just">
              <a:spcAft>
                <a:spcPts val="0"/>
              </a:spcAft>
            </a:pPr>
            <a:r>
              <a:rPr lang="ja-JP" b="1" u="sng" kern="100" dirty="0">
                <a:solidFill>
                  <a:srgbClr val="FF0000"/>
                </a:solidFill>
                <a:effectLst/>
                <a:ea typeface="游明朝" panose="02020400000000000000" pitchFamily="18" charset="-128"/>
                <a:cs typeface="Times New Roman" panose="02020603050405020304" pitchFamily="18" charset="0"/>
              </a:rPr>
              <a:t>流速：</a:t>
            </a:r>
            <a:r>
              <a:rPr lang="en-US" b="1" u="sng" kern="100" dirty="0">
                <a:solidFill>
                  <a:srgbClr val="FF0000"/>
                </a:solidFill>
                <a:effectLst/>
                <a:ea typeface="游明朝" panose="02020400000000000000" pitchFamily="18" charset="-128"/>
                <a:cs typeface="Times New Roman" panose="02020603050405020304" pitchFamily="18" charset="0"/>
              </a:rPr>
              <a:t>0.16 m/s</a:t>
            </a:r>
            <a:endParaRPr lang="ja-JP" sz="2800" b="1" kern="100" dirty="0">
              <a:effectLst/>
              <a:ea typeface="游明朝" panose="02020400000000000000" pitchFamily="18" charset="-128"/>
              <a:cs typeface="Times New Roman" panose="02020603050405020304" pitchFamily="18" charset="0"/>
            </a:endParaRPr>
          </a:p>
        </p:txBody>
      </p:sp>
      <p:sp>
        <p:nvSpPr>
          <p:cNvPr id="11" name="テキスト ボックス 31"/>
          <p:cNvSpPr txBox="1"/>
          <p:nvPr/>
        </p:nvSpPr>
        <p:spPr>
          <a:xfrm>
            <a:off x="251520" y="2420888"/>
            <a:ext cx="4757329" cy="26693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just">
              <a:spcAft>
                <a:spcPts val="0"/>
              </a:spcAft>
            </a:pPr>
            <a:r>
              <a:rPr lang="ja-JP" altLang="en-US" b="1" kern="100" dirty="0">
                <a:solidFill>
                  <a:srgbClr val="FF0000"/>
                </a:solidFill>
                <a:ea typeface="游明朝" panose="02020400000000000000" pitchFamily="18" charset="-128"/>
                <a:cs typeface="Times New Roman" panose="02020603050405020304" pitchFamily="18" charset="0"/>
              </a:rPr>
              <a:t>＜</a:t>
            </a:r>
            <a:r>
              <a:rPr lang="ja-JP" altLang="en-US" b="1" kern="100" dirty="0" smtClean="0">
                <a:solidFill>
                  <a:srgbClr val="FF0000"/>
                </a:solidFill>
                <a:ea typeface="游明朝" panose="02020400000000000000" pitchFamily="18" charset="-128"/>
                <a:cs typeface="Times New Roman" panose="02020603050405020304" pitchFamily="18" charset="0"/>
              </a:rPr>
              <a:t>張り付き戸数＞</a:t>
            </a:r>
            <a:endParaRPr lang="en-US" altLang="ja-JP" b="1" kern="100" dirty="0" smtClean="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　１３戸（</a:t>
            </a:r>
            <a:r>
              <a:rPr lang="ja-JP" altLang="en-US" b="1" kern="100" dirty="0">
                <a:solidFill>
                  <a:srgbClr val="FF0000"/>
                </a:solidFill>
                <a:ea typeface="游明朝" panose="02020400000000000000" pitchFamily="18" charset="-128"/>
                <a:cs typeface="Times New Roman" panose="02020603050405020304" pitchFamily="18" charset="0"/>
              </a:rPr>
              <a:t>分岐～採水か所</a:t>
            </a:r>
            <a:r>
              <a:rPr lang="ja-JP" altLang="en-US" b="1" kern="100" dirty="0" smtClean="0">
                <a:solidFill>
                  <a:srgbClr val="FF0000"/>
                </a:solidFill>
                <a:ea typeface="游明朝" panose="02020400000000000000" pitchFamily="18" charset="-128"/>
                <a:cs typeface="Times New Roman" panose="02020603050405020304" pitchFamily="18" charset="0"/>
              </a:rPr>
              <a:t>：１０戸</a:t>
            </a:r>
            <a:endParaRPr lang="ja-JP" altLang="en-US" b="1" kern="100" dirty="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　　　　（採</a:t>
            </a:r>
            <a:r>
              <a:rPr lang="ja-JP" altLang="en-US" b="1" kern="100" dirty="0">
                <a:solidFill>
                  <a:srgbClr val="FF0000"/>
                </a:solidFill>
                <a:ea typeface="游明朝" panose="02020400000000000000" pitchFamily="18" charset="-128"/>
                <a:cs typeface="Times New Roman" panose="02020603050405020304" pitchFamily="18" charset="0"/>
              </a:rPr>
              <a:t>水か所～管末</a:t>
            </a:r>
            <a:r>
              <a:rPr lang="ja-JP" altLang="en-US" b="1" kern="100" dirty="0" smtClean="0">
                <a:solidFill>
                  <a:srgbClr val="FF0000"/>
                </a:solidFill>
                <a:ea typeface="游明朝" panose="02020400000000000000" pitchFamily="18" charset="-128"/>
                <a:cs typeface="Times New Roman" panose="02020603050405020304" pitchFamily="18" charset="0"/>
              </a:rPr>
              <a:t>：３戸</a:t>
            </a:r>
            <a:endParaRPr lang="en-US" altLang="ja-JP" b="1" kern="100" dirty="0" smtClean="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＜系統＞　西谷低区</a:t>
            </a:r>
            <a:r>
              <a:rPr lang="ja-JP" altLang="en-US" b="1" kern="100" dirty="0">
                <a:solidFill>
                  <a:srgbClr val="FF0000"/>
                </a:solidFill>
                <a:ea typeface="游明朝" panose="02020400000000000000" pitchFamily="18" charset="-128"/>
                <a:cs typeface="Times New Roman" panose="02020603050405020304" pitchFamily="18" charset="0"/>
              </a:rPr>
              <a:t>系</a:t>
            </a:r>
          </a:p>
          <a:p>
            <a:pPr algn="just">
              <a:spcAft>
                <a:spcPts val="0"/>
              </a:spcAft>
            </a:pPr>
            <a:r>
              <a:rPr lang="ja-JP" altLang="en-US" b="1" kern="100" dirty="0">
                <a:solidFill>
                  <a:srgbClr val="FF0000"/>
                </a:solidFill>
                <a:ea typeface="游明朝" panose="02020400000000000000" pitchFamily="18" charset="-128"/>
                <a:cs typeface="Times New Roman" panose="02020603050405020304" pitchFamily="18" charset="0"/>
              </a:rPr>
              <a:t>＜</a:t>
            </a:r>
            <a:r>
              <a:rPr lang="ja-JP" altLang="en-US" b="1" kern="100" dirty="0" smtClean="0">
                <a:solidFill>
                  <a:srgbClr val="FF0000"/>
                </a:solidFill>
                <a:ea typeface="游明朝" panose="02020400000000000000" pitchFamily="18" charset="-128"/>
                <a:cs typeface="Times New Roman" panose="02020603050405020304" pitchFamily="18" charset="0"/>
              </a:rPr>
              <a:t>延長＞</a:t>
            </a:r>
            <a:r>
              <a:rPr lang="ja-JP" altLang="en-US" b="1" kern="100" dirty="0">
                <a:solidFill>
                  <a:srgbClr val="FF0000"/>
                </a:solidFill>
                <a:ea typeface="游明朝" panose="02020400000000000000" pitchFamily="18" charset="-128"/>
                <a:cs typeface="Times New Roman" panose="02020603050405020304" pitchFamily="18" charset="0"/>
              </a:rPr>
              <a:t>　</a:t>
            </a:r>
            <a:r>
              <a:rPr lang="ja-JP" altLang="en-US" b="1" kern="100" dirty="0" smtClean="0">
                <a:solidFill>
                  <a:srgbClr val="FF0000"/>
                </a:solidFill>
                <a:ea typeface="游明朝" panose="02020400000000000000" pitchFamily="18" charset="-128"/>
                <a:cs typeface="Times New Roman" panose="02020603050405020304" pitchFamily="18" charset="0"/>
              </a:rPr>
              <a:t>６０</a:t>
            </a:r>
            <a:r>
              <a:rPr lang="en-US" altLang="ja-JP" b="1" kern="100" dirty="0" smtClean="0">
                <a:solidFill>
                  <a:srgbClr val="FF0000"/>
                </a:solidFill>
                <a:ea typeface="游明朝" panose="02020400000000000000" pitchFamily="18" charset="-128"/>
                <a:cs typeface="Times New Roman" panose="02020603050405020304" pitchFamily="18" charset="0"/>
              </a:rPr>
              <a:t>m</a:t>
            </a: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　（分岐</a:t>
            </a:r>
            <a:r>
              <a:rPr lang="ja-JP" altLang="en-US" b="1" kern="100" dirty="0">
                <a:solidFill>
                  <a:srgbClr val="FF0000"/>
                </a:solidFill>
                <a:ea typeface="游明朝" panose="02020400000000000000" pitchFamily="18" charset="-128"/>
                <a:cs typeface="Times New Roman" panose="02020603050405020304" pitchFamily="18" charset="0"/>
              </a:rPr>
              <a:t>～採水か所</a:t>
            </a:r>
            <a:r>
              <a:rPr lang="ja-JP" altLang="en-US" b="1" kern="100" dirty="0" smtClean="0">
                <a:solidFill>
                  <a:srgbClr val="FF0000"/>
                </a:solidFill>
                <a:ea typeface="游明朝" panose="02020400000000000000" pitchFamily="18" charset="-128"/>
                <a:cs typeface="Times New Roman" panose="02020603050405020304" pitchFamily="18" charset="0"/>
              </a:rPr>
              <a:t>：５０</a:t>
            </a:r>
            <a:r>
              <a:rPr lang="en-US" altLang="ja-JP" b="1" kern="100" dirty="0" smtClean="0">
                <a:solidFill>
                  <a:srgbClr val="FF0000"/>
                </a:solidFill>
                <a:ea typeface="游明朝" panose="02020400000000000000" pitchFamily="18" charset="-128"/>
                <a:cs typeface="Times New Roman" panose="02020603050405020304" pitchFamily="18" charset="0"/>
              </a:rPr>
              <a:t>m</a:t>
            </a: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　（</a:t>
            </a:r>
            <a:r>
              <a:rPr lang="ja-JP" altLang="en-US" b="1" kern="100" dirty="0">
                <a:solidFill>
                  <a:srgbClr val="FF0000"/>
                </a:solidFill>
                <a:ea typeface="游明朝" panose="02020400000000000000" pitchFamily="18" charset="-128"/>
                <a:cs typeface="Times New Roman" panose="02020603050405020304" pitchFamily="18" charset="0"/>
              </a:rPr>
              <a:t>採水か所～管末</a:t>
            </a:r>
            <a:r>
              <a:rPr lang="ja-JP" altLang="en-US" b="1" kern="100" dirty="0" smtClean="0">
                <a:solidFill>
                  <a:srgbClr val="FF0000"/>
                </a:solidFill>
                <a:ea typeface="游明朝" panose="02020400000000000000" pitchFamily="18" charset="-128"/>
                <a:cs typeface="Times New Roman" panose="02020603050405020304" pitchFamily="18" charset="0"/>
              </a:rPr>
              <a:t>：１０</a:t>
            </a:r>
            <a:r>
              <a:rPr lang="en-US" altLang="ja-JP" b="1" kern="100" dirty="0" smtClean="0">
                <a:solidFill>
                  <a:srgbClr val="FF0000"/>
                </a:solidFill>
                <a:ea typeface="游明朝" panose="02020400000000000000" pitchFamily="18" charset="-128"/>
                <a:cs typeface="Times New Roman" panose="02020603050405020304" pitchFamily="18" charset="0"/>
              </a:rPr>
              <a:t>m</a:t>
            </a:r>
            <a:endParaRPr lang="en-US" altLang="ja-JP" b="1" kern="100" dirty="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＜設置日＞</a:t>
            </a:r>
            <a:endParaRPr lang="en-US" altLang="ja-JP" b="1" kern="100" dirty="0" smtClean="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　平成２９年３月１５日</a:t>
            </a:r>
            <a:endParaRPr lang="ja-JP" altLang="en-US" b="1" kern="100" dirty="0">
              <a:solidFill>
                <a:srgbClr val="FF0000"/>
              </a:solidFill>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525695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07504" y="1613046"/>
            <a:ext cx="8856984" cy="5002242"/>
          </a:xfrm>
          <a:solidFill>
            <a:schemeClr val="bg1"/>
          </a:solidFill>
        </p:spPr>
        <p:txBody>
          <a:bodyPr>
            <a:normAutofit/>
          </a:bodyPr>
          <a:lstStyle/>
          <a:p>
            <a:pPr marL="0" indent="0">
              <a:buNone/>
            </a:pPr>
            <a:r>
              <a:rPr kumimoji="1" lang="ja-JP" altLang="en-US" dirty="0" smtClean="0">
                <a:solidFill>
                  <a:schemeClr val="tx1"/>
                </a:solidFill>
              </a:rPr>
              <a:t>設置場所　：　①寺前二丁目　（</a:t>
            </a:r>
            <a:r>
              <a:rPr lang="en-US" altLang="ja-JP" dirty="0" smtClean="0">
                <a:solidFill>
                  <a:schemeClr val="tx1"/>
                </a:solidFill>
              </a:rPr>
              <a:t>SGP-VB</a:t>
            </a:r>
            <a:r>
              <a:rPr lang="ja-JP" altLang="en-US" dirty="0" err="1" smtClean="0">
                <a:solidFill>
                  <a:schemeClr val="tx1"/>
                </a:solidFill>
              </a:rPr>
              <a:t>、</a:t>
            </a:r>
            <a:r>
              <a:rPr lang="en-US" altLang="ja-JP" dirty="0" smtClean="0">
                <a:solidFill>
                  <a:schemeClr val="tx1"/>
                </a:solidFill>
              </a:rPr>
              <a:t>Φ</a:t>
            </a:r>
            <a:r>
              <a:rPr lang="ja-JP" altLang="en-US" dirty="0" smtClean="0">
                <a:solidFill>
                  <a:schemeClr val="tx1"/>
                </a:solidFill>
              </a:rPr>
              <a:t>５０、</a:t>
            </a:r>
            <a:r>
              <a:rPr lang="en-US" altLang="ja-JP" dirty="0" smtClean="0">
                <a:solidFill>
                  <a:schemeClr val="tx1"/>
                </a:solidFill>
              </a:rPr>
              <a:t>S</a:t>
            </a:r>
            <a:r>
              <a:rPr lang="ja-JP" altLang="en-US" dirty="0" smtClean="0">
                <a:solidFill>
                  <a:schemeClr val="tx1"/>
                </a:solidFill>
              </a:rPr>
              <a:t>５３</a:t>
            </a:r>
            <a:r>
              <a:rPr kumimoji="1" lang="ja-JP" altLang="en-US" dirty="0" smtClean="0">
                <a:solidFill>
                  <a:schemeClr val="tx1"/>
                </a:solidFill>
              </a:rPr>
              <a:t>）</a:t>
            </a:r>
            <a:endParaRPr kumimoji="1" lang="en-US" altLang="ja-JP" dirty="0" smtClean="0">
              <a:solidFill>
                <a:schemeClr val="tx1"/>
              </a:solidFill>
            </a:endParaRPr>
          </a:p>
          <a:p>
            <a:pPr marL="0" indent="0">
              <a:buNone/>
            </a:pPr>
            <a:r>
              <a:rPr lang="ja-JP" altLang="en-US" dirty="0">
                <a:solidFill>
                  <a:schemeClr val="tx1"/>
                </a:solidFill>
              </a:rPr>
              <a:t>　</a:t>
            </a:r>
            <a:r>
              <a:rPr lang="ja-JP" altLang="en-US" dirty="0" smtClean="0">
                <a:solidFill>
                  <a:schemeClr val="tx1"/>
                </a:solidFill>
              </a:rPr>
              <a:t>　　　　　　　　②港南中央　（</a:t>
            </a:r>
            <a:r>
              <a:rPr lang="en-US" altLang="ja-JP" dirty="0" smtClean="0">
                <a:solidFill>
                  <a:schemeClr val="tx1"/>
                </a:solidFill>
              </a:rPr>
              <a:t>SGP-VB</a:t>
            </a:r>
            <a:r>
              <a:rPr lang="ja-JP" altLang="en-US" dirty="0" err="1" smtClean="0">
                <a:solidFill>
                  <a:schemeClr val="tx1"/>
                </a:solidFill>
              </a:rPr>
              <a:t>、</a:t>
            </a:r>
            <a:r>
              <a:rPr lang="en-US" altLang="ja-JP" dirty="0" smtClean="0">
                <a:solidFill>
                  <a:schemeClr val="tx1"/>
                </a:solidFill>
              </a:rPr>
              <a:t>Φ</a:t>
            </a:r>
            <a:r>
              <a:rPr lang="ja-JP" altLang="en-US" dirty="0" smtClean="0">
                <a:solidFill>
                  <a:schemeClr val="tx1"/>
                </a:solidFill>
              </a:rPr>
              <a:t>５０、</a:t>
            </a:r>
            <a:r>
              <a:rPr lang="en-US" altLang="ja-JP" dirty="0">
                <a:solidFill>
                  <a:schemeClr val="tx1"/>
                </a:solidFill>
              </a:rPr>
              <a:t> S</a:t>
            </a:r>
            <a:r>
              <a:rPr lang="ja-JP" altLang="en-US" dirty="0" smtClean="0">
                <a:solidFill>
                  <a:schemeClr val="tx1"/>
                </a:solidFill>
              </a:rPr>
              <a:t>５７） 　　計２か所</a:t>
            </a:r>
            <a:endParaRPr lang="en-US" altLang="ja-JP" dirty="0" smtClean="0">
              <a:solidFill>
                <a:schemeClr val="tx1"/>
              </a:solidFill>
            </a:endParaRPr>
          </a:p>
          <a:p>
            <a:pPr marL="0" indent="0">
              <a:buNone/>
            </a:pPr>
            <a:r>
              <a:rPr kumimoji="1" lang="ja-JP" altLang="en-US" dirty="0" smtClean="0">
                <a:solidFill>
                  <a:schemeClr val="tx1"/>
                </a:solidFill>
              </a:rPr>
              <a:t>測定項目　：　残留塩素濃度</a:t>
            </a:r>
            <a:r>
              <a:rPr lang="ja-JP" altLang="en-US" dirty="0" smtClean="0">
                <a:solidFill>
                  <a:schemeClr val="tx1"/>
                </a:solidFill>
              </a:rPr>
              <a:t>、鉄分値</a:t>
            </a:r>
            <a:endParaRPr lang="en-US" altLang="ja-JP" dirty="0" smtClean="0">
              <a:solidFill>
                <a:schemeClr val="tx1"/>
              </a:solidFill>
            </a:endParaRPr>
          </a:p>
          <a:p>
            <a:pPr marL="0" indent="0">
              <a:buNone/>
            </a:pPr>
            <a:r>
              <a:rPr kumimoji="1" lang="ja-JP" altLang="en-US" dirty="0" smtClean="0">
                <a:solidFill>
                  <a:schemeClr val="tx1"/>
                </a:solidFill>
              </a:rPr>
              <a:t>採水</a:t>
            </a:r>
            <a:r>
              <a:rPr lang="ja-JP" altLang="en-US" dirty="0" smtClean="0">
                <a:solidFill>
                  <a:schemeClr val="tx1"/>
                </a:solidFill>
              </a:rPr>
              <a:t>頻度　：　（設置前）</a:t>
            </a:r>
            <a:r>
              <a:rPr lang="en-US" altLang="ja-JP" dirty="0">
                <a:solidFill>
                  <a:schemeClr val="tx1"/>
                </a:solidFill>
              </a:rPr>
              <a:t> </a:t>
            </a:r>
            <a:r>
              <a:rPr lang="ja-JP" altLang="en-US" dirty="0" smtClean="0">
                <a:solidFill>
                  <a:schemeClr val="tx1"/>
                </a:solidFill>
              </a:rPr>
              <a:t>１</a:t>
            </a:r>
            <a:r>
              <a:rPr lang="ja-JP" altLang="ja-JP" dirty="0" smtClean="0">
                <a:solidFill>
                  <a:schemeClr val="tx1"/>
                </a:solidFill>
              </a:rPr>
              <a:t>週間に</a:t>
            </a:r>
            <a:r>
              <a:rPr lang="ja-JP" altLang="en-US" dirty="0" smtClean="0">
                <a:solidFill>
                  <a:schemeClr val="tx1"/>
                </a:solidFill>
              </a:rPr>
              <a:t>１～２</a:t>
            </a:r>
            <a:r>
              <a:rPr lang="ja-JP" altLang="ja-JP" dirty="0" smtClean="0">
                <a:solidFill>
                  <a:schemeClr val="tx1"/>
                </a:solidFill>
              </a:rPr>
              <a:t>回採水</a:t>
            </a:r>
            <a:endParaRPr lang="en-US" altLang="ja-JP" dirty="0" smtClean="0">
              <a:solidFill>
                <a:schemeClr val="tx1"/>
              </a:solidFill>
            </a:endParaRPr>
          </a:p>
          <a:p>
            <a:pPr marL="0" indent="0">
              <a:buNone/>
            </a:pPr>
            <a:r>
              <a:rPr lang="ja-JP" altLang="en-US" dirty="0">
                <a:solidFill>
                  <a:schemeClr val="tx1"/>
                </a:solidFill>
              </a:rPr>
              <a:t>　</a:t>
            </a:r>
            <a:r>
              <a:rPr lang="ja-JP" altLang="en-US" dirty="0" smtClean="0">
                <a:solidFill>
                  <a:schemeClr val="tx1"/>
                </a:solidFill>
              </a:rPr>
              <a:t>　　　　　　　　（設置後）</a:t>
            </a:r>
            <a:r>
              <a:rPr lang="ja-JP" altLang="en-US" dirty="0">
                <a:solidFill>
                  <a:schemeClr val="tx1"/>
                </a:solidFill>
              </a:rPr>
              <a:t> １か月２回程度</a:t>
            </a:r>
            <a:endParaRPr lang="en-US" altLang="ja-JP" dirty="0" smtClean="0">
              <a:solidFill>
                <a:schemeClr val="tx1"/>
              </a:solidFill>
            </a:endParaRPr>
          </a:p>
          <a:p>
            <a:pPr marL="0" indent="0">
              <a:buNone/>
            </a:pPr>
            <a:r>
              <a:rPr lang="ja-JP" altLang="en-US" dirty="0" smtClean="0">
                <a:solidFill>
                  <a:schemeClr val="tx1"/>
                </a:solidFill>
              </a:rPr>
              <a:t>採水時間　：　１４：００～１６：００</a:t>
            </a:r>
            <a:endParaRPr lang="en-US" altLang="ja-JP" dirty="0" smtClean="0">
              <a:solidFill>
                <a:schemeClr val="tx1"/>
              </a:solidFill>
            </a:endParaRPr>
          </a:p>
          <a:p>
            <a:pPr marL="0" indent="0">
              <a:buNone/>
            </a:pPr>
            <a:r>
              <a:rPr lang="ja-JP" altLang="en-US" dirty="0">
                <a:solidFill>
                  <a:schemeClr val="tx1"/>
                </a:solidFill>
              </a:rPr>
              <a:t>採</a:t>
            </a:r>
            <a:r>
              <a:rPr lang="ja-JP" altLang="en-US" dirty="0" smtClean="0">
                <a:solidFill>
                  <a:schemeClr val="tx1"/>
                </a:solidFill>
              </a:rPr>
              <a:t>水期間　：　約１年（①平成２９年２月１</a:t>
            </a:r>
            <a:r>
              <a:rPr lang="ja-JP" altLang="en-US" dirty="0">
                <a:solidFill>
                  <a:schemeClr val="tx1"/>
                </a:solidFill>
              </a:rPr>
              <a:t>４</a:t>
            </a:r>
            <a:r>
              <a:rPr lang="ja-JP" altLang="en-US" dirty="0" smtClean="0">
                <a:solidFill>
                  <a:schemeClr val="tx1"/>
                </a:solidFill>
              </a:rPr>
              <a:t>日から平成２９年１２月２０日</a:t>
            </a:r>
            <a:endParaRPr lang="en-US" altLang="ja-JP" dirty="0" smtClean="0">
              <a:solidFill>
                <a:schemeClr val="tx1"/>
              </a:solidFill>
            </a:endParaRPr>
          </a:p>
          <a:p>
            <a:pPr marL="0" indent="0">
              <a:buNone/>
            </a:pPr>
            <a:r>
              <a:rPr lang="ja-JP" altLang="en-US" dirty="0">
                <a:solidFill>
                  <a:schemeClr val="tx1"/>
                </a:solidFill>
              </a:rPr>
              <a:t>　</a:t>
            </a:r>
            <a:r>
              <a:rPr lang="ja-JP" altLang="en-US" dirty="0" smtClean="0">
                <a:solidFill>
                  <a:schemeClr val="tx1"/>
                </a:solidFill>
              </a:rPr>
              <a:t>　　　　　　　　　　　　（②</a:t>
            </a:r>
            <a:r>
              <a:rPr lang="ja-JP" altLang="en-US" dirty="0">
                <a:solidFill>
                  <a:schemeClr val="tx1"/>
                </a:solidFill>
              </a:rPr>
              <a:t>平成</a:t>
            </a:r>
            <a:r>
              <a:rPr lang="ja-JP" altLang="en-US" dirty="0" smtClean="0">
                <a:solidFill>
                  <a:schemeClr val="tx1"/>
                </a:solidFill>
              </a:rPr>
              <a:t>２８年６月３０日</a:t>
            </a:r>
            <a:r>
              <a:rPr lang="ja-JP" altLang="en-US" dirty="0">
                <a:solidFill>
                  <a:schemeClr val="tx1"/>
                </a:solidFill>
              </a:rPr>
              <a:t>から平成２９年１２月</a:t>
            </a:r>
            <a:r>
              <a:rPr lang="ja-JP" altLang="en-US" dirty="0" smtClean="0">
                <a:solidFill>
                  <a:schemeClr val="tx1"/>
                </a:solidFill>
              </a:rPr>
              <a:t>２０日</a:t>
            </a:r>
            <a:endParaRPr lang="en-US" altLang="ja-JP" dirty="0" smtClean="0">
              <a:solidFill>
                <a:schemeClr val="tx1"/>
              </a:solidFill>
            </a:endParaRPr>
          </a:p>
          <a:p>
            <a:pPr marL="0" indent="0">
              <a:buNone/>
            </a:pPr>
            <a:r>
              <a:rPr lang="ja-JP" altLang="en-US" dirty="0" smtClean="0">
                <a:solidFill>
                  <a:schemeClr val="tx1"/>
                </a:solidFill>
              </a:rPr>
              <a:t>防錆装置設置日　：　①平成２９年３月８日、②平成２９年３月１５日</a:t>
            </a:r>
            <a:endParaRPr lang="en-US" altLang="ja-JP" dirty="0" smtClean="0">
              <a:solidFill>
                <a:schemeClr val="tx1"/>
              </a:solidFill>
            </a:endParaRPr>
          </a:p>
          <a:p>
            <a:pPr marL="0" indent="0">
              <a:buNone/>
            </a:pPr>
            <a:r>
              <a:rPr lang="ja-JP" altLang="en-US" dirty="0" smtClean="0">
                <a:solidFill>
                  <a:schemeClr val="tx1"/>
                </a:solidFill>
              </a:rPr>
              <a:t>検証方法　：　防錆装置上流側と下流側における測定項目の差を</a:t>
            </a:r>
            <a:endParaRPr lang="en-US" altLang="ja-JP" dirty="0" smtClean="0">
              <a:solidFill>
                <a:schemeClr val="tx1"/>
              </a:solidFill>
            </a:endParaRPr>
          </a:p>
          <a:p>
            <a:pPr marL="0" indent="0">
              <a:buNone/>
            </a:pPr>
            <a:r>
              <a:rPr lang="ja-JP" altLang="en-US" dirty="0">
                <a:solidFill>
                  <a:schemeClr val="tx1"/>
                </a:solidFill>
              </a:rPr>
              <a:t>　</a:t>
            </a:r>
            <a:r>
              <a:rPr lang="ja-JP" altLang="en-US" dirty="0" smtClean="0">
                <a:solidFill>
                  <a:schemeClr val="tx1"/>
                </a:solidFill>
              </a:rPr>
              <a:t>　　　　　　　　設置前、設置後で比較</a:t>
            </a:r>
            <a:endParaRPr kumimoji="1" lang="en-US" altLang="ja-JP" dirty="0" smtClean="0">
              <a:solidFill>
                <a:schemeClr val="tx1"/>
              </a:solidFill>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18</a:t>
            </a:fld>
            <a:endParaRPr kumimoji="1" lang="ja-JP" altLang="en-US"/>
          </a:p>
        </p:txBody>
      </p:sp>
      <p:sp>
        <p:nvSpPr>
          <p:cNvPr id="4" name="タイトル 3"/>
          <p:cNvSpPr>
            <a:spLocks noGrp="1"/>
          </p:cNvSpPr>
          <p:nvPr>
            <p:ph type="title"/>
          </p:nvPr>
        </p:nvSpPr>
        <p:spPr/>
        <p:txBody>
          <a:bodyPr/>
          <a:lstStyle/>
          <a:p>
            <a:r>
              <a:rPr kumimoji="1" lang="ja-JP" altLang="en-US" dirty="0" smtClean="0"/>
              <a:t>検証方法　まとめ</a:t>
            </a:r>
            <a:endParaRPr kumimoji="1" lang="ja-JP" altLang="en-US" dirty="0"/>
          </a:p>
        </p:txBody>
      </p:sp>
      <p:pic>
        <p:nvPicPr>
          <p:cNvPr id="5" name="Picture 3" descr="C:\Users\01102014\Desktop\【修正】案内・平面図.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24329" y="2692568"/>
            <a:ext cx="1162472" cy="131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304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859"/>
          <a:stretch/>
        </p:blipFill>
        <p:spPr bwMode="auto">
          <a:xfrm>
            <a:off x="131893" y="1594917"/>
            <a:ext cx="6347982" cy="44365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グループ化 10"/>
          <p:cNvGrpSpPr>
            <a:grpSpLocks noChangeAspect="1"/>
          </p:cNvGrpSpPr>
          <p:nvPr/>
        </p:nvGrpSpPr>
        <p:grpSpPr>
          <a:xfrm>
            <a:off x="3098401" y="1988840"/>
            <a:ext cx="796043" cy="3024337"/>
            <a:chOff x="1865639" y="1337561"/>
            <a:chExt cx="556260" cy="2080826"/>
          </a:xfrm>
        </p:grpSpPr>
        <p:cxnSp>
          <p:nvCxnSpPr>
            <p:cNvPr id="7" name="直線コネクタ 6"/>
            <p:cNvCxnSpPr/>
            <p:nvPr/>
          </p:nvCxnSpPr>
          <p:spPr>
            <a:xfrm flipH="1" flipV="1">
              <a:off x="2143769" y="1337561"/>
              <a:ext cx="1" cy="20808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1865639" y="2739589"/>
              <a:ext cx="556260" cy="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19</a:t>
            </a:fld>
            <a:endParaRPr kumimoji="1" lang="ja-JP" altLang="en-US"/>
          </a:p>
        </p:txBody>
      </p:sp>
      <p:sp>
        <p:nvSpPr>
          <p:cNvPr id="4" name="タイトル 3"/>
          <p:cNvSpPr>
            <a:spLocks noGrp="1"/>
          </p:cNvSpPr>
          <p:nvPr>
            <p:ph type="title"/>
          </p:nvPr>
        </p:nvSpPr>
        <p:spPr/>
        <p:txBody>
          <a:bodyPr>
            <a:normAutofit fontScale="90000"/>
          </a:bodyPr>
          <a:lstStyle/>
          <a:p>
            <a:r>
              <a:rPr kumimoji="1" lang="ja-JP" altLang="en-US" dirty="0" smtClean="0"/>
              <a:t>設置場所１　（寺前二丁目）の結果</a:t>
            </a:r>
            <a:r>
              <a:rPr kumimoji="1" lang="en-US" altLang="ja-JP" dirty="0" smtClean="0"/>
              <a:t/>
            </a:r>
            <a:br>
              <a:rPr kumimoji="1" lang="en-US" altLang="ja-JP" dirty="0" smtClean="0"/>
            </a:br>
            <a:r>
              <a:rPr lang="ja-JP" altLang="en-US" dirty="0" smtClean="0"/>
              <a:t>～残留塩素濃度～</a:t>
            </a:r>
            <a:endParaRPr kumimoji="1" lang="ja-JP" altLang="en-US" dirty="0"/>
          </a:p>
        </p:txBody>
      </p:sp>
      <p:sp>
        <p:nvSpPr>
          <p:cNvPr id="6" name="テキスト ボックス 43"/>
          <p:cNvSpPr txBox="1"/>
          <p:nvPr/>
        </p:nvSpPr>
        <p:spPr>
          <a:xfrm>
            <a:off x="3894444" y="3854188"/>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設置後</a:t>
            </a:r>
            <a:endParaRPr lang="ja-JP" sz="28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テキスト ボックス 123"/>
          <p:cNvSpPr txBox="1"/>
          <p:nvPr/>
        </p:nvSpPr>
        <p:spPr>
          <a:xfrm>
            <a:off x="2205716" y="3860463"/>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設置前</a:t>
            </a:r>
            <a:endParaRPr lang="ja-JP" sz="28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10" name="表 9"/>
          <p:cNvGraphicFramePr>
            <a:graphicFrameLocks noGrp="1"/>
          </p:cNvGraphicFramePr>
          <p:nvPr>
            <p:extLst>
              <p:ext uri="{D42A27DB-BD31-4B8C-83A1-F6EECF244321}">
                <p14:modId xmlns:p14="http://schemas.microsoft.com/office/powerpoint/2010/main" val="1264581624"/>
              </p:ext>
            </p:extLst>
          </p:nvPr>
        </p:nvGraphicFramePr>
        <p:xfrm>
          <a:off x="6646425" y="2171439"/>
          <a:ext cx="2321062" cy="4389120"/>
        </p:xfrm>
        <a:graphic>
          <a:graphicData uri="http://schemas.openxmlformats.org/drawingml/2006/table">
            <a:tbl>
              <a:tblPr firstRow="1" firstCol="1" bandRow="1">
                <a:tableStyleId>{21E4AEA4-8DFA-4A89-87EB-49C32662AFE0}</a:tableStyleId>
              </a:tblPr>
              <a:tblGrid>
                <a:gridCol w="577875">
                  <a:extLst>
                    <a:ext uri="{9D8B030D-6E8A-4147-A177-3AD203B41FA5}">
                      <a16:colId xmlns:a16="http://schemas.microsoft.com/office/drawing/2014/main" val="2259711629"/>
                    </a:ext>
                  </a:extLst>
                </a:gridCol>
                <a:gridCol w="580607">
                  <a:extLst>
                    <a:ext uri="{9D8B030D-6E8A-4147-A177-3AD203B41FA5}">
                      <a16:colId xmlns:a16="http://schemas.microsoft.com/office/drawing/2014/main" val="739807710"/>
                    </a:ext>
                  </a:extLst>
                </a:gridCol>
                <a:gridCol w="581290">
                  <a:extLst>
                    <a:ext uri="{9D8B030D-6E8A-4147-A177-3AD203B41FA5}">
                      <a16:colId xmlns:a16="http://schemas.microsoft.com/office/drawing/2014/main" val="3505330467"/>
                    </a:ext>
                  </a:extLst>
                </a:gridCol>
                <a:gridCol w="581290">
                  <a:extLst>
                    <a:ext uri="{9D8B030D-6E8A-4147-A177-3AD203B41FA5}">
                      <a16:colId xmlns:a16="http://schemas.microsoft.com/office/drawing/2014/main" val="1106721362"/>
                    </a:ext>
                  </a:extLst>
                </a:gridCol>
              </a:tblGrid>
              <a:tr h="1053645">
                <a:tc gridSpan="2">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hMerge="1">
                  <a:txBody>
                    <a:bodyPr/>
                    <a:lstStyle/>
                    <a:p>
                      <a:endParaRPr kumimoji="1" lang="ja-JP" altLang="en-US"/>
                    </a:p>
                  </a:txBody>
                  <a:tcPr/>
                </a:tc>
                <a:tc>
                  <a:txBody>
                    <a:bodyPr/>
                    <a:lstStyle/>
                    <a:p>
                      <a:pPr algn="just">
                        <a:spcAft>
                          <a:spcPts val="0"/>
                        </a:spcAft>
                      </a:pPr>
                      <a:r>
                        <a:rPr lang="ja-JP" sz="1800" kern="100" dirty="0">
                          <a:effectLst/>
                        </a:rPr>
                        <a:t>上流</a:t>
                      </a:r>
                    </a:p>
                    <a:p>
                      <a:pPr algn="just">
                        <a:spcAft>
                          <a:spcPts val="0"/>
                        </a:spcAft>
                      </a:pPr>
                      <a:r>
                        <a:rPr lang="en-US" sz="1800" kern="100" dirty="0">
                          <a:effectLst/>
                        </a:rPr>
                        <a:t>(mg/l)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800" kern="100" dirty="0">
                          <a:effectLst/>
                        </a:rPr>
                        <a:t>下流</a:t>
                      </a:r>
                    </a:p>
                    <a:p>
                      <a:pPr algn="just">
                        <a:spcAft>
                          <a:spcPts val="0"/>
                        </a:spcAft>
                      </a:pPr>
                      <a:r>
                        <a:rPr lang="en-US" sz="1800" kern="100" dirty="0">
                          <a:effectLst/>
                        </a:rPr>
                        <a:t>(mg/l)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097231399"/>
                  </a:ext>
                </a:extLst>
              </a:tr>
              <a:tr h="526823">
                <a:tc rowSpan="3">
                  <a:txBody>
                    <a:bodyPr/>
                    <a:lstStyle/>
                    <a:p>
                      <a:pPr algn="just">
                        <a:spcAft>
                          <a:spcPts val="0"/>
                        </a:spcAft>
                      </a:pPr>
                      <a:r>
                        <a:rPr lang="ja-JP" sz="1800" kern="100" dirty="0">
                          <a:effectLst/>
                        </a:rPr>
                        <a:t>設置前</a:t>
                      </a:r>
                    </a:p>
                    <a:p>
                      <a:pPr algn="just">
                        <a:spcAft>
                          <a:spcPts val="0"/>
                        </a:spcAft>
                      </a:pPr>
                      <a:r>
                        <a:rPr lang="en-US" sz="1800" kern="100" dirty="0">
                          <a:effectLst/>
                        </a:rPr>
                        <a:t>n=8</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ja-JP" sz="1800" kern="100" dirty="0">
                          <a:effectLst/>
                        </a:rPr>
                        <a:t>最大</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0.68</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0.64</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134442832"/>
                  </a:ext>
                </a:extLst>
              </a:tr>
              <a:tr h="526823">
                <a:tc vMerge="1">
                  <a:txBody>
                    <a:bodyPr/>
                    <a:lstStyle/>
                    <a:p>
                      <a:endParaRPr kumimoji="1" lang="ja-JP" altLang="en-US"/>
                    </a:p>
                  </a:txBody>
                  <a:tcPr/>
                </a:tc>
                <a:tc>
                  <a:txBody>
                    <a:bodyPr/>
                    <a:lstStyle/>
                    <a:p>
                      <a:pPr algn="just">
                        <a:spcAft>
                          <a:spcPts val="0"/>
                        </a:spcAft>
                      </a:pPr>
                      <a:r>
                        <a:rPr lang="ja-JP" sz="1800" kern="100" dirty="0">
                          <a:effectLst/>
                        </a:rPr>
                        <a:t>最小</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0.60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0.48</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08371497"/>
                  </a:ext>
                </a:extLst>
              </a:tr>
              <a:tr h="526823">
                <a:tc vMerge="1">
                  <a:txBody>
                    <a:bodyPr/>
                    <a:lstStyle/>
                    <a:p>
                      <a:endParaRPr kumimoji="1" lang="ja-JP" altLang="en-US"/>
                    </a:p>
                  </a:txBody>
                  <a:tcPr/>
                </a:tc>
                <a:tc>
                  <a:txBody>
                    <a:bodyPr/>
                    <a:lstStyle/>
                    <a:p>
                      <a:pPr algn="just">
                        <a:spcAft>
                          <a:spcPts val="0"/>
                        </a:spcAft>
                      </a:pPr>
                      <a:r>
                        <a:rPr lang="ja-JP" sz="1800" kern="100">
                          <a:effectLst/>
                        </a:rPr>
                        <a:t>平均</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en-US" sz="1800" kern="100" dirty="0">
                          <a:effectLst/>
                        </a:rPr>
                        <a:t>0.64</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en-US" sz="1800" kern="100" dirty="0">
                          <a:effectLst/>
                        </a:rPr>
                        <a:t>0.56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2605485"/>
                  </a:ext>
                </a:extLst>
              </a:tr>
              <a:tr h="526823">
                <a:tc rowSpan="3">
                  <a:txBody>
                    <a:bodyPr/>
                    <a:lstStyle/>
                    <a:p>
                      <a:pPr algn="just">
                        <a:spcAft>
                          <a:spcPts val="0"/>
                        </a:spcAft>
                      </a:pPr>
                      <a:r>
                        <a:rPr lang="ja-JP" sz="1800" kern="100" dirty="0">
                          <a:effectLst/>
                        </a:rPr>
                        <a:t>設置後</a:t>
                      </a:r>
                    </a:p>
                    <a:p>
                      <a:pPr algn="just">
                        <a:spcAft>
                          <a:spcPts val="0"/>
                        </a:spcAft>
                      </a:pPr>
                      <a:r>
                        <a:rPr lang="en-US" sz="1800" kern="100" dirty="0">
                          <a:effectLst/>
                        </a:rPr>
                        <a:t>n=17</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ja-JP" sz="1800" kern="100">
                          <a:effectLst/>
                        </a:rPr>
                        <a:t>最大</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en-US" sz="1800" kern="100" dirty="0">
                          <a:effectLst/>
                        </a:rPr>
                        <a:t>0.72</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en-US" sz="1800" kern="100" dirty="0">
                          <a:effectLst/>
                        </a:rPr>
                        <a:t>0.64</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85373297"/>
                  </a:ext>
                </a:extLst>
              </a:tr>
              <a:tr h="526823">
                <a:tc vMerge="1">
                  <a:txBody>
                    <a:bodyPr/>
                    <a:lstStyle/>
                    <a:p>
                      <a:endParaRPr kumimoji="1" lang="ja-JP" altLang="en-US"/>
                    </a:p>
                  </a:txBody>
                  <a:tcPr/>
                </a:tc>
                <a:tc>
                  <a:txBody>
                    <a:bodyPr/>
                    <a:lstStyle/>
                    <a:p>
                      <a:pPr algn="just">
                        <a:spcAft>
                          <a:spcPts val="0"/>
                        </a:spcAft>
                      </a:pPr>
                      <a:r>
                        <a:rPr lang="ja-JP" sz="1800" kern="100">
                          <a:effectLst/>
                        </a:rPr>
                        <a:t>最小</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0.38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0.24</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211717594"/>
                  </a:ext>
                </a:extLst>
              </a:tr>
              <a:tr h="526823">
                <a:tc vMerge="1">
                  <a:txBody>
                    <a:bodyPr/>
                    <a:lstStyle/>
                    <a:p>
                      <a:endParaRPr kumimoji="1" lang="ja-JP" altLang="en-US"/>
                    </a:p>
                  </a:txBody>
                  <a:tcPr/>
                </a:tc>
                <a:tc>
                  <a:txBody>
                    <a:bodyPr/>
                    <a:lstStyle/>
                    <a:p>
                      <a:pPr algn="just">
                        <a:spcAft>
                          <a:spcPts val="0"/>
                        </a:spcAft>
                      </a:pPr>
                      <a:r>
                        <a:rPr lang="ja-JP" sz="1800" kern="100">
                          <a:effectLst/>
                        </a:rPr>
                        <a:t>平均</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0.58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0.50</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213335334"/>
                  </a:ext>
                </a:extLst>
              </a:tr>
            </a:tbl>
          </a:graphicData>
        </a:graphic>
      </p:graphicFrame>
      <p:sp>
        <p:nvSpPr>
          <p:cNvPr id="13" name="テキスト ボックス 12"/>
          <p:cNvSpPr txBox="1"/>
          <p:nvPr/>
        </p:nvSpPr>
        <p:spPr>
          <a:xfrm>
            <a:off x="131893" y="6153623"/>
            <a:ext cx="6048451" cy="461665"/>
          </a:xfrm>
          <a:prstGeom prst="rect">
            <a:avLst/>
          </a:prstGeom>
          <a:solidFill>
            <a:schemeClr val="bg1"/>
          </a:solidFill>
        </p:spPr>
        <p:txBody>
          <a:bodyPr wrap="none" rtlCol="0">
            <a:spAutoFit/>
          </a:bodyPr>
          <a:lstStyle/>
          <a:p>
            <a:r>
              <a:rPr kumimoji="1" lang="ja-JP" altLang="en-US" sz="2400" dirty="0" smtClean="0"/>
              <a:t>＜測定回数＞　</a:t>
            </a:r>
            <a:r>
              <a:rPr lang="ja-JP" altLang="en-US" sz="2400" dirty="0" smtClean="0">
                <a:sym typeface="Wingdings" panose="05000000000000000000" pitchFamily="2" charset="2"/>
              </a:rPr>
              <a:t>（設置前</a:t>
            </a:r>
            <a:r>
              <a:rPr kumimoji="1" lang="ja-JP" altLang="en-US" sz="2400" dirty="0" smtClean="0"/>
              <a:t>）８回、（設置後）１７回</a:t>
            </a:r>
            <a:endParaRPr kumimoji="1" lang="ja-JP" altLang="en-US" sz="2400" dirty="0"/>
          </a:p>
        </p:txBody>
      </p:sp>
    </p:spTree>
    <p:extLst>
      <p:ext uri="{BB962C8B-B14F-4D97-AF65-F5344CB8AC3E}">
        <p14:creationId xmlns:p14="http://schemas.microsoft.com/office/powerpoint/2010/main" val="520610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1"/>
          <p:cNvSpPr txBox="1">
            <a:spLocks/>
          </p:cNvSpPr>
          <p:nvPr/>
        </p:nvSpPr>
        <p:spPr>
          <a:xfrm>
            <a:off x="467544" y="200710"/>
            <a:ext cx="8424936" cy="1080120"/>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kumimoji="1"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sz="4000" dirty="0">
                <a:solidFill>
                  <a:schemeClr val="bg1"/>
                </a:solidFill>
                <a:latin typeface="+mj-ea"/>
              </a:rPr>
              <a:t>ＮＭＲ</a:t>
            </a:r>
            <a:r>
              <a:rPr lang="ja-JP" altLang="en-US" sz="4000" dirty="0" smtClean="0">
                <a:solidFill>
                  <a:schemeClr val="bg1"/>
                </a:solidFill>
                <a:latin typeface="+mj-ea"/>
              </a:rPr>
              <a:t>装置（防錆装置）に</a:t>
            </a:r>
            <a:r>
              <a:rPr lang="ja-JP" altLang="en-US" sz="4000" dirty="0">
                <a:solidFill>
                  <a:schemeClr val="bg1"/>
                </a:solidFill>
                <a:latin typeface="+mj-ea"/>
              </a:rPr>
              <a:t>ついて</a:t>
            </a:r>
          </a:p>
        </p:txBody>
      </p:sp>
      <p:pic>
        <p:nvPicPr>
          <p:cNvPr id="1027" name="Picture 3" descr="C:\Users\01102014\Desktop\【修正】案内・平面図.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7047" y="1360386"/>
            <a:ext cx="4319471" cy="487692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4067945" y="908720"/>
            <a:ext cx="5328591" cy="1548598"/>
            <a:chOff x="4067945" y="692696"/>
            <a:chExt cx="5328591" cy="1548598"/>
          </a:xfrm>
        </p:grpSpPr>
        <p:sp>
          <p:nvSpPr>
            <p:cNvPr id="32" name="AutoShape 8"/>
            <p:cNvSpPr>
              <a:spLocks noChangeArrowheads="1"/>
            </p:cNvSpPr>
            <p:nvPr/>
          </p:nvSpPr>
          <p:spPr bwMode="auto">
            <a:xfrm>
              <a:off x="4067945" y="1064806"/>
              <a:ext cx="5004048" cy="827666"/>
            </a:xfrm>
            <a:prstGeom prst="roundRect">
              <a:avLst>
                <a:gd name="adj" fmla="val 16667"/>
              </a:avLst>
            </a:prstGeom>
            <a:solidFill>
              <a:schemeClr val="bg1"/>
            </a:solidFill>
            <a:ln w="19050">
              <a:solidFill>
                <a:schemeClr val="tx2"/>
              </a:solidFill>
              <a:round/>
              <a:headEnd/>
              <a:tailEnd/>
            </a:ln>
            <a:extLst/>
          </p:spPr>
          <p:txBody>
            <a:bodyPr wrap="none" anchor="ctr"/>
            <a:lstStyle/>
            <a:p>
              <a:pPr algn="ctr"/>
              <a:endParaRPr lang="ja-JP" altLang="en-US" sz="3600" u="sng">
                <a:latin typeface="ＭＳ Ｐゴシック" pitchFamily="50" charset="-128"/>
                <a:ea typeface="ＭＳ Ｐゴシック" pitchFamily="50" charset="-128"/>
              </a:endParaRPr>
            </a:p>
          </p:txBody>
        </p:sp>
        <p:sp>
          <p:nvSpPr>
            <p:cNvPr id="5" name="サブタイトル 2"/>
            <p:cNvSpPr txBox="1">
              <a:spLocks/>
            </p:cNvSpPr>
            <p:nvPr/>
          </p:nvSpPr>
          <p:spPr>
            <a:xfrm>
              <a:off x="4144705" y="692696"/>
              <a:ext cx="5251831" cy="1548598"/>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kumimoji="1"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None/>
              </a:pPr>
              <a:r>
                <a:rPr lang="ja-JP" altLang="en-US" dirty="0">
                  <a:solidFill>
                    <a:schemeClr val="tx1"/>
                  </a:solidFill>
                  <a:latin typeface="ＭＳ Ｐゴシック" pitchFamily="50" charset="-128"/>
                  <a:ea typeface="ＭＳ Ｐゴシック" pitchFamily="50" charset="-128"/>
                </a:rPr>
                <a:t>防錆装置を水道管の外側に取付ける　</a:t>
              </a:r>
              <a:endParaRPr lang="en-US" altLang="ja-JP" dirty="0">
                <a:solidFill>
                  <a:schemeClr val="tx1"/>
                </a:solidFill>
                <a:latin typeface="ＭＳ Ｐゴシック" pitchFamily="50" charset="-128"/>
                <a:ea typeface="ＭＳ Ｐゴシック" pitchFamily="50" charset="-128"/>
              </a:endParaRPr>
            </a:p>
          </p:txBody>
        </p:sp>
      </p:grpSp>
      <p:grpSp>
        <p:nvGrpSpPr>
          <p:cNvPr id="3" name="グループ化 2"/>
          <p:cNvGrpSpPr/>
          <p:nvPr/>
        </p:nvGrpSpPr>
        <p:grpSpPr>
          <a:xfrm>
            <a:off x="4895309" y="2960522"/>
            <a:ext cx="3520707" cy="1548598"/>
            <a:chOff x="4895310" y="2329068"/>
            <a:chExt cx="3061066" cy="1548598"/>
          </a:xfrm>
        </p:grpSpPr>
        <p:sp>
          <p:nvSpPr>
            <p:cNvPr id="15" name="AutoShape 8"/>
            <p:cNvSpPr>
              <a:spLocks noChangeArrowheads="1"/>
            </p:cNvSpPr>
            <p:nvPr/>
          </p:nvSpPr>
          <p:spPr bwMode="auto">
            <a:xfrm>
              <a:off x="4895310" y="2541162"/>
              <a:ext cx="2786648" cy="1160404"/>
            </a:xfrm>
            <a:prstGeom prst="roundRect">
              <a:avLst>
                <a:gd name="adj" fmla="val 16667"/>
              </a:avLst>
            </a:prstGeom>
            <a:solidFill>
              <a:schemeClr val="bg1"/>
            </a:solidFill>
            <a:ln w="19050">
              <a:solidFill>
                <a:schemeClr val="tx2"/>
              </a:solidFill>
              <a:round/>
              <a:headEnd/>
              <a:tailEnd/>
            </a:ln>
            <a:extLst/>
          </p:spPr>
          <p:txBody>
            <a:bodyPr wrap="none" anchor="ctr"/>
            <a:lstStyle/>
            <a:p>
              <a:pPr algn="ctr"/>
              <a:endParaRPr lang="ja-JP" altLang="en-US" sz="3600" u="sng">
                <a:latin typeface="ＭＳ Ｐゴシック" pitchFamily="50" charset="-128"/>
                <a:ea typeface="ＭＳ Ｐゴシック" pitchFamily="50" charset="-128"/>
              </a:endParaRPr>
            </a:p>
          </p:txBody>
        </p:sp>
        <p:sp>
          <p:nvSpPr>
            <p:cNvPr id="16" name="サブタイトル 2"/>
            <p:cNvSpPr txBox="1">
              <a:spLocks/>
            </p:cNvSpPr>
            <p:nvPr/>
          </p:nvSpPr>
          <p:spPr>
            <a:xfrm>
              <a:off x="5004048" y="2329068"/>
              <a:ext cx="2952328" cy="1548598"/>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kumimoji="1"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None/>
              </a:pPr>
              <a:r>
                <a:rPr lang="ja-JP" altLang="en-US" dirty="0">
                  <a:solidFill>
                    <a:schemeClr val="tx1"/>
                  </a:solidFill>
                  <a:latin typeface="ＭＳ Ｐゴシック" pitchFamily="50" charset="-128"/>
                  <a:ea typeface="ＭＳ Ｐゴシック" pitchFamily="50" charset="-128"/>
                </a:rPr>
                <a:t>特定の電磁波により，</a:t>
              </a:r>
              <a:endParaRPr lang="en-US" altLang="ja-JP" dirty="0">
                <a:solidFill>
                  <a:schemeClr val="tx1"/>
                </a:solidFill>
                <a:latin typeface="ＭＳ Ｐゴシック" pitchFamily="50" charset="-128"/>
                <a:ea typeface="ＭＳ Ｐゴシック" pitchFamily="50" charset="-128"/>
              </a:endParaRPr>
            </a:p>
            <a:p>
              <a:pPr marL="0" indent="0">
                <a:buNone/>
              </a:pPr>
              <a:r>
                <a:rPr lang="ja-JP" altLang="en-US" dirty="0">
                  <a:solidFill>
                    <a:schemeClr val="tx1"/>
                  </a:solidFill>
                  <a:latin typeface="ＭＳ Ｐゴシック" pitchFamily="50" charset="-128"/>
                  <a:ea typeface="ＭＳ Ｐゴシック" pitchFamily="50" charset="-128"/>
                </a:rPr>
                <a:t>赤錆を黒錆に変える</a:t>
              </a:r>
              <a:endParaRPr lang="en-US" altLang="ja-JP" dirty="0">
                <a:solidFill>
                  <a:schemeClr val="tx1"/>
                </a:solidFill>
                <a:latin typeface="ＭＳ Ｐゴシック" pitchFamily="50" charset="-128"/>
                <a:ea typeface="ＭＳ Ｐゴシック" pitchFamily="50" charset="-128"/>
              </a:endParaRPr>
            </a:p>
          </p:txBody>
        </p:sp>
      </p:grpSp>
      <p:sp>
        <p:nvSpPr>
          <p:cNvPr id="17" name="ストライプ矢印 16"/>
          <p:cNvSpPr/>
          <p:nvPr/>
        </p:nvSpPr>
        <p:spPr>
          <a:xfrm rot="5400000">
            <a:off x="6067842" y="4453440"/>
            <a:ext cx="759366" cy="87072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grpSp>
        <p:nvGrpSpPr>
          <p:cNvPr id="4" name="グループ化 3"/>
          <p:cNvGrpSpPr/>
          <p:nvPr/>
        </p:nvGrpSpPr>
        <p:grpSpPr>
          <a:xfrm>
            <a:off x="4333250" y="5193196"/>
            <a:ext cx="4233534" cy="1116124"/>
            <a:chOff x="4333250" y="4213976"/>
            <a:chExt cx="4233534" cy="1116124"/>
          </a:xfrm>
        </p:grpSpPr>
        <p:sp>
          <p:nvSpPr>
            <p:cNvPr id="18" name="AutoShape 8"/>
            <p:cNvSpPr>
              <a:spLocks noChangeArrowheads="1"/>
            </p:cNvSpPr>
            <p:nvPr/>
          </p:nvSpPr>
          <p:spPr bwMode="auto">
            <a:xfrm>
              <a:off x="4333250" y="4430000"/>
              <a:ext cx="4233534" cy="720080"/>
            </a:xfrm>
            <a:prstGeom prst="roundRect">
              <a:avLst>
                <a:gd name="adj" fmla="val 16667"/>
              </a:avLst>
            </a:prstGeom>
            <a:solidFill>
              <a:schemeClr val="bg1"/>
            </a:solidFill>
            <a:ln w="19050">
              <a:solidFill>
                <a:schemeClr val="tx2"/>
              </a:solidFill>
              <a:round/>
              <a:headEnd/>
              <a:tailEnd/>
            </a:ln>
            <a:extLst/>
          </p:spPr>
          <p:txBody>
            <a:bodyPr wrap="none" anchor="ctr"/>
            <a:lstStyle/>
            <a:p>
              <a:pPr algn="ctr"/>
              <a:endParaRPr lang="ja-JP" altLang="en-US" sz="3600" u="sng">
                <a:latin typeface="ＭＳ Ｐゴシック" pitchFamily="50" charset="-128"/>
                <a:ea typeface="ＭＳ Ｐゴシック" pitchFamily="50" charset="-128"/>
              </a:endParaRPr>
            </a:p>
          </p:txBody>
        </p:sp>
        <p:sp>
          <p:nvSpPr>
            <p:cNvPr id="19" name="サブタイトル 2"/>
            <p:cNvSpPr txBox="1">
              <a:spLocks/>
            </p:cNvSpPr>
            <p:nvPr/>
          </p:nvSpPr>
          <p:spPr>
            <a:xfrm>
              <a:off x="4466391" y="4213976"/>
              <a:ext cx="4032447" cy="1116124"/>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kumimoji="1"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None/>
              </a:pPr>
              <a:r>
                <a:rPr lang="ja-JP" altLang="en-US" dirty="0">
                  <a:solidFill>
                    <a:schemeClr val="tx1"/>
                  </a:solidFill>
                  <a:latin typeface="ＭＳ Ｐゴシック" pitchFamily="50" charset="-128"/>
                  <a:ea typeface="ＭＳ Ｐゴシック" pitchFamily="50" charset="-128"/>
                </a:rPr>
                <a:t>塩素消費を抑えることが可能　</a:t>
              </a:r>
              <a:endParaRPr lang="en-US" altLang="ja-JP" dirty="0">
                <a:solidFill>
                  <a:schemeClr val="tx1"/>
                </a:solidFill>
                <a:latin typeface="ＭＳ Ｐゴシック" pitchFamily="50" charset="-128"/>
                <a:ea typeface="ＭＳ Ｐゴシック" pitchFamily="50" charset="-128"/>
              </a:endParaRPr>
            </a:p>
          </p:txBody>
        </p:sp>
      </p:grpSp>
      <p:sp>
        <p:nvSpPr>
          <p:cNvPr id="21" name="ストライプ矢印 20"/>
          <p:cNvSpPr/>
          <p:nvPr/>
        </p:nvSpPr>
        <p:spPr>
          <a:xfrm rot="5400000">
            <a:off x="6052851" y="2167064"/>
            <a:ext cx="759366" cy="87072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pPr/>
              <a:t>2</a:t>
            </a:fld>
            <a:endParaRPr kumimoji="1" lang="ja-JP" altLang="en-US"/>
          </a:p>
        </p:txBody>
      </p:sp>
    </p:spTree>
    <p:extLst>
      <p:ext uri="{BB962C8B-B14F-4D97-AF65-F5344CB8AC3E}">
        <p14:creationId xmlns:p14="http://schemas.microsoft.com/office/powerpoint/2010/main" val="1446801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690"/>
          <a:stretch/>
        </p:blipFill>
        <p:spPr bwMode="auto">
          <a:xfrm>
            <a:off x="130780" y="1591056"/>
            <a:ext cx="6232002" cy="44284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グループ化 18"/>
          <p:cNvGrpSpPr>
            <a:grpSpLocks noChangeAspect="1"/>
          </p:cNvGrpSpPr>
          <p:nvPr/>
        </p:nvGrpSpPr>
        <p:grpSpPr>
          <a:xfrm>
            <a:off x="2195736" y="1772816"/>
            <a:ext cx="762571" cy="2806466"/>
            <a:chOff x="4037763" y="752116"/>
            <a:chExt cx="924456" cy="3914890"/>
          </a:xfrm>
        </p:grpSpPr>
        <p:cxnSp>
          <p:nvCxnSpPr>
            <p:cNvPr id="12" name="直線コネクタ 11"/>
            <p:cNvCxnSpPr/>
            <p:nvPr/>
          </p:nvCxnSpPr>
          <p:spPr>
            <a:xfrm flipH="1" flipV="1">
              <a:off x="4499991" y="752116"/>
              <a:ext cx="1" cy="39148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4037763" y="4468685"/>
              <a:ext cx="924456" cy="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20</a:t>
            </a:fld>
            <a:endParaRPr kumimoji="1" lang="ja-JP" altLang="en-US"/>
          </a:p>
        </p:txBody>
      </p:sp>
      <p:sp>
        <p:nvSpPr>
          <p:cNvPr id="4" name="タイトル 3"/>
          <p:cNvSpPr>
            <a:spLocks noGrp="1"/>
          </p:cNvSpPr>
          <p:nvPr>
            <p:ph type="title"/>
          </p:nvPr>
        </p:nvSpPr>
        <p:spPr/>
        <p:txBody>
          <a:bodyPr>
            <a:normAutofit fontScale="90000"/>
          </a:bodyPr>
          <a:lstStyle/>
          <a:p>
            <a:r>
              <a:rPr kumimoji="1" lang="ja-JP" altLang="en-US" dirty="0" smtClean="0"/>
              <a:t>設置場所２（港南中央）の結果</a:t>
            </a:r>
            <a:r>
              <a:rPr kumimoji="1" lang="en-US" altLang="ja-JP" dirty="0" smtClean="0"/>
              <a:t/>
            </a:r>
            <a:br>
              <a:rPr kumimoji="1" lang="en-US" altLang="ja-JP" dirty="0" smtClean="0"/>
            </a:br>
            <a:r>
              <a:rPr lang="ja-JP" altLang="en-US" dirty="0"/>
              <a:t>～残留塩素</a:t>
            </a:r>
            <a:r>
              <a:rPr lang="ja-JP" altLang="en-US" dirty="0" smtClean="0"/>
              <a:t>濃度～</a:t>
            </a:r>
            <a:endParaRPr kumimoji="1" lang="ja-JP" altLang="en-US" dirty="0"/>
          </a:p>
        </p:txBody>
      </p:sp>
      <p:sp>
        <p:nvSpPr>
          <p:cNvPr id="11" name="テキスト ボックス 119"/>
          <p:cNvSpPr txBox="1"/>
          <p:nvPr/>
        </p:nvSpPr>
        <p:spPr>
          <a:xfrm>
            <a:off x="3069223" y="4234477"/>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設置後</a:t>
            </a:r>
            <a:endParaRPr lang="ja-JP" sz="28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4" name="テキスト ボックス 1025"/>
          <p:cNvSpPr txBox="1"/>
          <p:nvPr/>
        </p:nvSpPr>
        <p:spPr>
          <a:xfrm>
            <a:off x="1269023" y="4234478"/>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設置前</a:t>
            </a:r>
            <a:endParaRPr lang="ja-JP" sz="28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2" name="表 1"/>
          <p:cNvGraphicFramePr>
            <a:graphicFrameLocks noGrp="1"/>
          </p:cNvGraphicFramePr>
          <p:nvPr>
            <p:extLst>
              <p:ext uri="{D42A27DB-BD31-4B8C-83A1-F6EECF244321}">
                <p14:modId xmlns:p14="http://schemas.microsoft.com/office/powerpoint/2010/main" val="824870816"/>
              </p:ext>
            </p:extLst>
          </p:nvPr>
        </p:nvGraphicFramePr>
        <p:xfrm>
          <a:off x="6628304" y="2212321"/>
          <a:ext cx="2299835" cy="4389120"/>
        </p:xfrm>
        <a:graphic>
          <a:graphicData uri="http://schemas.openxmlformats.org/drawingml/2006/table">
            <a:tbl>
              <a:tblPr firstRow="1" firstCol="1" bandRow="1">
                <a:tableStyleId>{21E4AEA4-8DFA-4A89-87EB-49C32662AFE0}</a:tableStyleId>
              </a:tblPr>
              <a:tblGrid>
                <a:gridCol w="572590">
                  <a:extLst>
                    <a:ext uri="{9D8B030D-6E8A-4147-A177-3AD203B41FA5}">
                      <a16:colId xmlns:a16="http://schemas.microsoft.com/office/drawing/2014/main" val="503265873"/>
                    </a:ext>
                  </a:extLst>
                </a:gridCol>
                <a:gridCol w="575297">
                  <a:extLst>
                    <a:ext uri="{9D8B030D-6E8A-4147-A177-3AD203B41FA5}">
                      <a16:colId xmlns:a16="http://schemas.microsoft.com/office/drawing/2014/main" val="1031243897"/>
                    </a:ext>
                  </a:extLst>
                </a:gridCol>
                <a:gridCol w="575974">
                  <a:extLst>
                    <a:ext uri="{9D8B030D-6E8A-4147-A177-3AD203B41FA5}">
                      <a16:colId xmlns:a16="http://schemas.microsoft.com/office/drawing/2014/main" val="42219956"/>
                    </a:ext>
                  </a:extLst>
                </a:gridCol>
                <a:gridCol w="575974">
                  <a:extLst>
                    <a:ext uri="{9D8B030D-6E8A-4147-A177-3AD203B41FA5}">
                      <a16:colId xmlns:a16="http://schemas.microsoft.com/office/drawing/2014/main" val="1102262213"/>
                    </a:ext>
                  </a:extLst>
                </a:gridCol>
              </a:tblGrid>
              <a:tr h="0">
                <a:tc gridSpan="2">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hMerge="1">
                  <a:txBody>
                    <a:bodyPr/>
                    <a:lstStyle/>
                    <a:p>
                      <a:endParaRPr kumimoji="1" lang="ja-JP" altLang="en-US"/>
                    </a:p>
                  </a:txBody>
                  <a:tcPr/>
                </a:tc>
                <a:tc>
                  <a:txBody>
                    <a:bodyPr/>
                    <a:lstStyle/>
                    <a:p>
                      <a:pPr algn="just">
                        <a:spcAft>
                          <a:spcPts val="0"/>
                        </a:spcAft>
                      </a:pPr>
                      <a:r>
                        <a:rPr lang="ja-JP" sz="1800" kern="100" dirty="0">
                          <a:effectLst/>
                        </a:rPr>
                        <a:t>上流</a:t>
                      </a:r>
                    </a:p>
                    <a:p>
                      <a:pPr algn="just">
                        <a:spcAft>
                          <a:spcPts val="0"/>
                        </a:spcAft>
                      </a:pPr>
                      <a:r>
                        <a:rPr lang="en-US" sz="1800" kern="100" dirty="0">
                          <a:effectLst/>
                        </a:rPr>
                        <a:t>(mg/l)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800" kern="100">
                          <a:effectLst/>
                        </a:rPr>
                        <a:t>下流</a:t>
                      </a:r>
                    </a:p>
                    <a:p>
                      <a:pPr algn="just">
                        <a:spcAft>
                          <a:spcPts val="0"/>
                        </a:spcAft>
                      </a:pPr>
                      <a:r>
                        <a:rPr lang="en-US" sz="1800" kern="100">
                          <a:effectLst/>
                        </a:rPr>
                        <a:t>(mg/l)</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578744937"/>
                  </a:ext>
                </a:extLst>
              </a:tr>
              <a:tr h="0">
                <a:tc rowSpan="3">
                  <a:txBody>
                    <a:bodyPr/>
                    <a:lstStyle/>
                    <a:p>
                      <a:pPr algn="just">
                        <a:spcAft>
                          <a:spcPts val="0"/>
                        </a:spcAft>
                      </a:pPr>
                      <a:r>
                        <a:rPr lang="ja-JP" sz="1800" kern="100" dirty="0">
                          <a:effectLst/>
                        </a:rPr>
                        <a:t>設置前</a:t>
                      </a:r>
                    </a:p>
                    <a:p>
                      <a:pPr algn="just">
                        <a:spcAft>
                          <a:spcPts val="0"/>
                        </a:spcAft>
                      </a:pPr>
                      <a:r>
                        <a:rPr lang="en-US" sz="1800" kern="100" dirty="0">
                          <a:effectLst/>
                        </a:rPr>
                        <a:t>n=</a:t>
                      </a:r>
                      <a:r>
                        <a:rPr lang="en-US" sz="1600" kern="100" dirty="0">
                          <a:effectLst/>
                        </a:rPr>
                        <a:t>16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ja-JP" sz="1800" kern="100" dirty="0">
                          <a:effectLst/>
                        </a:rPr>
                        <a:t>最大</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0.68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0.64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925136869"/>
                  </a:ext>
                </a:extLst>
              </a:tr>
              <a:tr h="0">
                <a:tc vMerge="1">
                  <a:txBody>
                    <a:bodyPr/>
                    <a:lstStyle/>
                    <a:p>
                      <a:endParaRPr kumimoji="1" lang="ja-JP" altLang="en-US"/>
                    </a:p>
                  </a:txBody>
                  <a:tcPr/>
                </a:tc>
                <a:tc>
                  <a:txBody>
                    <a:bodyPr/>
                    <a:lstStyle/>
                    <a:p>
                      <a:pPr algn="just">
                        <a:spcAft>
                          <a:spcPts val="0"/>
                        </a:spcAft>
                      </a:pPr>
                      <a:r>
                        <a:rPr lang="ja-JP" sz="1800" kern="100" dirty="0">
                          <a:effectLst/>
                        </a:rPr>
                        <a:t>最小</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0.46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0.38</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525295294"/>
                  </a:ext>
                </a:extLst>
              </a:tr>
              <a:tr h="0">
                <a:tc vMerge="1">
                  <a:txBody>
                    <a:bodyPr/>
                    <a:lstStyle/>
                    <a:p>
                      <a:endParaRPr kumimoji="1" lang="ja-JP" altLang="en-US"/>
                    </a:p>
                  </a:txBody>
                  <a:tcPr/>
                </a:tc>
                <a:tc>
                  <a:txBody>
                    <a:bodyPr/>
                    <a:lstStyle/>
                    <a:p>
                      <a:pPr algn="just">
                        <a:spcAft>
                          <a:spcPts val="0"/>
                        </a:spcAft>
                      </a:pPr>
                      <a:r>
                        <a:rPr lang="ja-JP" sz="1800" kern="100" dirty="0">
                          <a:effectLst/>
                        </a:rPr>
                        <a:t>平均</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en-US" sz="1800" kern="100" dirty="0">
                          <a:effectLst/>
                        </a:rPr>
                        <a:t>0.58</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en-US" sz="1800" kern="100" dirty="0">
                          <a:effectLst/>
                        </a:rPr>
                        <a:t>0.51</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75203"/>
                  </a:ext>
                </a:extLst>
              </a:tr>
              <a:tr h="0">
                <a:tc rowSpan="3">
                  <a:txBody>
                    <a:bodyPr/>
                    <a:lstStyle/>
                    <a:p>
                      <a:pPr algn="just">
                        <a:spcAft>
                          <a:spcPts val="0"/>
                        </a:spcAft>
                      </a:pPr>
                      <a:r>
                        <a:rPr lang="ja-JP" sz="1800" kern="100" dirty="0">
                          <a:effectLst/>
                        </a:rPr>
                        <a:t>設置後 </a:t>
                      </a:r>
                    </a:p>
                    <a:p>
                      <a:pPr algn="just">
                        <a:spcAft>
                          <a:spcPts val="0"/>
                        </a:spcAft>
                      </a:pPr>
                      <a:r>
                        <a:rPr lang="en-US" sz="1800" kern="100" dirty="0">
                          <a:effectLst/>
                        </a:rPr>
                        <a:t>n=17</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ja-JP" sz="1800" kern="100">
                          <a:effectLst/>
                        </a:rPr>
                        <a:t>最大</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en-US" sz="1800" kern="100" dirty="0">
                          <a:effectLst/>
                        </a:rPr>
                        <a:t>0.64</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en-US" sz="1800" kern="100" dirty="0">
                          <a:effectLst/>
                        </a:rPr>
                        <a:t>0.64</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16799326"/>
                  </a:ext>
                </a:extLst>
              </a:tr>
              <a:tr h="0">
                <a:tc vMerge="1">
                  <a:txBody>
                    <a:bodyPr/>
                    <a:lstStyle/>
                    <a:p>
                      <a:endParaRPr kumimoji="1" lang="ja-JP" altLang="en-US"/>
                    </a:p>
                  </a:txBody>
                  <a:tcPr/>
                </a:tc>
                <a:tc>
                  <a:txBody>
                    <a:bodyPr/>
                    <a:lstStyle/>
                    <a:p>
                      <a:pPr algn="just">
                        <a:spcAft>
                          <a:spcPts val="0"/>
                        </a:spcAft>
                      </a:pPr>
                      <a:r>
                        <a:rPr lang="ja-JP" sz="1800" kern="100">
                          <a:effectLst/>
                        </a:rPr>
                        <a:t>最小</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0.46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0.44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389855167"/>
                  </a:ext>
                </a:extLst>
              </a:tr>
              <a:tr h="0">
                <a:tc vMerge="1">
                  <a:txBody>
                    <a:bodyPr/>
                    <a:lstStyle/>
                    <a:p>
                      <a:endParaRPr kumimoji="1" lang="ja-JP" altLang="en-US"/>
                    </a:p>
                  </a:txBody>
                  <a:tcPr/>
                </a:tc>
                <a:tc>
                  <a:txBody>
                    <a:bodyPr/>
                    <a:lstStyle/>
                    <a:p>
                      <a:pPr algn="just">
                        <a:spcAft>
                          <a:spcPts val="0"/>
                        </a:spcAft>
                      </a:pPr>
                      <a:r>
                        <a:rPr lang="ja-JP" sz="1800" kern="100">
                          <a:effectLst/>
                        </a:rPr>
                        <a:t>平均</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0.56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0.49</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744326069"/>
                  </a:ext>
                </a:extLst>
              </a:tr>
            </a:tbl>
          </a:graphicData>
        </a:graphic>
      </p:graphicFrame>
      <p:sp>
        <p:nvSpPr>
          <p:cNvPr id="15" name="テキスト ボックス 14"/>
          <p:cNvSpPr txBox="1"/>
          <p:nvPr/>
        </p:nvSpPr>
        <p:spPr>
          <a:xfrm>
            <a:off x="138001" y="6139776"/>
            <a:ext cx="6224781" cy="461665"/>
          </a:xfrm>
          <a:prstGeom prst="rect">
            <a:avLst/>
          </a:prstGeom>
          <a:solidFill>
            <a:schemeClr val="bg1"/>
          </a:solidFill>
        </p:spPr>
        <p:txBody>
          <a:bodyPr wrap="none" rtlCol="0">
            <a:spAutoFit/>
          </a:bodyPr>
          <a:lstStyle/>
          <a:p>
            <a:r>
              <a:rPr kumimoji="1" lang="ja-JP" altLang="en-US" sz="2400" dirty="0" smtClean="0"/>
              <a:t>＜測定回数＞　</a:t>
            </a:r>
            <a:r>
              <a:rPr lang="ja-JP" altLang="en-US" sz="2400" dirty="0" smtClean="0">
                <a:sym typeface="Wingdings" panose="05000000000000000000" pitchFamily="2" charset="2"/>
              </a:rPr>
              <a:t>（設置前</a:t>
            </a:r>
            <a:r>
              <a:rPr kumimoji="1" lang="ja-JP" altLang="en-US" sz="2400" dirty="0" smtClean="0"/>
              <a:t>）１６回、（設置後）１７回</a:t>
            </a:r>
            <a:endParaRPr kumimoji="1" lang="ja-JP" altLang="en-US" sz="2400" dirty="0"/>
          </a:p>
        </p:txBody>
      </p:sp>
    </p:spTree>
    <p:extLst>
      <p:ext uri="{BB962C8B-B14F-4D97-AF65-F5344CB8AC3E}">
        <p14:creationId xmlns:p14="http://schemas.microsoft.com/office/powerpoint/2010/main" val="3842812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79512" y="1591056"/>
            <a:ext cx="8784975" cy="4535107"/>
          </a:xfrm>
          <a:solidFill>
            <a:schemeClr val="bg1"/>
          </a:solidFill>
        </p:spPr>
        <p:txBody>
          <a:bodyPr>
            <a:normAutofit lnSpcReduction="10000"/>
          </a:bodyPr>
          <a:lstStyle/>
          <a:p>
            <a:pPr marL="0" indent="0">
              <a:buNone/>
            </a:pPr>
            <a:r>
              <a:rPr lang="ja-JP" altLang="en-US" u="sng" dirty="0" smtClean="0">
                <a:solidFill>
                  <a:schemeClr val="tx1"/>
                </a:solidFill>
              </a:rPr>
              <a:t>＜</a:t>
            </a:r>
            <a:r>
              <a:rPr lang="ja-JP" altLang="ja-JP" u="sng" dirty="0" smtClean="0">
                <a:solidFill>
                  <a:schemeClr val="tx1"/>
                </a:solidFill>
              </a:rPr>
              <a:t>設置</a:t>
            </a:r>
            <a:r>
              <a:rPr lang="ja-JP" altLang="ja-JP" u="sng" dirty="0">
                <a:solidFill>
                  <a:schemeClr val="tx1"/>
                </a:solidFill>
              </a:rPr>
              <a:t>場所</a:t>
            </a:r>
            <a:r>
              <a:rPr lang="en-US" altLang="ja-JP" u="sng" dirty="0" smtClean="0">
                <a:solidFill>
                  <a:schemeClr val="tx1"/>
                </a:solidFill>
              </a:rPr>
              <a:t>NO.1</a:t>
            </a:r>
            <a:r>
              <a:rPr lang="ja-JP" altLang="en-US" u="sng" dirty="0" smtClean="0">
                <a:solidFill>
                  <a:schemeClr val="tx1"/>
                </a:solidFill>
              </a:rPr>
              <a:t>＞</a:t>
            </a:r>
            <a:endParaRPr lang="en-US" altLang="ja-JP" u="sng" dirty="0" smtClean="0">
              <a:solidFill>
                <a:schemeClr val="tx1"/>
              </a:solidFill>
            </a:endParaRPr>
          </a:p>
          <a:p>
            <a:pPr marL="0" indent="0">
              <a:buNone/>
            </a:pPr>
            <a:r>
              <a:rPr lang="ja-JP" altLang="en-US" dirty="0" smtClean="0">
                <a:solidFill>
                  <a:schemeClr val="tx1"/>
                </a:solidFill>
              </a:rPr>
              <a:t>　</a:t>
            </a:r>
            <a:r>
              <a:rPr lang="ja-JP" altLang="ja-JP" dirty="0" smtClean="0">
                <a:solidFill>
                  <a:schemeClr val="tx1"/>
                </a:solidFill>
              </a:rPr>
              <a:t>残留</a:t>
            </a:r>
            <a:r>
              <a:rPr lang="ja-JP" altLang="ja-JP" dirty="0">
                <a:solidFill>
                  <a:schemeClr val="tx1"/>
                </a:solidFill>
              </a:rPr>
              <a:t>塩素濃度</a:t>
            </a:r>
            <a:r>
              <a:rPr lang="ja-JP" altLang="ja-JP" dirty="0" smtClean="0">
                <a:solidFill>
                  <a:schemeClr val="tx1"/>
                </a:solidFill>
              </a:rPr>
              <a:t>の上流側</a:t>
            </a:r>
            <a:r>
              <a:rPr lang="ja-JP" altLang="ja-JP" dirty="0">
                <a:solidFill>
                  <a:schemeClr val="tx1"/>
                </a:solidFill>
              </a:rPr>
              <a:t>と下流側の差は、最大で</a:t>
            </a:r>
            <a:r>
              <a:rPr lang="ja-JP" altLang="ja-JP" dirty="0" smtClean="0">
                <a:solidFill>
                  <a:schemeClr val="tx1"/>
                </a:solidFill>
              </a:rPr>
              <a:t>設置前が</a:t>
            </a:r>
            <a:r>
              <a:rPr lang="en-US" altLang="ja-JP" dirty="0">
                <a:solidFill>
                  <a:schemeClr val="tx1"/>
                </a:solidFill>
              </a:rPr>
              <a:t>0.16mg/l</a:t>
            </a:r>
            <a:r>
              <a:rPr lang="ja-JP" altLang="ja-JP" dirty="0" err="1">
                <a:solidFill>
                  <a:schemeClr val="tx1"/>
                </a:solidFill>
              </a:rPr>
              <a:t>、</a:t>
            </a:r>
            <a:r>
              <a:rPr lang="ja-JP" altLang="ja-JP" dirty="0">
                <a:solidFill>
                  <a:schemeClr val="tx1"/>
                </a:solidFill>
              </a:rPr>
              <a:t>設置後で</a:t>
            </a:r>
            <a:r>
              <a:rPr lang="en-US" altLang="ja-JP" dirty="0">
                <a:solidFill>
                  <a:schemeClr val="tx1"/>
                </a:solidFill>
              </a:rPr>
              <a:t>0.22 mg/l</a:t>
            </a:r>
            <a:r>
              <a:rPr lang="ja-JP" altLang="ja-JP" dirty="0">
                <a:solidFill>
                  <a:schemeClr val="tx1"/>
                </a:solidFill>
              </a:rPr>
              <a:t>と</a:t>
            </a:r>
            <a:r>
              <a:rPr lang="ja-JP" altLang="ja-JP" dirty="0" smtClean="0">
                <a:solidFill>
                  <a:schemeClr val="tx1"/>
                </a:solidFill>
              </a:rPr>
              <a:t>設置後</a:t>
            </a:r>
            <a:r>
              <a:rPr lang="ja-JP" altLang="ja-JP" dirty="0">
                <a:solidFill>
                  <a:schemeClr val="tx1"/>
                </a:solidFill>
              </a:rPr>
              <a:t>の方が多少大きくなったが、差</a:t>
            </a:r>
            <a:r>
              <a:rPr lang="ja-JP" altLang="ja-JP" dirty="0" smtClean="0">
                <a:solidFill>
                  <a:schemeClr val="tx1"/>
                </a:solidFill>
              </a:rPr>
              <a:t>を平均</a:t>
            </a:r>
            <a:r>
              <a:rPr lang="ja-JP" altLang="ja-JP" dirty="0">
                <a:solidFill>
                  <a:schemeClr val="tx1"/>
                </a:solidFill>
              </a:rPr>
              <a:t>すると設置前が</a:t>
            </a:r>
            <a:r>
              <a:rPr lang="en-US" altLang="ja-JP" dirty="0">
                <a:solidFill>
                  <a:schemeClr val="tx1"/>
                </a:solidFill>
              </a:rPr>
              <a:t>0.08mg/l</a:t>
            </a:r>
            <a:r>
              <a:rPr lang="ja-JP" altLang="ja-JP" dirty="0" err="1">
                <a:solidFill>
                  <a:schemeClr val="tx1"/>
                </a:solidFill>
              </a:rPr>
              <a:t>、</a:t>
            </a:r>
            <a:r>
              <a:rPr lang="ja-JP" altLang="ja-JP" dirty="0" smtClean="0">
                <a:solidFill>
                  <a:schemeClr val="tx1"/>
                </a:solidFill>
              </a:rPr>
              <a:t>設置後で</a:t>
            </a:r>
            <a:r>
              <a:rPr lang="en-US" altLang="ja-JP" dirty="0">
                <a:solidFill>
                  <a:schemeClr val="tx1"/>
                </a:solidFill>
              </a:rPr>
              <a:t>0.09mg/l</a:t>
            </a:r>
            <a:r>
              <a:rPr lang="ja-JP" altLang="ja-JP" dirty="0">
                <a:solidFill>
                  <a:schemeClr val="tx1"/>
                </a:solidFill>
              </a:rPr>
              <a:t>と設置後の方が</a:t>
            </a:r>
            <a:r>
              <a:rPr lang="en-US" altLang="ja-JP" dirty="0" smtClean="0">
                <a:solidFill>
                  <a:schemeClr val="tx1"/>
                </a:solidFill>
              </a:rPr>
              <a:t>0.01mg/l</a:t>
            </a:r>
            <a:r>
              <a:rPr lang="ja-JP" altLang="ja-JP" dirty="0" smtClean="0">
                <a:solidFill>
                  <a:schemeClr val="tx1"/>
                </a:solidFill>
              </a:rPr>
              <a:t>少なく</a:t>
            </a:r>
            <a:r>
              <a:rPr lang="ja-JP" altLang="ja-JP" dirty="0">
                <a:solidFill>
                  <a:schemeClr val="tx1"/>
                </a:solidFill>
              </a:rPr>
              <a:t>なったが、</a:t>
            </a:r>
            <a:r>
              <a:rPr lang="ja-JP" altLang="ja-JP" dirty="0">
                <a:solidFill>
                  <a:srgbClr val="FF0000"/>
                </a:solidFill>
              </a:rPr>
              <a:t>ほぼ変化が</a:t>
            </a:r>
            <a:r>
              <a:rPr lang="ja-JP" altLang="ja-JP" dirty="0" smtClean="0">
                <a:solidFill>
                  <a:srgbClr val="FF0000"/>
                </a:solidFill>
              </a:rPr>
              <a:t>みられなかった。</a:t>
            </a:r>
            <a:endParaRPr lang="en-US" altLang="ja-JP" dirty="0" smtClean="0">
              <a:solidFill>
                <a:srgbClr val="FF0000"/>
              </a:solidFill>
            </a:endParaRPr>
          </a:p>
          <a:p>
            <a:pPr marL="0" indent="0">
              <a:buNone/>
            </a:pPr>
            <a:r>
              <a:rPr lang="ja-JP" altLang="en-US" u="sng" dirty="0" smtClean="0">
                <a:solidFill>
                  <a:schemeClr val="tx1"/>
                </a:solidFill>
              </a:rPr>
              <a:t>＜設置</a:t>
            </a:r>
            <a:r>
              <a:rPr lang="ja-JP" altLang="en-US" u="sng" dirty="0">
                <a:solidFill>
                  <a:schemeClr val="tx1"/>
                </a:solidFill>
              </a:rPr>
              <a:t>場所</a:t>
            </a:r>
            <a:r>
              <a:rPr lang="en-US" altLang="ja-JP" u="sng" dirty="0" smtClean="0">
                <a:solidFill>
                  <a:schemeClr val="tx1"/>
                </a:solidFill>
              </a:rPr>
              <a:t>NO.2</a:t>
            </a:r>
            <a:r>
              <a:rPr lang="ja-JP" altLang="en-US" u="sng" dirty="0" smtClean="0">
                <a:solidFill>
                  <a:schemeClr val="tx1"/>
                </a:solidFill>
              </a:rPr>
              <a:t>＞</a:t>
            </a:r>
            <a:endParaRPr lang="en-US" altLang="ja-JP" u="sng" dirty="0" smtClean="0">
              <a:solidFill>
                <a:schemeClr val="tx1"/>
              </a:solidFill>
            </a:endParaRPr>
          </a:p>
          <a:p>
            <a:pPr marL="0" indent="0">
              <a:buNone/>
            </a:pPr>
            <a:r>
              <a:rPr lang="ja-JP" altLang="en-US" dirty="0" smtClean="0">
                <a:solidFill>
                  <a:schemeClr val="tx1"/>
                </a:solidFill>
              </a:rPr>
              <a:t>　残留</a:t>
            </a:r>
            <a:r>
              <a:rPr lang="ja-JP" altLang="en-US" dirty="0">
                <a:solidFill>
                  <a:schemeClr val="tx1"/>
                </a:solidFill>
              </a:rPr>
              <a:t>塩素濃度</a:t>
            </a:r>
            <a:r>
              <a:rPr lang="ja-JP" altLang="en-US" dirty="0" smtClean="0">
                <a:solidFill>
                  <a:schemeClr val="tx1"/>
                </a:solidFill>
              </a:rPr>
              <a:t>の上流側</a:t>
            </a:r>
            <a:r>
              <a:rPr lang="ja-JP" altLang="en-US" dirty="0">
                <a:solidFill>
                  <a:schemeClr val="tx1"/>
                </a:solidFill>
              </a:rPr>
              <a:t>と下流側の差は、最大で</a:t>
            </a:r>
            <a:r>
              <a:rPr lang="ja-JP" altLang="en-US" dirty="0" smtClean="0">
                <a:solidFill>
                  <a:schemeClr val="tx1"/>
                </a:solidFill>
              </a:rPr>
              <a:t>設置前が</a:t>
            </a:r>
            <a:r>
              <a:rPr lang="en-US" altLang="ja-JP" dirty="0">
                <a:solidFill>
                  <a:schemeClr val="tx1"/>
                </a:solidFill>
              </a:rPr>
              <a:t>0.14mg/l</a:t>
            </a:r>
            <a:r>
              <a:rPr lang="ja-JP" altLang="en-US" dirty="0" err="1">
                <a:solidFill>
                  <a:schemeClr val="tx1"/>
                </a:solidFill>
              </a:rPr>
              <a:t>、</a:t>
            </a:r>
            <a:r>
              <a:rPr lang="ja-JP" altLang="en-US" dirty="0">
                <a:solidFill>
                  <a:schemeClr val="tx1"/>
                </a:solidFill>
              </a:rPr>
              <a:t>設置後で</a:t>
            </a:r>
            <a:r>
              <a:rPr lang="en-US" altLang="ja-JP" dirty="0">
                <a:solidFill>
                  <a:schemeClr val="tx1"/>
                </a:solidFill>
              </a:rPr>
              <a:t>0.14 mg/l</a:t>
            </a:r>
            <a:r>
              <a:rPr lang="ja-JP" altLang="en-US" dirty="0">
                <a:solidFill>
                  <a:schemeClr val="tx1"/>
                </a:solidFill>
              </a:rPr>
              <a:t>と</a:t>
            </a:r>
            <a:r>
              <a:rPr lang="ja-JP" altLang="en-US" dirty="0" smtClean="0">
                <a:solidFill>
                  <a:schemeClr val="tx1"/>
                </a:solidFill>
              </a:rPr>
              <a:t>同一</a:t>
            </a:r>
            <a:r>
              <a:rPr lang="ja-JP" altLang="en-US" dirty="0">
                <a:solidFill>
                  <a:schemeClr val="tx1"/>
                </a:solidFill>
              </a:rPr>
              <a:t>であり、差を平均しても設置前</a:t>
            </a:r>
            <a:r>
              <a:rPr lang="ja-JP" altLang="en-US" dirty="0" smtClean="0">
                <a:solidFill>
                  <a:schemeClr val="tx1"/>
                </a:solidFill>
              </a:rPr>
              <a:t>が</a:t>
            </a:r>
            <a:r>
              <a:rPr lang="en-US" altLang="ja-JP" dirty="0" smtClean="0">
                <a:solidFill>
                  <a:schemeClr val="tx1"/>
                </a:solidFill>
              </a:rPr>
              <a:t>0.07mg/l</a:t>
            </a:r>
            <a:r>
              <a:rPr lang="ja-JP" altLang="en-US" dirty="0" err="1">
                <a:solidFill>
                  <a:schemeClr val="tx1"/>
                </a:solidFill>
              </a:rPr>
              <a:t>、</a:t>
            </a:r>
            <a:r>
              <a:rPr lang="ja-JP" altLang="en-US" dirty="0">
                <a:solidFill>
                  <a:schemeClr val="tx1"/>
                </a:solidFill>
              </a:rPr>
              <a:t>設置後で</a:t>
            </a:r>
            <a:r>
              <a:rPr lang="en-US" altLang="ja-JP" dirty="0">
                <a:solidFill>
                  <a:schemeClr val="tx1"/>
                </a:solidFill>
              </a:rPr>
              <a:t>0.07 mg/l</a:t>
            </a:r>
            <a:r>
              <a:rPr lang="ja-JP" altLang="en-US" dirty="0">
                <a:solidFill>
                  <a:schemeClr val="tx1"/>
                </a:solidFill>
              </a:rPr>
              <a:t>と</a:t>
            </a:r>
            <a:r>
              <a:rPr lang="ja-JP" altLang="en-US" dirty="0" smtClean="0">
                <a:solidFill>
                  <a:srgbClr val="FF0000"/>
                </a:solidFill>
              </a:rPr>
              <a:t>変化が</a:t>
            </a:r>
            <a:r>
              <a:rPr lang="ja-JP" altLang="en-US" dirty="0">
                <a:solidFill>
                  <a:srgbClr val="FF0000"/>
                </a:solidFill>
              </a:rPr>
              <a:t>みられなかった。</a:t>
            </a:r>
          </a:p>
          <a:p>
            <a:pPr marL="0" indent="0">
              <a:buNone/>
            </a:pPr>
            <a:endParaRPr kumimoji="1" lang="en-US" altLang="ja-JP" dirty="0" smtClean="0"/>
          </a:p>
          <a:p>
            <a:pPr marL="0" indent="0">
              <a:buNone/>
            </a:pPr>
            <a:r>
              <a:rPr lang="en-US" altLang="ja-JP" dirty="0" smtClean="0"/>
              <a:t>※</a:t>
            </a:r>
            <a:r>
              <a:rPr lang="ja-JP" altLang="en-US" dirty="0"/>
              <a:t>　</a:t>
            </a:r>
            <a:r>
              <a:rPr lang="ja-JP" altLang="en-US" dirty="0" smtClean="0"/>
              <a:t>鉄分値について</a:t>
            </a:r>
            <a:r>
              <a:rPr lang="ja-JP" altLang="en-US" dirty="0"/>
              <a:t>は、設置場所</a:t>
            </a:r>
            <a:r>
              <a:rPr lang="en-US" altLang="ja-JP" dirty="0"/>
              <a:t>NO.1</a:t>
            </a:r>
            <a:r>
              <a:rPr lang="ja-JP" altLang="en-US" dirty="0"/>
              <a:t>・</a:t>
            </a:r>
            <a:r>
              <a:rPr lang="en-US" altLang="ja-JP" dirty="0" smtClean="0"/>
              <a:t>NO.2</a:t>
            </a:r>
            <a:r>
              <a:rPr lang="ja-JP" altLang="en-US" dirty="0" smtClean="0"/>
              <a:t>とも</a:t>
            </a:r>
            <a:r>
              <a:rPr lang="ja-JP" altLang="en-US" dirty="0"/>
              <a:t>に</a:t>
            </a:r>
            <a:r>
              <a:rPr lang="en-US" altLang="ja-JP" dirty="0"/>
              <a:t>0.01mg/l</a:t>
            </a:r>
            <a:r>
              <a:rPr lang="ja-JP" altLang="en-US" dirty="0"/>
              <a:t>未満</a:t>
            </a:r>
            <a:r>
              <a:rPr lang="ja-JP" altLang="en-US" dirty="0" smtClean="0"/>
              <a:t>しか</a:t>
            </a:r>
            <a:endParaRPr lang="en-US" altLang="ja-JP" dirty="0" smtClean="0"/>
          </a:p>
          <a:p>
            <a:pPr marL="0" indent="0">
              <a:buNone/>
            </a:pPr>
            <a:r>
              <a:rPr lang="ja-JP" altLang="en-US" dirty="0"/>
              <a:t>　</a:t>
            </a:r>
            <a:r>
              <a:rPr lang="ja-JP" altLang="en-US" dirty="0" smtClean="0"/>
              <a:t>　測定</a:t>
            </a:r>
            <a:r>
              <a:rPr lang="ja-JP" altLang="en-US" dirty="0"/>
              <a:t>できない</a:t>
            </a:r>
            <a:r>
              <a:rPr lang="ja-JP" altLang="en-US" dirty="0" smtClean="0"/>
              <a:t>ケース</a:t>
            </a:r>
            <a:r>
              <a:rPr lang="ja-JP" altLang="en-US" dirty="0"/>
              <a:t>が多く</a:t>
            </a:r>
            <a:r>
              <a:rPr lang="ja-JP" altLang="en-US" dirty="0" smtClean="0"/>
              <a:t>、特</a:t>
            </a:r>
            <a:r>
              <a:rPr lang="ja-JP" altLang="en-US" dirty="0"/>
              <a:t>に変化も見られなかった。</a:t>
            </a:r>
          </a:p>
          <a:p>
            <a:pPr marL="0" indent="0">
              <a:buNone/>
            </a:pPr>
            <a:endParaRPr kumimoji="1" lang="ja-JP" altLang="en-US"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21</a:t>
            </a:fld>
            <a:endParaRPr kumimoji="1" lang="ja-JP" altLang="en-US"/>
          </a:p>
        </p:txBody>
      </p:sp>
      <p:sp>
        <p:nvSpPr>
          <p:cNvPr id="4" name="タイトル 3"/>
          <p:cNvSpPr>
            <a:spLocks noGrp="1"/>
          </p:cNvSpPr>
          <p:nvPr>
            <p:ph type="title"/>
          </p:nvPr>
        </p:nvSpPr>
        <p:spPr/>
        <p:txBody>
          <a:bodyPr/>
          <a:lstStyle/>
          <a:p>
            <a:r>
              <a:rPr kumimoji="1" lang="ja-JP" altLang="en-US" dirty="0" smtClean="0"/>
              <a:t>結果</a:t>
            </a:r>
            <a:endParaRPr kumimoji="1" lang="ja-JP" altLang="en-US" dirty="0"/>
          </a:p>
        </p:txBody>
      </p:sp>
    </p:spTree>
    <p:extLst>
      <p:ext uri="{BB962C8B-B14F-4D97-AF65-F5344CB8AC3E}">
        <p14:creationId xmlns:p14="http://schemas.microsoft.com/office/powerpoint/2010/main" val="3081196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34744" y="1700808"/>
            <a:ext cx="8921253" cy="3096344"/>
          </a:xfrm>
          <a:solidFill>
            <a:schemeClr val="bg1"/>
          </a:solidFill>
        </p:spPr>
        <p:txBody>
          <a:bodyPr>
            <a:noAutofit/>
          </a:bodyPr>
          <a:lstStyle/>
          <a:p>
            <a:r>
              <a:rPr lang="ja-JP" altLang="en-US" sz="2800" dirty="0">
                <a:solidFill>
                  <a:schemeClr val="tx1"/>
                </a:solidFill>
              </a:rPr>
              <a:t>実際に運用中の口径</a:t>
            </a:r>
            <a:r>
              <a:rPr lang="en-US" altLang="ja-JP" sz="2800" dirty="0">
                <a:solidFill>
                  <a:schemeClr val="tx1"/>
                </a:solidFill>
              </a:rPr>
              <a:t>50mm</a:t>
            </a:r>
            <a:r>
              <a:rPr lang="ja-JP" altLang="en-US" sz="2800" dirty="0">
                <a:solidFill>
                  <a:schemeClr val="tx1"/>
                </a:solidFill>
              </a:rPr>
              <a:t>の</a:t>
            </a:r>
            <a:r>
              <a:rPr lang="en-US" altLang="ja-JP" sz="2800" dirty="0">
                <a:solidFill>
                  <a:schemeClr val="tx1"/>
                </a:solidFill>
              </a:rPr>
              <a:t>SGP‐VB</a:t>
            </a:r>
            <a:r>
              <a:rPr lang="ja-JP" altLang="en-US" sz="2800" dirty="0">
                <a:solidFill>
                  <a:schemeClr val="tx1"/>
                </a:solidFill>
              </a:rPr>
              <a:t>管に</a:t>
            </a:r>
            <a:r>
              <a:rPr lang="ja-JP" altLang="en-US" sz="2800" dirty="0" smtClean="0">
                <a:solidFill>
                  <a:schemeClr val="tx1"/>
                </a:solidFill>
              </a:rPr>
              <a:t>防錆</a:t>
            </a:r>
            <a:r>
              <a:rPr lang="ja-JP" altLang="en-US" sz="2800" dirty="0">
                <a:solidFill>
                  <a:schemeClr val="tx1"/>
                </a:solidFill>
              </a:rPr>
              <a:t>装置を設置した下流側における、</a:t>
            </a:r>
            <a:r>
              <a:rPr lang="ja-JP" altLang="en-US" sz="2800" dirty="0">
                <a:solidFill>
                  <a:srgbClr val="FF0000"/>
                </a:solidFill>
              </a:rPr>
              <a:t>残留塩素濃度の減少が確認できなかった</a:t>
            </a:r>
            <a:r>
              <a:rPr lang="ja-JP" altLang="en-US" sz="2800" dirty="0" smtClean="0">
                <a:solidFill>
                  <a:srgbClr val="FF0000"/>
                </a:solidFill>
              </a:rPr>
              <a:t>。</a:t>
            </a:r>
            <a:endParaRPr lang="en-US" altLang="ja-JP" sz="2800" dirty="0" smtClean="0">
              <a:solidFill>
                <a:srgbClr val="FF0000"/>
              </a:solidFill>
            </a:endParaRPr>
          </a:p>
          <a:p>
            <a:r>
              <a:rPr lang="ja-JP" altLang="en-US" sz="2800" dirty="0" smtClean="0">
                <a:solidFill>
                  <a:schemeClr val="tx1"/>
                </a:solidFill>
              </a:rPr>
              <a:t>これら</a:t>
            </a:r>
            <a:r>
              <a:rPr lang="ja-JP" altLang="en-US" sz="2800" dirty="0">
                <a:solidFill>
                  <a:schemeClr val="tx1"/>
                </a:solidFill>
              </a:rPr>
              <a:t>の結果は、</a:t>
            </a:r>
            <a:r>
              <a:rPr lang="en-US" altLang="ja-JP" sz="2800" dirty="0">
                <a:solidFill>
                  <a:srgbClr val="FF0000"/>
                </a:solidFill>
              </a:rPr>
              <a:t>SGP‐VB</a:t>
            </a:r>
            <a:r>
              <a:rPr lang="ja-JP" altLang="en-US" sz="2800" dirty="0">
                <a:solidFill>
                  <a:srgbClr val="FF0000"/>
                </a:solidFill>
              </a:rPr>
              <a:t>管の腐食箇所は主に継手部分のみであったため</a:t>
            </a:r>
            <a:r>
              <a:rPr lang="ja-JP" altLang="en-US" sz="2800" dirty="0">
                <a:solidFill>
                  <a:schemeClr val="tx1"/>
                </a:solidFill>
              </a:rPr>
              <a:t>、「残留塩素」と「</a:t>
            </a:r>
            <a:r>
              <a:rPr lang="ja-JP" altLang="en-US" sz="2800" dirty="0" smtClean="0">
                <a:solidFill>
                  <a:schemeClr val="tx1"/>
                </a:solidFill>
              </a:rPr>
              <a:t>鉄分値」</a:t>
            </a:r>
            <a:r>
              <a:rPr lang="ja-JP" altLang="en-US" sz="2800" dirty="0">
                <a:solidFill>
                  <a:schemeClr val="tx1"/>
                </a:solidFill>
              </a:rPr>
              <a:t>に与える影響が少なかったためだと考えられる</a:t>
            </a:r>
            <a:r>
              <a:rPr lang="ja-JP" altLang="en-US" sz="2800" dirty="0" smtClean="0">
                <a:solidFill>
                  <a:schemeClr val="tx1"/>
                </a:solidFill>
              </a:rPr>
              <a:t>。</a:t>
            </a:r>
            <a:endParaRPr lang="en-US" altLang="ja-JP" sz="2800" dirty="0" smtClean="0">
              <a:solidFill>
                <a:schemeClr val="tx1"/>
              </a:solidFill>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22</a:t>
            </a:fld>
            <a:endParaRPr kumimoji="1" lang="ja-JP" altLang="en-US"/>
          </a:p>
        </p:txBody>
      </p:sp>
      <p:sp>
        <p:nvSpPr>
          <p:cNvPr id="4" name="タイトル 3"/>
          <p:cNvSpPr>
            <a:spLocks noGrp="1"/>
          </p:cNvSpPr>
          <p:nvPr>
            <p:ph type="title"/>
          </p:nvPr>
        </p:nvSpPr>
        <p:spPr/>
        <p:txBody>
          <a:bodyPr/>
          <a:lstStyle/>
          <a:p>
            <a:r>
              <a:rPr kumimoji="1" lang="ja-JP" altLang="en-US" dirty="0" smtClean="0"/>
              <a:t>まとめ</a:t>
            </a:r>
            <a:endParaRPr kumimoji="1" lang="ja-JP" altLang="en-US" dirty="0"/>
          </a:p>
        </p:txBody>
      </p:sp>
      <p:sp>
        <p:nvSpPr>
          <p:cNvPr id="8" name="テキスト ボックス 7"/>
          <p:cNvSpPr txBox="1"/>
          <p:nvPr/>
        </p:nvSpPr>
        <p:spPr>
          <a:xfrm>
            <a:off x="611560" y="5412157"/>
            <a:ext cx="8075240" cy="1238155"/>
          </a:xfrm>
          <a:prstGeom prst="rect">
            <a:avLst/>
          </a:prstGeom>
        </p:spPr>
        <p:style>
          <a:lnRef idx="1">
            <a:schemeClr val="accent5"/>
          </a:lnRef>
          <a:fillRef idx="2">
            <a:schemeClr val="accent5"/>
          </a:fillRef>
          <a:effectRef idx="1">
            <a:schemeClr val="accent5"/>
          </a:effectRef>
          <a:fontRef idx="minor">
            <a:schemeClr val="dk1"/>
          </a:fontRef>
        </p:style>
        <p:txBody>
          <a:bodyPr wrap="square" lIns="153919" rtlCol="0" anchor="ctr" anchorCtr="0">
            <a:noAutofit/>
          </a:bodyPr>
          <a:lstStyle/>
          <a:p>
            <a:pPr algn="ctr"/>
            <a:r>
              <a:rPr lang="ja-JP" altLang="en-US" sz="2400" dirty="0" smtClean="0"/>
              <a:t>設置前</a:t>
            </a:r>
            <a:r>
              <a:rPr lang="ja-JP" altLang="en-US" sz="2400" dirty="0"/>
              <a:t>の腐食が想定される</a:t>
            </a:r>
            <a:r>
              <a:rPr lang="ja-JP" altLang="en-US" sz="2400" dirty="0">
                <a:solidFill>
                  <a:srgbClr val="FF0000"/>
                </a:solidFill>
              </a:rPr>
              <a:t>継手の一部をサンプリング</a:t>
            </a:r>
            <a:r>
              <a:rPr lang="ja-JP" altLang="en-US" sz="2400" dirty="0"/>
              <a:t>し</a:t>
            </a:r>
            <a:r>
              <a:rPr lang="ja-JP" altLang="en-US" sz="2400" dirty="0" smtClean="0"/>
              <a:t>、</a:t>
            </a:r>
            <a:endParaRPr lang="en-US" altLang="ja-JP" sz="2400" dirty="0" smtClean="0"/>
          </a:p>
          <a:p>
            <a:pPr algn="ctr"/>
            <a:r>
              <a:rPr lang="ja-JP" altLang="en-US" sz="2400" dirty="0" smtClean="0"/>
              <a:t>上流側</a:t>
            </a:r>
            <a:r>
              <a:rPr lang="ja-JP" altLang="en-US" sz="2400" dirty="0"/>
              <a:t>と下流側で比較することで防錆効果の確認を</a:t>
            </a:r>
            <a:r>
              <a:rPr lang="ja-JP" altLang="en-US" sz="2400" dirty="0" smtClean="0"/>
              <a:t>行い、</a:t>
            </a:r>
            <a:endParaRPr lang="en-US" altLang="ja-JP" sz="2400" dirty="0" smtClean="0"/>
          </a:p>
          <a:p>
            <a:pPr algn="ctr"/>
            <a:r>
              <a:rPr lang="ja-JP" altLang="en-US" sz="2400" dirty="0" smtClean="0"/>
              <a:t>本検証を終える。</a:t>
            </a:r>
            <a:endParaRPr lang="ja-JP" altLang="en-US" sz="2400" dirty="0">
              <a:solidFill>
                <a:prstClr val="black"/>
              </a:solidFill>
              <a:latin typeface="HGPｺﾞｼｯｸE" pitchFamily="50" charset="-128"/>
              <a:ea typeface="HGPｺﾞｼｯｸE" pitchFamily="50" charset="-128"/>
            </a:endParaRPr>
          </a:p>
        </p:txBody>
      </p:sp>
      <p:sp>
        <p:nvSpPr>
          <p:cNvPr id="10" name="ストライプ矢印 9"/>
          <p:cNvSpPr/>
          <p:nvPr/>
        </p:nvSpPr>
        <p:spPr>
          <a:xfrm rot="5400000">
            <a:off x="4192316" y="4486160"/>
            <a:ext cx="759366" cy="87072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030246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79512" y="1919190"/>
            <a:ext cx="8776096" cy="954107"/>
          </a:xfrm>
          <a:prstGeom prst="rect">
            <a:avLst/>
          </a:prstGeom>
          <a:solidFill>
            <a:schemeClr val="bg1"/>
          </a:solidFill>
        </p:spPr>
        <p:txBody>
          <a:bodyPr wrap="square" rtlCol="0">
            <a:spAutoFit/>
          </a:bodyPr>
          <a:lstStyle/>
          <a:p>
            <a:r>
              <a:rPr lang="ja-JP" altLang="en-US" sz="2800" dirty="0" smtClean="0">
                <a:latin typeface="HGPｺﾞｼｯｸE" panose="020B0900000000000000" pitchFamily="50" charset="-128"/>
                <a:ea typeface="HGPｺﾞｼｯｸE" panose="020B0900000000000000" pitchFamily="50" charset="-128"/>
              </a:rPr>
              <a:t>下記内容にて、</a:t>
            </a:r>
            <a:r>
              <a:rPr lang="ja-JP" altLang="en-US" sz="2800" dirty="0" smtClean="0">
                <a:solidFill>
                  <a:srgbClr val="FF0000"/>
                </a:solidFill>
                <a:latin typeface="HGPｺﾞｼｯｸE" panose="020B0900000000000000" pitchFamily="50" charset="-128"/>
                <a:ea typeface="HGPｺﾞｼｯｸE" panose="020B0900000000000000" pitchFamily="50" charset="-128"/>
              </a:rPr>
              <a:t>再度検証</a:t>
            </a:r>
            <a:r>
              <a:rPr lang="ja-JP" altLang="en-US" sz="2800" dirty="0" smtClean="0">
                <a:latin typeface="HGPｺﾞｼｯｸE" panose="020B0900000000000000" pitchFamily="50" charset="-128"/>
                <a:ea typeface="HGPｺﾞｼｯｸE" panose="020B0900000000000000" pitchFamily="50" charset="-128"/>
              </a:rPr>
              <a:t>を行います。</a:t>
            </a:r>
            <a:endParaRPr lang="en-US" altLang="ja-JP" sz="2800" dirty="0" smtClean="0">
              <a:latin typeface="HGPｺﾞｼｯｸE" panose="020B0900000000000000" pitchFamily="50" charset="-128"/>
              <a:ea typeface="HGPｺﾞｼｯｸE" panose="020B0900000000000000" pitchFamily="50" charset="-128"/>
            </a:endParaRPr>
          </a:p>
          <a:p>
            <a:endParaRPr lang="ja-JP" altLang="en-US" sz="2800" dirty="0">
              <a:solidFill>
                <a:prstClr val="black"/>
              </a:solidFill>
              <a:latin typeface="HGPｺﾞｼｯｸE" panose="020B0900000000000000" pitchFamily="50" charset="-128"/>
              <a:ea typeface="HGPｺﾞｼｯｸE" panose="020B0900000000000000" pitchFamily="50" charset="-128"/>
            </a:endParaRPr>
          </a:p>
        </p:txBody>
      </p:sp>
      <p:sp>
        <p:nvSpPr>
          <p:cNvPr id="5" name="角丸四角形 4"/>
          <p:cNvSpPr/>
          <p:nvPr/>
        </p:nvSpPr>
        <p:spPr>
          <a:xfrm>
            <a:off x="179512" y="2564904"/>
            <a:ext cx="8776096" cy="3753312"/>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endParaRPr lang="ja-JP" altLang="en-US" sz="3078" dirty="0">
              <a:solidFill>
                <a:srgbClr val="1F497D">
                  <a:lumMod val="75000"/>
                </a:srgb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23</a:t>
            </a:fld>
            <a:endParaRPr kumimoji="1" lang="ja-JP" altLang="en-US"/>
          </a:p>
        </p:txBody>
      </p:sp>
      <p:sp>
        <p:nvSpPr>
          <p:cNvPr id="4" name="タイトル 3"/>
          <p:cNvSpPr>
            <a:spLocks noGrp="1"/>
          </p:cNvSpPr>
          <p:nvPr>
            <p:ph type="title"/>
          </p:nvPr>
        </p:nvSpPr>
        <p:spPr/>
        <p:txBody>
          <a:bodyPr/>
          <a:lstStyle/>
          <a:p>
            <a:r>
              <a:rPr kumimoji="1" lang="ja-JP" altLang="en-US" dirty="0" smtClean="0">
                <a:latin typeface="+mj-ea"/>
              </a:rPr>
              <a:t>今後の予定</a:t>
            </a:r>
            <a:endParaRPr kumimoji="1" lang="ja-JP" altLang="en-US" dirty="0">
              <a:latin typeface="+mj-ea"/>
            </a:endParaRPr>
          </a:p>
        </p:txBody>
      </p:sp>
      <p:sp>
        <p:nvSpPr>
          <p:cNvPr id="2" name="コンテンツ プレースホルダー 1"/>
          <p:cNvSpPr>
            <a:spLocks noGrp="1"/>
          </p:cNvSpPr>
          <p:nvPr>
            <p:ph idx="1"/>
          </p:nvPr>
        </p:nvSpPr>
        <p:spPr>
          <a:xfrm>
            <a:off x="283084" y="2811606"/>
            <a:ext cx="8568952" cy="3926176"/>
          </a:xfrm>
          <a:noFill/>
        </p:spPr>
        <p:txBody>
          <a:bodyPr>
            <a:noAutofit/>
          </a:bodyPr>
          <a:lstStyle/>
          <a:p>
            <a:r>
              <a:rPr lang="ja-JP" altLang="ja-JP" sz="2800" dirty="0" smtClean="0">
                <a:solidFill>
                  <a:schemeClr val="tx1"/>
                </a:solidFill>
              </a:rPr>
              <a:t>設置条件の要因等により防錆装置の効果が確認できなかったため、腐食の進行が激しく、効果が顕著に表れることが想定される</a:t>
            </a:r>
            <a:r>
              <a:rPr lang="ja-JP" altLang="ja-JP" sz="2800" dirty="0" smtClean="0">
                <a:solidFill>
                  <a:srgbClr val="FF0000"/>
                </a:solidFill>
              </a:rPr>
              <a:t>非ライニングの</a:t>
            </a:r>
            <a:r>
              <a:rPr lang="en-US" altLang="ja-JP" sz="2800" dirty="0" smtClean="0">
                <a:solidFill>
                  <a:srgbClr val="FF0000"/>
                </a:solidFill>
              </a:rPr>
              <a:t>GP</a:t>
            </a:r>
            <a:r>
              <a:rPr lang="ja-JP" altLang="ja-JP" sz="2800" dirty="0" smtClean="0">
                <a:solidFill>
                  <a:srgbClr val="FF0000"/>
                </a:solidFill>
              </a:rPr>
              <a:t>管</a:t>
            </a:r>
            <a:r>
              <a:rPr lang="en-US" altLang="ja-JP" sz="2800" dirty="0" smtClean="0">
                <a:solidFill>
                  <a:srgbClr val="FF0000"/>
                </a:solidFill>
              </a:rPr>
              <a:t>(</a:t>
            </a:r>
            <a:r>
              <a:rPr lang="ja-JP" altLang="ja-JP" sz="2800" dirty="0" smtClean="0">
                <a:solidFill>
                  <a:srgbClr val="FF0000"/>
                </a:solidFill>
              </a:rPr>
              <a:t>亜鉛メッキ鋼管</a:t>
            </a:r>
            <a:r>
              <a:rPr lang="en-US" altLang="ja-JP" sz="2800" dirty="0" smtClean="0">
                <a:solidFill>
                  <a:srgbClr val="FF0000"/>
                </a:solidFill>
              </a:rPr>
              <a:t>)</a:t>
            </a:r>
            <a:r>
              <a:rPr lang="ja-JP" altLang="ja-JP" sz="2800" dirty="0" smtClean="0">
                <a:solidFill>
                  <a:srgbClr val="FF0000"/>
                </a:solidFill>
              </a:rPr>
              <a:t>にて、再度検証</a:t>
            </a:r>
            <a:r>
              <a:rPr lang="ja-JP" altLang="ja-JP" sz="2800" dirty="0" smtClean="0">
                <a:solidFill>
                  <a:schemeClr val="tx1"/>
                </a:solidFill>
              </a:rPr>
              <a:t>を行う。</a:t>
            </a:r>
          </a:p>
          <a:p>
            <a:r>
              <a:rPr lang="ja-JP" altLang="ja-JP" sz="2800" dirty="0" smtClean="0">
                <a:solidFill>
                  <a:srgbClr val="FF0000"/>
                </a:solidFill>
              </a:rPr>
              <a:t>私有管</a:t>
            </a:r>
            <a:r>
              <a:rPr lang="ja-JP" altLang="ja-JP" sz="2800" dirty="0">
                <a:solidFill>
                  <a:srgbClr val="FF0000"/>
                </a:solidFill>
              </a:rPr>
              <a:t>も含め設置場所の再選定</a:t>
            </a:r>
            <a:r>
              <a:rPr lang="ja-JP" altLang="ja-JP" sz="2800" dirty="0">
                <a:solidFill>
                  <a:schemeClr val="tx1"/>
                </a:solidFill>
              </a:rPr>
              <a:t>を行う。</a:t>
            </a:r>
          </a:p>
          <a:p>
            <a:r>
              <a:rPr lang="ja-JP" altLang="ja-JP" sz="2800" dirty="0">
                <a:solidFill>
                  <a:schemeClr val="tx1"/>
                </a:solidFill>
              </a:rPr>
              <a:t>防錆効果の検証にあたっては、</a:t>
            </a:r>
            <a:r>
              <a:rPr lang="ja-JP" altLang="ja-JP" sz="2800" dirty="0">
                <a:solidFill>
                  <a:srgbClr val="FF0000"/>
                </a:solidFill>
              </a:rPr>
              <a:t>管内カメラにて設置前の状況確認</a:t>
            </a:r>
            <a:r>
              <a:rPr lang="ja-JP" altLang="ja-JP" sz="2800" dirty="0">
                <a:solidFill>
                  <a:schemeClr val="tx1"/>
                </a:solidFill>
              </a:rPr>
              <a:t>を行い、設置後との比較を行う。</a:t>
            </a:r>
          </a:p>
        </p:txBody>
      </p:sp>
    </p:spTree>
    <p:extLst>
      <p:ext uri="{BB962C8B-B14F-4D97-AF65-F5344CB8AC3E}">
        <p14:creationId xmlns:p14="http://schemas.microsoft.com/office/powerpoint/2010/main" val="2093396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24</a:t>
            </a:fld>
            <a:endParaRPr kumimoji="1" lang="ja-JP" altLang="en-US"/>
          </a:p>
        </p:txBody>
      </p:sp>
      <p:sp>
        <p:nvSpPr>
          <p:cNvPr id="4" name="タイトル 3"/>
          <p:cNvSpPr>
            <a:spLocks noGrp="1"/>
          </p:cNvSpPr>
          <p:nvPr>
            <p:ph type="title"/>
          </p:nvPr>
        </p:nvSpPr>
        <p:spPr/>
        <p:txBody>
          <a:bodyPr/>
          <a:lstStyle/>
          <a:p>
            <a:r>
              <a:rPr kumimoji="1" lang="ja-JP" altLang="en-US" dirty="0" smtClean="0">
                <a:latin typeface="+mj-ea"/>
              </a:rPr>
              <a:t>最後に</a:t>
            </a:r>
            <a:endParaRPr kumimoji="1" lang="ja-JP" altLang="en-US" dirty="0">
              <a:latin typeface="+mj-ea"/>
            </a:endParaRPr>
          </a:p>
        </p:txBody>
      </p:sp>
      <p:sp>
        <p:nvSpPr>
          <p:cNvPr id="2" name="コンテンツ プレースホルダー 1"/>
          <p:cNvSpPr>
            <a:spLocks noGrp="1"/>
          </p:cNvSpPr>
          <p:nvPr>
            <p:ph idx="1"/>
          </p:nvPr>
        </p:nvSpPr>
        <p:spPr>
          <a:xfrm>
            <a:off x="251520" y="2852936"/>
            <a:ext cx="8640960" cy="2088232"/>
          </a:xfrm>
          <a:solidFill>
            <a:schemeClr val="bg1"/>
          </a:solidFill>
        </p:spPr>
        <p:txBody>
          <a:bodyPr>
            <a:noAutofit/>
          </a:bodyPr>
          <a:lstStyle/>
          <a:p>
            <a:endParaRPr lang="en-US" altLang="ja-JP" sz="2800"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r>
              <a:rPr lang="ja-JP" altLang="en-US" sz="2800" dirty="0">
                <a:solidFill>
                  <a:schemeClr val="tx1"/>
                </a:solidFill>
                <a:latin typeface="HGPｺﾞｼｯｸE" panose="020B0900000000000000" pitchFamily="50" charset="-128"/>
                <a:ea typeface="HGPｺﾞｼｯｸE" panose="020B0900000000000000" pitchFamily="50" charset="-128"/>
              </a:rPr>
              <a:t>　</a:t>
            </a:r>
            <a:r>
              <a:rPr lang="ja-JP" altLang="en-US" sz="2800" dirty="0" smtClean="0">
                <a:solidFill>
                  <a:schemeClr val="tx1"/>
                </a:solidFill>
                <a:latin typeface="HGPｺﾞｼｯｸE" panose="020B0900000000000000" pitchFamily="50" charset="-128"/>
                <a:ea typeface="HGPｺﾞｼｯｸE" panose="020B0900000000000000" pitchFamily="50" charset="-128"/>
              </a:rPr>
              <a:t>本検証</a:t>
            </a:r>
            <a:r>
              <a:rPr lang="ja-JP" altLang="en-US" sz="2800" dirty="0">
                <a:solidFill>
                  <a:schemeClr val="tx1"/>
                </a:solidFill>
                <a:latin typeface="HGPｺﾞｼｯｸE" panose="020B0900000000000000" pitchFamily="50" charset="-128"/>
                <a:ea typeface="HGPｺﾞｼｯｸE" panose="020B0900000000000000" pitchFamily="50" charset="-128"/>
              </a:rPr>
              <a:t>にご協力いただいた水質課及び洋光台水道事務所の方々に、厚く御礼を申し上げます。</a:t>
            </a:r>
          </a:p>
        </p:txBody>
      </p:sp>
    </p:spTree>
    <p:extLst>
      <p:ext uri="{BB962C8B-B14F-4D97-AF65-F5344CB8AC3E}">
        <p14:creationId xmlns:p14="http://schemas.microsoft.com/office/powerpoint/2010/main" val="3490234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652786"/>
            <a:ext cx="3672408" cy="359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コンテンツ プレースホルダー 1"/>
          <p:cNvSpPr>
            <a:spLocks noGrp="1"/>
          </p:cNvSpPr>
          <p:nvPr>
            <p:ph idx="1"/>
          </p:nvPr>
        </p:nvSpPr>
        <p:spPr>
          <a:xfrm>
            <a:off x="903837" y="5373216"/>
            <a:ext cx="7408333" cy="968970"/>
          </a:xfrm>
        </p:spPr>
        <p:txBody>
          <a:bodyPr>
            <a:normAutofit/>
          </a:bodyPr>
          <a:lstStyle/>
          <a:p>
            <a:pPr marL="0" indent="0" algn="ctr">
              <a:buNone/>
            </a:pPr>
            <a:r>
              <a:rPr kumimoji="1" lang="ja-JP" altLang="en-US" sz="4000" dirty="0">
                <a:latin typeface="ＭＳ ゴシック" panose="020B0609070205080204" pitchFamily="49" charset="-128"/>
                <a:ea typeface="ＭＳ ゴシック" panose="020B0609070205080204" pitchFamily="49" charset="-128"/>
              </a:rPr>
              <a:t>おわり</a:t>
            </a: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25</a:t>
            </a:fld>
            <a:endParaRPr kumimoji="1" lang="ja-JP" altLang="en-US"/>
          </a:p>
        </p:txBody>
      </p:sp>
      <p:sp>
        <p:nvSpPr>
          <p:cNvPr id="4" name="タイトル 3"/>
          <p:cNvSpPr>
            <a:spLocks noGrp="1"/>
          </p:cNvSpPr>
          <p:nvPr>
            <p:ph type="title"/>
          </p:nvPr>
        </p:nvSpPr>
        <p:spPr>
          <a:xfrm>
            <a:off x="467544" y="404664"/>
            <a:ext cx="8229600" cy="1368152"/>
          </a:xfrm>
        </p:spPr>
        <p:txBody>
          <a:bodyPr/>
          <a:lstStyle/>
          <a:p>
            <a:r>
              <a:rPr kumimoji="1" lang="ja-JP" altLang="en-US" dirty="0">
                <a:latin typeface="ＭＳ ゴシック" panose="020B0609070205080204" pitchFamily="49" charset="-128"/>
                <a:ea typeface="ＭＳ ゴシック" panose="020B0609070205080204" pitchFamily="49" charset="-128"/>
              </a:rPr>
              <a:t>ご清聴ありがとうございました</a:t>
            </a:r>
          </a:p>
        </p:txBody>
      </p:sp>
    </p:spTree>
    <p:extLst>
      <p:ext uri="{BB962C8B-B14F-4D97-AF65-F5344CB8AC3E}">
        <p14:creationId xmlns:p14="http://schemas.microsoft.com/office/powerpoint/2010/main" val="185212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E4DD4CA9-FFF4-4929-B1F3-DD754470E6A2}" type="slidenum">
              <a:rPr lang="ja-JP" altLang="en-US" smtClean="0"/>
              <a:pPr/>
              <a:t>26</a:t>
            </a:fld>
            <a:endParaRPr lang="ja-JP" altLang="en-US" dirty="0"/>
          </a:p>
        </p:txBody>
      </p:sp>
      <p:sp>
        <p:nvSpPr>
          <p:cNvPr id="5" name="コンテンツ プレースホルダー 3"/>
          <p:cNvSpPr txBox="1">
            <a:spLocks/>
          </p:cNvSpPr>
          <p:nvPr/>
        </p:nvSpPr>
        <p:spPr>
          <a:xfrm>
            <a:off x="1" y="0"/>
            <a:ext cx="9144000" cy="6858000"/>
          </a:xfrm>
          <a:prstGeom prst="rect">
            <a:avLst/>
          </a:prstGeom>
        </p:spPr>
        <p:txBody>
          <a:bodyPr anchor="ctr" anchorCtr="1">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lgn="ctr">
              <a:buFont typeface="Symbol" pitchFamily="18" charset="2"/>
              <a:buNone/>
            </a:pPr>
            <a:r>
              <a:rPr lang="ja-JP" altLang="en-US" sz="6000" dirty="0" smtClean="0">
                <a:solidFill>
                  <a:schemeClr val="tx1"/>
                </a:solidFill>
                <a:latin typeface="ＭＳ ゴシック" panose="020B0609070205080204" pitchFamily="49" charset="-128"/>
                <a:ea typeface="ＭＳ ゴシック" panose="020B0609070205080204" pitchFamily="49" charset="-128"/>
              </a:rPr>
              <a:t>以下、参考資料</a:t>
            </a:r>
            <a:endParaRPr lang="ja-JP" altLang="en-US" sz="60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9643918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反応</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27</a:t>
            </a:fld>
            <a:endParaRPr kumimoji="1" lang="ja-JP" altLang="en-US"/>
          </a:p>
        </p:txBody>
      </p:sp>
      <p:pic>
        <p:nvPicPr>
          <p:cNvPr id="5" name="図 4"/>
          <p:cNvPicPr>
            <a:picLocks noChangeAspect="1"/>
          </p:cNvPicPr>
          <p:nvPr/>
        </p:nvPicPr>
        <p:blipFill rotWithShape="1">
          <a:blip r:embed="rId3"/>
          <a:srcRect l="-33393" r="-28932"/>
          <a:stretch/>
        </p:blipFill>
        <p:spPr>
          <a:xfrm>
            <a:off x="179512" y="222259"/>
            <a:ext cx="8784976" cy="2317700"/>
          </a:xfrm>
          <a:prstGeom prst="rect">
            <a:avLst/>
          </a:prstGeom>
          <a:solidFill>
            <a:schemeClr val="bg1"/>
          </a:solidFill>
        </p:spPr>
      </p:pic>
      <p:sp>
        <p:nvSpPr>
          <p:cNvPr id="6" name="テキスト ボックス 5"/>
          <p:cNvSpPr txBox="1"/>
          <p:nvPr/>
        </p:nvSpPr>
        <p:spPr>
          <a:xfrm>
            <a:off x="6246708" y="6296836"/>
            <a:ext cx="2440092" cy="369332"/>
          </a:xfrm>
          <a:prstGeom prst="rect">
            <a:avLst/>
          </a:prstGeom>
          <a:noFill/>
        </p:spPr>
        <p:txBody>
          <a:bodyPr wrap="none" rtlCol="0">
            <a:spAutoFit/>
          </a:bodyPr>
          <a:lstStyle/>
          <a:p>
            <a:r>
              <a:rPr kumimoji="1" lang="en-US" altLang="ja-JP" dirty="0" smtClean="0"/>
              <a:t>※</a:t>
            </a:r>
            <a:r>
              <a:rPr kumimoji="1" lang="ja-JP" altLang="en-US" dirty="0" smtClean="0"/>
              <a:t>　メーカーカタログより</a:t>
            </a:r>
            <a:endParaRPr kumimoji="1" lang="ja-JP" altLang="en-US" dirty="0"/>
          </a:p>
        </p:txBody>
      </p:sp>
      <p:pic>
        <p:nvPicPr>
          <p:cNvPr id="7" name="図 6"/>
          <p:cNvPicPr>
            <a:picLocks noChangeAspect="1"/>
          </p:cNvPicPr>
          <p:nvPr/>
        </p:nvPicPr>
        <p:blipFill rotWithShape="1">
          <a:blip r:embed="rId4"/>
          <a:srcRect l="5989" b="88123"/>
          <a:stretch/>
        </p:blipFill>
        <p:spPr>
          <a:xfrm>
            <a:off x="457200" y="2964879"/>
            <a:ext cx="5112567" cy="444635"/>
          </a:xfrm>
          <a:prstGeom prst="rect">
            <a:avLst/>
          </a:prstGeom>
        </p:spPr>
      </p:pic>
      <p:sp>
        <p:nvSpPr>
          <p:cNvPr id="8" name="テキスト ボックス 7"/>
          <p:cNvSpPr txBox="1"/>
          <p:nvPr/>
        </p:nvSpPr>
        <p:spPr>
          <a:xfrm>
            <a:off x="5483147" y="2842074"/>
            <a:ext cx="3701654" cy="3416320"/>
          </a:xfrm>
          <a:prstGeom prst="rect">
            <a:avLst/>
          </a:prstGeom>
          <a:noFill/>
        </p:spPr>
        <p:txBody>
          <a:bodyPr wrap="none" rtlCol="0">
            <a:spAutoFit/>
          </a:bodyPr>
          <a:lstStyle/>
          <a:p>
            <a:r>
              <a:rPr lang="ja-JP" altLang="en-US" u="sng" dirty="0" smtClean="0"/>
              <a:t>赤錆の反応</a:t>
            </a:r>
            <a:endParaRPr kumimoji="1" lang="en-US" altLang="ja-JP" dirty="0" smtClean="0"/>
          </a:p>
          <a:p>
            <a:r>
              <a:rPr kumimoji="1" lang="ja-JP" altLang="en-US" dirty="0" smtClean="0"/>
              <a:t>４</a:t>
            </a:r>
            <a:r>
              <a:rPr kumimoji="1" lang="en-US" altLang="ja-JP" dirty="0" smtClean="0"/>
              <a:t>Fe</a:t>
            </a:r>
            <a:r>
              <a:rPr kumimoji="1" lang="ja-JP" altLang="en-US" dirty="0" smtClean="0"/>
              <a:t>　＋　３</a:t>
            </a:r>
            <a:r>
              <a:rPr kumimoji="1" lang="en-US" altLang="ja-JP" dirty="0" smtClean="0"/>
              <a:t>O2</a:t>
            </a:r>
            <a:r>
              <a:rPr kumimoji="1" lang="ja-JP" altLang="en-US" dirty="0" smtClean="0"/>
              <a:t>　＋　２</a:t>
            </a:r>
            <a:r>
              <a:rPr kumimoji="1" lang="en-US" altLang="ja-JP" dirty="0" smtClean="0"/>
              <a:t>H2O</a:t>
            </a:r>
          </a:p>
          <a:p>
            <a:r>
              <a:rPr lang="en-US" altLang="ja-JP" dirty="0" smtClean="0"/>
              <a:t>〈</a:t>
            </a:r>
            <a:r>
              <a:rPr lang="ja-JP" altLang="en-US" dirty="0" smtClean="0"/>
              <a:t>鉄</a:t>
            </a:r>
            <a:r>
              <a:rPr lang="en-US" altLang="ja-JP" dirty="0" smtClean="0"/>
              <a:t>〉</a:t>
            </a:r>
            <a:r>
              <a:rPr lang="ja-JP" altLang="en-US" dirty="0" smtClean="0"/>
              <a:t>　　</a:t>
            </a:r>
            <a:r>
              <a:rPr lang="en-US" altLang="ja-JP" dirty="0" smtClean="0"/>
              <a:t>〈</a:t>
            </a:r>
            <a:r>
              <a:rPr lang="ja-JP" altLang="en-US" dirty="0" smtClean="0"/>
              <a:t>酸素</a:t>
            </a:r>
            <a:r>
              <a:rPr lang="en-US" altLang="ja-JP" dirty="0" smtClean="0"/>
              <a:t>〉</a:t>
            </a:r>
            <a:r>
              <a:rPr lang="ja-JP" altLang="en-US" dirty="0" smtClean="0"/>
              <a:t>　　　</a:t>
            </a:r>
            <a:r>
              <a:rPr lang="en-US" altLang="ja-JP" dirty="0" smtClean="0"/>
              <a:t>〈</a:t>
            </a:r>
            <a:r>
              <a:rPr lang="ja-JP" altLang="en-US" dirty="0" smtClean="0"/>
              <a:t>水</a:t>
            </a:r>
            <a:r>
              <a:rPr lang="en-US" altLang="ja-JP" dirty="0" smtClean="0"/>
              <a:t>〉</a:t>
            </a:r>
            <a:endParaRPr kumimoji="1" lang="en-US" altLang="ja-JP" dirty="0" smtClean="0"/>
          </a:p>
          <a:p>
            <a:r>
              <a:rPr lang="ja-JP" altLang="en-US" dirty="0" smtClean="0"/>
              <a:t>⇒４</a:t>
            </a:r>
            <a:r>
              <a:rPr lang="en-US" altLang="ja-JP" dirty="0" err="1" smtClean="0"/>
              <a:t>FeO</a:t>
            </a:r>
            <a:r>
              <a:rPr lang="en-US" altLang="ja-JP" dirty="0" smtClean="0"/>
              <a:t>(OH)</a:t>
            </a:r>
          </a:p>
          <a:p>
            <a:r>
              <a:rPr lang="ja-JP" altLang="en-US" dirty="0"/>
              <a:t>　</a:t>
            </a:r>
            <a:r>
              <a:rPr lang="en-US" altLang="ja-JP" dirty="0" smtClean="0"/>
              <a:t>〈</a:t>
            </a:r>
            <a:r>
              <a:rPr lang="ja-JP" altLang="en-US" dirty="0" smtClean="0"/>
              <a:t>オキシ水酸化鉄</a:t>
            </a:r>
            <a:r>
              <a:rPr lang="en-US" altLang="ja-JP" dirty="0" smtClean="0"/>
              <a:t>/</a:t>
            </a:r>
            <a:r>
              <a:rPr lang="ja-JP" altLang="en-US" dirty="0" smtClean="0"/>
              <a:t>赤錆</a:t>
            </a:r>
            <a:r>
              <a:rPr lang="en-US" altLang="ja-JP" dirty="0" smtClean="0"/>
              <a:t>〉</a:t>
            </a:r>
          </a:p>
          <a:p>
            <a:endParaRPr lang="en-US" altLang="ja-JP" dirty="0" smtClean="0"/>
          </a:p>
          <a:p>
            <a:r>
              <a:rPr kumimoji="1" lang="ja-JP" altLang="en-US" u="sng" dirty="0" smtClean="0"/>
              <a:t>黒錆の反応</a:t>
            </a:r>
            <a:endParaRPr kumimoji="1" lang="en-US" altLang="ja-JP" u="sng" dirty="0" smtClean="0"/>
          </a:p>
          <a:p>
            <a:r>
              <a:rPr lang="ja-JP" altLang="en-US" dirty="0" smtClean="0"/>
              <a:t>６</a:t>
            </a:r>
            <a:r>
              <a:rPr lang="en-US" altLang="ja-JP" dirty="0" err="1" smtClean="0"/>
              <a:t>FeO</a:t>
            </a:r>
            <a:r>
              <a:rPr lang="ja-JP" altLang="en-US" dirty="0" smtClean="0"/>
              <a:t>（</a:t>
            </a:r>
            <a:r>
              <a:rPr lang="en-US" altLang="ja-JP" dirty="0" smtClean="0"/>
              <a:t>OH</a:t>
            </a:r>
            <a:r>
              <a:rPr lang="ja-JP" altLang="en-US" dirty="0" smtClean="0"/>
              <a:t>）　＋　２</a:t>
            </a:r>
            <a:r>
              <a:rPr lang="en-US" altLang="ja-JP" dirty="0" smtClean="0"/>
              <a:t>e-</a:t>
            </a:r>
          </a:p>
          <a:p>
            <a:r>
              <a:rPr kumimoji="1" lang="en-US" altLang="ja-JP" dirty="0" smtClean="0"/>
              <a:t>〈</a:t>
            </a:r>
            <a:r>
              <a:rPr lang="ja-JP" altLang="en-US" dirty="0"/>
              <a:t>オキシ水酸化鉄</a:t>
            </a:r>
            <a:r>
              <a:rPr lang="en-US" altLang="ja-JP" dirty="0"/>
              <a:t>/</a:t>
            </a:r>
            <a:r>
              <a:rPr lang="ja-JP" altLang="en-US" dirty="0" smtClean="0"/>
              <a:t>赤錆</a:t>
            </a:r>
            <a:r>
              <a:rPr kumimoji="1" lang="en-US" altLang="ja-JP" dirty="0" smtClean="0"/>
              <a:t>〉〈</a:t>
            </a:r>
            <a:r>
              <a:rPr kumimoji="1" lang="ja-JP" altLang="en-US" dirty="0" smtClean="0"/>
              <a:t>水和電子</a:t>
            </a:r>
            <a:r>
              <a:rPr kumimoji="1" lang="en-US" altLang="ja-JP" dirty="0" smtClean="0"/>
              <a:t>〉</a:t>
            </a:r>
          </a:p>
          <a:p>
            <a:r>
              <a:rPr lang="ja-JP" altLang="en-US" dirty="0" smtClean="0"/>
              <a:t>⇒２</a:t>
            </a:r>
            <a:r>
              <a:rPr lang="en-US" altLang="ja-JP" dirty="0" smtClean="0"/>
              <a:t>Fe3O4</a:t>
            </a:r>
            <a:r>
              <a:rPr lang="ja-JP" altLang="en-US" dirty="0" smtClean="0"/>
              <a:t>　＋　２</a:t>
            </a:r>
            <a:r>
              <a:rPr lang="en-US" altLang="ja-JP" dirty="0" smtClean="0"/>
              <a:t>H2O</a:t>
            </a:r>
            <a:r>
              <a:rPr lang="ja-JP" altLang="en-US" dirty="0" smtClean="0"/>
              <a:t>　＋　２</a:t>
            </a:r>
            <a:r>
              <a:rPr lang="en-US" altLang="ja-JP" dirty="0" smtClean="0"/>
              <a:t>OH-</a:t>
            </a:r>
          </a:p>
          <a:p>
            <a:r>
              <a:rPr kumimoji="1" lang="en-US" altLang="ja-JP" dirty="0" smtClean="0"/>
              <a:t>〈</a:t>
            </a:r>
            <a:r>
              <a:rPr kumimoji="1" lang="ja-JP" altLang="en-US" sz="1100" dirty="0" smtClean="0"/>
              <a:t>マグネタイト</a:t>
            </a:r>
            <a:r>
              <a:rPr kumimoji="1" lang="en-US" altLang="ja-JP" sz="1100" dirty="0" smtClean="0"/>
              <a:t>/</a:t>
            </a:r>
            <a:r>
              <a:rPr kumimoji="1" lang="ja-JP" altLang="en-US" sz="1100" dirty="0" smtClean="0"/>
              <a:t>黒錆</a:t>
            </a:r>
            <a:r>
              <a:rPr kumimoji="1" lang="en-US" altLang="ja-JP" dirty="0" smtClean="0"/>
              <a:t>〉</a:t>
            </a:r>
            <a:r>
              <a:rPr kumimoji="1" lang="ja-JP" altLang="en-US" dirty="0" smtClean="0"/>
              <a:t>　</a:t>
            </a:r>
            <a:r>
              <a:rPr kumimoji="1" lang="en-US" altLang="ja-JP" dirty="0" smtClean="0"/>
              <a:t>〈</a:t>
            </a:r>
            <a:r>
              <a:rPr kumimoji="1" lang="ja-JP" altLang="en-US" sz="1400" dirty="0" smtClean="0"/>
              <a:t>還元反応により水中へ</a:t>
            </a:r>
            <a:endParaRPr kumimoji="1" lang="en-US" altLang="ja-JP" sz="1400" dirty="0" smtClean="0"/>
          </a:p>
          <a:p>
            <a:r>
              <a:rPr lang="ja-JP" altLang="en-US" sz="1400" dirty="0"/>
              <a:t>　</a:t>
            </a:r>
            <a:r>
              <a:rPr lang="ja-JP" altLang="en-US" sz="1400" dirty="0" smtClean="0"/>
              <a:t>　　　　　　</a:t>
            </a:r>
            <a:r>
              <a:rPr kumimoji="1" lang="ja-JP" altLang="en-US" sz="1400" dirty="0" smtClean="0"/>
              <a:t>溶出するのは水分子と水酸基のみ</a:t>
            </a:r>
            <a:r>
              <a:rPr kumimoji="1" lang="en-US" altLang="ja-JP" dirty="0" smtClean="0"/>
              <a:t>〉</a:t>
            </a:r>
            <a:endParaRPr kumimoji="1" lang="ja-JP" altLang="en-US" dirty="0"/>
          </a:p>
        </p:txBody>
      </p:sp>
      <p:pic>
        <p:nvPicPr>
          <p:cNvPr id="9" name="図 8"/>
          <p:cNvPicPr>
            <a:picLocks noChangeAspect="1"/>
          </p:cNvPicPr>
          <p:nvPr/>
        </p:nvPicPr>
        <p:blipFill rotWithShape="1">
          <a:blip r:embed="rId4"/>
          <a:srcRect l="6371" t="41992" r="3371" b="29507"/>
          <a:stretch/>
        </p:blipFill>
        <p:spPr>
          <a:xfrm>
            <a:off x="442587" y="4550234"/>
            <a:ext cx="5040560" cy="1095699"/>
          </a:xfrm>
          <a:prstGeom prst="rect">
            <a:avLst/>
          </a:prstGeom>
        </p:spPr>
      </p:pic>
    </p:spTree>
    <p:extLst>
      <p:ext uri="{BB962C8B-B14F-4D97-AF65-F5344CB8AC3E}">
        <p14:creationId xmlns:p14="http://schemas.microsoft.com/office/powerpoint/2010/main" val="13926309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872067" y="1844824"/>
            <a:ext cx="7408333" cy="4281339"/>
          </a:xfrm>
        </p:spPr>
        <p:txBody>
          <a:bodyPr>
            <a:normAutofit lnSpcReduction="10000"/>
          </a:bodyPr>
          <a:lstStyle/>
          <a:p>
            <a:pPr marL="0" indent="0">
              <a:buNone/>
            </a:pPr>
            <a:r>
              <a:rPr lang="en-US" altLang="ja-JP" sz="3200" dirty="0">
                <a:solidFill>
                  <a:schemeClr val="tx1"/>
                </a:solidFill>
                <a:latin typeface="ＭＳ ゴシック" panose="020B0609070205080204" pitchFamily="49" charset="-128"/>
                <a:ea typeface="ＭＳ ゴシック" panose="020B0609070205080204" pitchFamily="49" charset="-128"/>
              </a:rPr>
              <a:t>Φ</a:t>
            </a:r>
            <a:r>
              <a:rPr lang="ja-JP" altLang="en-US" sz="3200" dirty="0">
                <a:solidFill>
                  <a:schemeClr val="tx1"/>
                </a:solidFill>
                <a:latin typeface="ＭＳ ゴシック" panose="020B0609070205080204" pitchFamily="49" charset="-128"/>
                <a:ea typeface="ＭＳ ゴシック" panose="020B0609070205080204" pitchFamily="49" charset="-128"/>
              </a:rPr>
              <a:t>５０</a:t>
            </a:r>
            <a:r>
              <a:rPr lang="en-US" altLang="ja-JP" sz="3200" dirty="0">
                <a:solidFill>
                  <a:schemeClr val="tx1"/>
                </a:solidFill>
                <a:latin typeface="ＭＳ ゴシック" panose="020B0609070205080204" pitchFamily="49" charset="-128"/>
                <a:ea typeface="ＭＳ ゴシック" panose="020B0609070205080204" pitchFamily="49" charset="-128"/>
              </a:rPr>
              <a:t>mm</a:t>
            </a:r>
            <a:r>
              <a:rPr lang="ja-JP" altLang="en-US" sz="3200" dirty="0">
                <a:solidFill>
                  <a:schemeClr val="tx1"/>
                </a:solidFill>
                <a:latin typeface="ＭＳ ゴシック" panose="020B0609070205080204" pitchFamily="49" charset="-128"/>
                <a:ea typeface="ＭＳ ゴシック" panose="020B0609070205080204" pitchFamily="49" charset="-128"/>
              </a:rPr>
              <a:t>に対応する管内カメラの調査ヒアリング</a:t>
            </a:r>
            <a:endParaRPr lang="en-US" altLang="ja-JP" sz="3200"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3200" u="sng" dirty="0">
                <a:solidFill>
                  <a:schemeClr val="tx1"/>
                </a:solidFill>
                <a:latin typeface="ＭＳ ゴシック" panose="020B0609070205080204" pitchFamily="49" charset="-128"/>
                <a:ea typeface="ＭＳ ゴシック" panose="020B0609070205080204" pitchFamily="49" charset="-128"/>
              </a:rPr>
              <a:t>①（株）ジャスコ</a:t>
            </a:r>
            <a:endParaRPr lang="en-US" altLang="ja-JP" sz="3200" u="sng"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2600" dirty="0">
                <a:solidFill>
                  <a:schemeClr val="tx1"/>
                </a:solidFill>
                <a:latin typeface="ＭＳ ゴシック" panose="020B0609070205080204" pitchFamily="49" charset="-128"/>
                <a:ea typeface="ＭＳ ゴシック" panose="020B0609070205080204" pitchFamily="49" charset="-128"/>
              </a:rPr>
              <a:t>・挿入場所から２～３ｍくらいであれば、</a:t>
            </a:r>
            <a:endParaRPr lang="en-US" altLang="ja-JP" sz="2600"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2600" dirty="0">
                <a:solidFill>
                  <a:schemeClr val="tx1"/>
                </a:solidFill>
                <a:latin typeface="ＭＳ ゴシック" panose="020B0609070205080204" pitchFamily="49" charset="-128"/>
                <a:ea typeface="ＭＳ ゴシック" panose="020B0609070205080204" pitchFamily="49" charset="-128"/>
              </a:rPr>
              <a:t>　内視鏡のファイバースコープで調査可能。</a:t>
            </a:r>
            <a:endParaRPr lang="en-US" altLang="ja-JP" sz="2600"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2600" dirty="0">
                <a:solidFill>
                  <a:schemeClr val="tx1"/>
                </a:solidFill>
                <a:latin typeface="ＭＳ ゴシック" panose="020B0609070205080204" pitchFamily="49" charset="-128"/>
                <a:ea typeface="ＭＳ ゴシック" panose="020B0609070205080204" pitchFamily="49" charset="-128"/>
              </a:rPr>
              <a:t>・上水道の調査委託は行ったことがない。</a:t>
            </a:r>
            <a:endParaRPr lang="en-US" altLang="ja-JP" sz="2600" dirty="0">
              <a:solidFill>
                <a:schemeClr val="tx1"/>
              </a:solidFill>
              <a:latin typeface="ＭＳ ゴシック" panose="020B0609070205080204" pitchFamily="49" charset="-128"/>
              <a:ea typeface="ＭＳ ゴシック" panose="020B0609070205080204" pitchFamily="49" charset="-128"/>
            </a:endParaRPr>
          </a:p>
          <a:p>
            <a:pPr marL="0" indent="0">
              <a:buNone/>
            </a:pPr>
            <a:r>
              <a:rPr kumimoji="1" lang="ja-JP" altLang="en-US" sz="3200" u="sng" dirty="0">
                <a:solidFill>
                  <a:schemeClr val="tx1"/>
                </a:solidFill>
                <a:latin typeface="ＭＳ ゴシック" panose="020B0609070205080204" pitchFamily="49" charset="-128"/>
                <a:ea typeface="ＭＳ ゴシック" panose="020B0609070205080204" pitchFamily="49" charset="-128"/>
              </a:rPr>
              <a:t>②</a:t>
            </a:r>
            <a:r>
              <a:rPr lang="en-US" altLang="ja-JP" sz="3200" u="sng" dirty="0">
                <a:solidFill>
                  <a:schemeClr val="tx1"/>
                </a:solidFill>
                <a:latin typeface="ＭＳ ゴシック" panose="020B0609070205080204" pitchFamily="49" charset="-128"/>
                <a:ea typeface="ＭＳ ゴシック" panose="020B0609070205080204" pitchFamily="49" charset="-128"/>
              </a:rPr>
              <a:t>(</a:t>
            </a:r>
            <a:r>
              <a:rPr lang="ja-JP" altLang="en-US" sz="3200" u="sng" dirty="0">
                <a:solidFill>
                  <a:schemeClr val="tx1"/>
                </a:solidFill>
                <a:latin typeface="ＭＳ ゴシック" panose="020B0609070205080204" pitchFamily="49" charset="-128"/>
                <a:ea typeface="ＭＳ ゴシック" panose="020B0609070205080204" pitchFamily="49" charset="-128"/>
              </a:rPr>
              <a:t>有</a:t>
            </a:r>
            <a:r>
              <a:rPr lang="en-US" altLang="ja-JP" sz="3200" u="sng" dirty="0">
                <a:solidFill>
                  <a:schemeClr val="tx1"/>
                </a:solidFill>
                <a:latin typeface="ＭＳ ゴシック" panose="020B0609070205080204" pitchFamily="49" charset="-128"/>
                <a:ea typeface="ＭＳ ゴシック" panose="020B0609070205080204" pitchFamily="49" charset="-128"/>
              </a:rPr>
              <a:t>)</a:t>
            </a:r>
            <a:r>
              <a:rPr lang="ja-JP" altLang="en-US" sz="3200" u="sng" dirty="0">
                <a:solidFill>
                  <a:schemeClr val="tx1"/>
                </a:solidFill>
                <a:latin typeface="ＭＳ ゴシック" panose="020B0609070205080204" pitchFamily="49" charset="-128"/>
                <a:ea typeface="ＭＳ ゴシック" panose="020B0609070205080204" pitchFamily="49" charset="-128"/>
              </a:rPr>
              <a:t>プレテックエンジニアリング</a:t>
            </a:r>
            <a:endParaRPr lang="en-US" altLang="ja-JP" sz="3200" u="sng"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2600" dirty="0">
                <a:solidFill>
                  <a:schemeClr val="tx1"/>
                </a:solidFill>
                <a:latin typeface="ＭＳ ゴシック" panose="020B0609070205080204" pitchFamily="49" charset="-128"/>
                <a:ea typeface="ＭＳ ゴシック" panose="020B0609070205080204" pitchFamily="49" charset="-128"/>
              </a:rPr>
              <a:t>・どのような方法でカメラが挿入できるか可能</a:t>
            </a:r>
            <a:endParaRPr lang="en-US" altLang="ja-JP" sz="2600"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2600" dirty="0">
                <a:solidFill>
                  <a:schemeClr val="tx1"/>
                </a:solidFill>
                <a:latin typeface="ＭＳ ゴシック" panose="020B0609070205080204" pitchFamily="49" charset="-128"/>
                <a:ea typeface="ＭＳ ゴシック" panose="020B0609070205080204" pitchFamily="49" charset="-128"/>
              </a:rPr>
              <a:t>　な範囲で検討する（コア付、コアなし）。</a:t>
            </a:r>
            <a:endParaRPr kumimoji="1" lang="ja-JP" altLang="en-US" sz="2600" dirty="0">
              <a:solidFill>
                <a:schemeClr val="tx1"/>
              </a:solidFill>
              <a:latin typeface="ＭＳ ゴシック" panose="020B0609070205080204" pitchFamily="49" charset="-128"/>
              <a:ea typeface="ＭＳ ゴシック" panose="020B0609070205080204" pitchFamily="49" charset="-128"/>
            </a:endParaRPr>
          </a:p>
        </p:txBody>
      </p:sp>
      <p:sp>
        <p:nvSpPr>
          <p:cNvPr id="3" name="タイトル 2"/>
          <p:cNvSpPr>
            <a:spLocks noGrp="1"/>
          </p:cNvSpPr>
          <p:nvPr>
            <p:ph type="title"/>
          </p:nvPr>
        </p:nvSpPr>
        <p:spPr>
          <a:xfrm>
            <a:off x="457200" y="338328"/>
            <a:ext cx="8229600" cy="1866536"/>
          </a:xfrm>
        </p:spPr>
        <p:txBody>
          <a:bodyPr>
            <a:normAutofit fontScale="90000"/>
          </a:bodyPr>
          <a:lstStyle/>
          <a:p>
            <a:r>
              <a:rPr kumimoji="1" lang="ja-JP" altLang="en-US" dirty="0">
                <a:latin typeface="ＭＳ ゴシック" panose="020B0609070205080204" pitchFamily="49" charset="-128"/>
                <a:ea typeface="ＭＳ ゴシック" panose="020B0609070205080204" pitchFamily="49" charset="-128"/>
              </a:rPr>
              <a:t>小口径５０㎜管内調査方法の検討</a:t>
            </a:r>
            <a:r>
              <a:rPr kumimoji="1" lang="en-US" altLang="ja-JP" dirty="0">
                <a:latin typeface="ＭＳ ゴシック" panose="020B0609070205080204" pitchFamily="49" charset="-128"/>
                <a:ea typeface="ＭＳ ゴシック" panose="020B0609070205080204" pitchFamily="49" charset="-128"/>
              </a:rPr>
              <a:t/>
            </a:r>
            <a:br>
              <a:rPr kumimoji="1" lang="en-US" altLang="ja-JP" dirty="0">
                <a:latin typeface="ＭＳ ゴシック" panose="020B0609070205080204" pitchFamily="49" charset="-128"/>
                <a:ea typeface="ＭＳ ゴシック" panose="020B0609070205080204" pitchFamily="49" charset="-128"/>
              </a:rPr>
            </a:br>
            <a:r>
              <a:rPr lang="ja-JP" altLang="en-US" sz="3600" dirty="0">
                <a:latin typeface="ＭＳ ゴシック" panose="020B0609070205080204" pitchFamily="49" charset="-128"/>
                <a:ea typeface="ＭＳ ゴシック" panose="020B0609070205080204" pitchFamily="49" charset="-128"/>
              </a:rPr>
              <a:t>（管内カメラ）</a:t>
            </a:r>
            <a:endParaRPr kumimoji="1" lang="ja-JP" altLang="en-US" sz="3600"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28</a:t>
            </a:fld>
            <a:endParaRPr kumimoji="1" lang="ja-JP" altLang="en-US"/>
          </a:p>
        </p:txBody>
      </p:sp>
    </p:spTree>
    <p:extLst>
      <p:ext uri="{BB962C8B-B14F-4D97-AF65-F5344CB8AC3E}">
        <p14:creationId xmlns:p14="http://schemas.microsoft.com/office/powerpoint/2010/main" val="10883738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897208" y="2472761"/>
            <a:ext cx="3888432" cy="576063"/>
          </a:xfrm>
        </p:spPr>
        <p:txBody>
          <a:bodyPr/>
          <a:lstStyle/>
          <a:p>
            <a:pPr marL="0" indent="0">
              <a:buNone/>
            </a:pPr>
            <a:r>
              <a:rPr kumimoji="1" lang="ja-JP" altLang="en-US" dirty="0">
                <a:latin typeface="ＭＳ ゴシック" panose="020B0609070205080204" pitchFamily="49" charset="-128"/>
                <a:ea typeface="ＭＳ ゴシック" panose="020B0609070205080204" pitchFamily="49" charset="-128"/>
              </a:rPr>
              <a:t>Ｓ５５年の撤去管の写真</a:t>
            </a:r>
          </a:p>
        </p:txBody>
      </p:sp>
      <p:sp>
        <p:nvSpPr>
          <p:cNvPr id="3" name="タイトル 2"/>
          <p:cNvSpPr>
            <a:spLocks noGrp="1"/>
          </p:cNvSpPr>
          <p:nvPr>
            <p:ph type="title"/>
          </p:nvPr>
        </p:nvSpPr>
        <p:spPr/>
        <p:txBody>
          <a:bodyPr/>
          <a:lstStyle/>
          <a:p>
            <a:r>
              <a:rPr kumimoji="1" lang="ja-JP" altLang="en-US" dirty="0">
                <a:latin typeface="ＭＳ ゴシック" panose="020B0609070205080204" pitchFamily="49" charset="-128"/>
                <a:ea typeface="ＭＳ ゴシック" panose="020B0609070205080204" pitchFamily="49" charset="-128"/>
              </a:rPr>
              <a:t>場所選定にあたっての年度</a:t>
            </a:r>
          </a:p>
        </p:txBody>
      </p:sp>
      <p:sp>
        <p:nvSpPr>
          <p:cNvPr id="4" name="コンテンツ プレースホルダー 1"/>
          <p:cNvSpPr txBox="1">
            <a:spLocks/>
          </p:cNvSpPr>
          <p:nvPr/>
        </p:nvSpPr>
        <p:spPr>
          <a:xfrm>
            <a:off x="899592" y="1700808"/>
            <a:ext cx="7408333" cy="817157"/>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buNone/>
            </a:pPr>
            <a:r>
              <a:rPr lang="ja-JP" altLang="en-US" dirty="0">
                <a:latin typeface="ＭＳ ゴシック" panose="020B0609070205080204" pitchFamily="49" charset="-128"/>
                <a:ea typeface="ＭＳ ゴシック" panose="020B0609070205080204" pitchFamily="49" charset="-128"/>
              </a:rPr>
              <a:t>Ｓ５５年以前の錆状況から、</a:t>
            </a:r>
            <a:r>
              <a:rPr lang="ja-JP" altLang="en-US" dirty="0">
                <a:solidFill>
                  <a:srgbClr val="FF0000"/>
                </a:solidFill>
                <a:latin typeface="ＭＳ ゴシック" panose="020B0609070205080204" pitchFamily="49" charset="-128"/>
                <a:ea typeface="ＭＳ ゴシック" panose="020B0609070205080204" pitchFamily="49" charset="-128"/>
              </a:rPr>
              <a:t>Ｓ５５年</a:t>
            </a:r>
            <a:r>
              <a:rPr lang="ja-JP" altLang="en-US" dirty="0">
                <a:latin typeface="ＭＳ ゴシック" panose="020B0609070205080204" pitchFamily="49" charset="-128"/>
                <a:ea typeface="ＭＳ ゴシック" panose="020B0609070205080204" pitchFamily="49" charset="-128"/>
              </a:rPr>
              <a:t>を目安とした。</a:t>
            </a:r>
          </a:p>
        </p:txBody>
      </p:sp>
      <p:pic>
        <p:nvPicPr>
          <p:cNvPr id="6" name="図 5"/>
          <p:cNvPicPr>
            <a:picLocks noChangeAspect="1"/>
          </p:cNvPicPr>
          <p:nvPr/>
        </p:nvPicPr>
        <p:blipFill rotWithShape="1">
          <a:blip r:embed="rId3"/>
          <a:srcRect l="18941" t="15152" r="16661" b="14135"/>
          <a:stretch/>
        </p:blipFill>
        <p:spPr>
          <a:xfrm>
            <a:off x="5055486" y="3068961"/>
            <a:ext cx="3519021" cy="2898019"/>
          </a:xfrm>
          <a:prstGeom prst="rect">
            <a:avLst/>
          </a:prstGeom>
        </p:spPr>
      </p:pic>
      <p:pic>
        <p:nvPicPr>
          <p:cNvPr id="8" name="図 7"/>
          <p:cNvPicPr>
            <a:picLocks noChangeAspect="1"/>
          </p:cNvPicPr>
          <p:nvPr/>
        </p:nvPicPr>
        <p:blipFill>
          <a:blip r:embed="rId4"/>
          <a:stretch>
            <a:fillRect/>
          </a:stretch>
        </p:blipFill>
        <p:spPr>
          <a:xfrm>
            <a:off x="651505" y="3053036"/>
            <a:ext cx="3885258" cy="2913944"/>
          </a:xfrm>
          <a:prstGeom prst="rect">
            <a:avLst/>
          </a:prstGeom>
        </p:spPr>
      </p:pic>
      <p:sp>
        <p:nvSpPr>
          <p:cNvPr id="7" name="フリーフォーム 6"/>
          <p:cNvSpPr/>
          <p:nvPr/>
        </p:nvSpPr>
        <p:spPr>
          <a:xfrm>
            <a:off x="6470080" y="4168032"/>
            <a:ext cx="1012304" cy="1263436"/>
          </a:xfrm>
          <a:custGeom>
            <a:avLst/>
            <a:gdLst>
              <a:gd name="connsiteX0" fmla="*/ 726367 w 1012304"/>
              <a:gd name="connsiteY0" fmla="*/ 332716 h 1263436"/>
              <a:gd name="connsiteX1" fmla="*/ 690741 w 1012304"/>
              <a:gd name="connsiteY1" fmla="*/ 392093 h 1263436"/>
              <a:gd name="connsiteX2" fmla="*/ 666990 w 1012304"/>
              <a:gd name="connsiteY2" fmla="*/ 427719 h 1263436"/>
              <a:gd name="connsiteX3" fmla="*/ 655115 w 1012304"/>
              <a:gd name="connsiteY3" fmla="*/ 487095 h 1263436"/>
              <a:gd name="connsiteX4" fmla="*/ 631364 w 1012304"/>
              <a:gd name="connsiteY4" fmla="*/ 534597 h 1263436"/>
              <a:gd name="connsiteX5" fmla="*/ 595738 w 1012304"/>
              <a:gd name="connsiteY5" fmla="*/ 617724 h 1263436"/>
              <a:gd name="connsiteX6" fmla="*/ 583863 w 1012304"/>
              <a:gd name="connsiteY6" fmla="*/ 665225 h 1263436"/>
              <a:gd name="connsiteX7" fmla="*/ 536362 w 1012304"/>
              <a:gd name="connsiteY7" fmla="*/ 736477 h 1263436"/>
              <a:gd name="connsiteX8" fmla="*/ 500736 w 1012304"/>
              <a:gd name="connsiteY8" fmla="*/ 807729 h 1263436"/>
              <a:gd name="connsiteX9" fmla="*/ 465110 w 1012304"/>
              <a:gd name="connsiteY9" fmla="*/ 831480 h 1263436"/>
              <a:gd name="connsiteX10" fmla="*/ 393858 w 1012304"/>
              <a:gd name="connsiteY10" fmla="*/ 902732 h 1263436"/>
              <a:gd name="connsiteX11" fmla="*/ 346356 w 1012304"/>
              <a:gd name="connsiteY11" fmla="*/ 914607 h 1263436"/>
              <a:gd name="connsiteX12" fmla="*/ 37598 w 1012304"/>
              <a:gd name="connsiteY12" fmla="*/ 938358 h 1263436"/>
              <a:gd name="connsiteX13" fmla="*/ 1972 w 1012304"/>
              <a:gd name="connsiteY13" fmla="*/ 973984 h 1263436"/>
              <a:gd name="connsiteX14" fmla="*/ 13847 w 1012304"/>
              <a:gd name="connsiteY14" fmla="*/ 1092737 h 1263436"/>
              <a:gd name="connsiteX15" fmla="*/ 37598 w 1012304"/>
              <a:gd name="connsiteY15" fmla="*/ 1128363 h 1263436"/>
              <a:gd name="connsiteX16" fmla="*/ 144476 w 1012304"/>
              <a:gd name="connsiteY16" fmla="*/ 1211490 h 1263436"/>
              <a:gd name="connsiteX17" fmla="*/ 180102 w 1012304"/>
              <a:gd name="connsiteY17" fmla="*/ 1223365 h 1263436"/>
              <a:gd name="connsiteX18" fmla="*/ 215728 w 1012304"/>
              <a:gd name="connsiteY18" fmla="*/ 1258991 h 1263436"/>
              <a:gd name="connsiteX19" fmla="*/ 465110 w 1012304"/>
              <a:gd name="connsiteY19" fmla="*/ 1235241 h 1263436"/>
              <a:gd name="connsiteX20" fmla="*/ 500736 w 1012304"/>
              <a:gd name="connsiteY20" fmla="*/ 1199615 h 1263436"/>
              <a:gd name="connsiteX21" fmla="*/ 571988 w 1012304"/>
              <a:gd name="connsiteY21" fmla="*/ 1175864 h 1263436"/>
              <a:gd name="connsiteX22" fmla="*/ 607614 w 1012304"/>
              <a:gd name="connsiteY22" fmla="*/ 1152113 h 1263436"/>
              <a:gd name="connsiteX23" fmla="*/ 678865 w 1012304"/>
              <a:gd name="connsiteY23" fmla="*/ 1128363 h 1263436"/>
              <a:gd name="connsiteX24" fmla="*/ 726367 w 1012304"/>
              <a:gd name="connsiteY24" fmla="*/ 1092737 h 1263436"/>
              <a:gd name="connsiteX25" fmla="*/ 833245 w 1012304"/>
              <a:gd name="connsiteY25" fmla="*/ 1033360 h 1263436"/>
              <a:gd name="connsiteX26" fmla="*/ 904497 w 1012304"/>
              <a:gd name="connsiteY26" fmla="*/ 962108 h 1263436"/>
              <a:gd name="connsiteX27" fmla="*/ 940123 w 1012304"/>
              <a:gd name="connsiteY27" fmla="*/ 890856 h 1263436"/>
              <a:gd name="connsiteX28" fmla="*/ 963873 w 1012304"/>
              <a:gd name="connsiteY28" fmla="*/ 819604 h 1263436"/>
              <a:gd name="connsiteX29" fmla="*/ 975749 w 1012304"/>
              <a:gd name="connsiteY29" fmla="*/ 783978 h 1263436"/>
              <a:gd name="connsiteX30" fmla="*/ 1011375 w 1012304"/>
              <a:gd name="connsiteY30" fmla="*/ 653350 h 1263436"/>
              <a:gd name="connsiteX31" fmla="*/ 975749 w 1012304"/>
              <a:gd name="connsiteY31" fmla="*/ 332716 h 1263436"/>
              <a:gd name="connsiteX32" fmla="*/ 951998 w 1012304"/>
              <a:gd name="connsiteY32" fmla="*/ 297090 h 1263436"/>
              <a:gd name="connsiteX33" fmla="*/ 916372 w 1012304"/>
              <a:gd name="connsiteY33" fmla="*/ 285215 h 1263436"/>
              <a:gd name="connsiteX34" fmla="*/ 845120 w 1012304"/>
              <a:gd name="connsiteY34" fmla="*/ 237713 h 1263436"/>
              <a:gd name="connsiteX35" fmla="*/ 761993 w 1012304"/>
              <a:gd name="connsiteY35" fmla="*/ 178337 h 1263436"/>
              <a:gd name="connsiteX36" fmla="*/ 726367 w 1012304"/>
              <a:gd name="connsiteY36" fmla="*/ 142711 h 1263436"/>
              <a:gd name="connsiteX37" fmla="*/ 678865 w 1012304"/>
              <a:gd name="connsiteY37" fmla="*/ 71459 h 1263436"/>
              <a:gd name="connsiteX38" fmla="*/ 631364 w 1012304"/>
              <a:gd name="connsiteY38" fmla="*/ 207 h 1263436"/>
              <a:gd name="connsiteX39" fmla="*/ 595738 w 1012304"/>
              <a:gd name="connsiteY39" fmla="*/ 23958 h 1263436"/>
              <a:gd name="connsiteX40" fmla="*/ 607614 w 1012304"/>
              <a:gd name="connsiteY40" fmla="*/ 225838 h 1263436"/>
              <a:gd name="connsiteX41" fmla="*/ 619489 w 1012304"/>
              <a:gd name="connsiteY41" fmla="*/ 261464 h 1263436"/>
              <a:gd name="connsiteX42" fmla="*/ 655115 w 1012304"/>
              <a:gd name="connsiteY42" fmla="*/ 297090 h 1263436"/>
              <a:gd name="connsiteX43" fmla="*/ 678865 w 1012304"/>
              <a:gd name="connsiteY43" fmla="*/ 344591 h 1263436"/>
              <a:gd name="connsiteX44" fmla="*/ 690741 w 1012304"/>
              <a:gd name="connsiteY44" fmla="*/ 380217 h 12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2304" h="1263436">
                <a:moveTo>
                  <a:pt x="726367" y="332716"/>
                </a:moveTo>
                <a:cubicBezTo>
                  <a:pt x="714492" y="352508"/>
                  <a:pt x="702974" y="372520"/>
                  <a:pt x="690741" y="392093"/>
                </a:cubicBezTo>
                <a:cubicBezTo>
                  <a:pt x="683177" y="404196"/>
                  <a:pt x="672001" y="414355"/>
                  <a:pt x="666990" y="427719"/>
                </a:cubicBezTo>
                <a:cubicBezTo>
                  <a:pt x="659903" y="446618"/>
                  <a:pt x="661498" y="467947"/>
                  <a:pt x="655115" y="487095"/>
                </a:cubicBezTo>
                <a:cubicBezTo>
                  <a:pt x="649517" y="503889"/>
                  <a:pt x="638337" y="518325"/>
                  <a:pt x="631364" y="534597"/>
                </a:cubicBezTo>
                <a:cubicBezTo>
                  <a:pt x="578948" y="656902"/>
                  <a:pt x="674504" y="460195"/>
                  <a:pt x="595738" y="617724"/>
                </a:cubicBezTo>
                <a:cubicBezTo>
                  <a:pt x="591780" y="633558"/>
                  <a:pt x="591162" y="650627"/>
                  <a:pt x="583863" y="665225"/>
                </a:cubicBezTo>
                <a:cubicBezTo>
                  <a:pt x="571098" y="690756"/>
                  <a:pt x="545389" y="709397"/>
                  <a:pt x="536362" y="736477"/>
                </a:cubicBezTo>
                <a:cubicBezTo>
                  <a:pt x="526704" y="765451"/>
                  <a:pt x="523755" y="784710"/>
                  <a:pt x="500736" y="807729"/>
                </a:cubicBezTo>
                <a:cubicBezTo>
                  <a:pt x="490644" y="817821"/>
                  <a:pt x="476985" y="823563"/>
                  <a:pt x="465110" y="831480"/>
                </a:cubicBezTo>
                <a:cubicBezTo>
                  <a:pt x="441003" y="867641"/>
                  <a:pt x="438046" y="880638"/>
                  <a:pt x="393858" y="902732"/>
                </a:cubicBezTo>
                <a:cubicBezTo>
                  <a:pt x="379260" y="910031"/>
                  <a:pt x="362049" y="910123"/>
                  <a:pt x="346356" y="914607"/>
                </a:cubicBezTo>
                <a:cubicBezTo>
                  <a:pt x="200276" y="956343"/>
                  <a:pt x="497961" y="918341"/>
                  <a:pt x="37598" y="938358"/>
                </a:cubicBezTo>
                <a:cubicBezTo>
                  <a:pt x="25723" y="950233"/>
                  <a:pt x="4526" y="957385"/>
                  <a:pt x="1972" y="973984"/>
                </a:cubicBezTo>
                <a:cubicBezTo>
                  <a:pt x="-4077" y="1013303"/>
                  <a:pt x="4902" y="1053974"/>
                  <a:pt x="13847" y="1092737"/>
                </a:cubicBezTo>
                <a:cubicBezTo>
                  <a:pt x="17056" y="1106644"/>
                  <a:pt x="28461" y="1117399"/>
                  <a:pt x="37598" y="1128363"/>
                </a:cubicBezTo>
                <a:cubicBezTo>
                  <a:pt x="61244" y="1156738"/>
                  <a:pt x="113919" y="1201305"/>
                  <a:pt x="144476" y="1211490"/>
                </a:cubicBezTo>
                <a:lnTo>
                  <a:pt x="180102" y="1223365"/>
                </a:lnTo>
                <a:cubicBezTo>
                  <a:pt x="191977" y="1235240"/>
                  <a:pt x="199017" y="1257320"/>
                  <a:pt x="215728" y="1258991"/>
                </a:cubicBezTo>
                <a:cubicBezTo>
                  <a:pt x="334896" y="1270908"/>
                  <a:pt x="376182" y="1257472"/>
                  <a:pt x="465110" y="1235241"/>
                </a:cubicBezTo>
                <a:cubicBezTo>
                  <a:pt x="476985" y="1223366"/>
                  <a:pt x="486055" y="1207771"/>
                  <a:pt x="500736" y="1199615"/>
                </a:cubicBezTo>
                <a:cubicBezTo>
                  <a:pt x="522621" y="1187457"/>
                  <a:pt x="571988" y="1175864"/>
                  <a:pt x="571988" y="1175864"/>
                </a:cubicBezTo>
                <a:cubicBezTo>
                  <a:pt x="583863" y="1167947"/>
                  <a:pt x="594572" y="1157910"/>
                  <a:pt x="607614" y="1152113"/>
                </a:cubicBezTo>
                <a:cubicBezTo>
                  <a:pt x="630491" y="1141945"/>
                  <a:pt x="678865" y="1128363"/>
                  <a:pt x="678865" y="1128363"/>
                </a:cubicBezTo>
                <a:cubicBezTo>
                  <a:pt x="694699" y="1116488"/>
                  <a:pt x="709182" y="1102557"/>
                  <a:pt x="726367" y="1092737"/>
                </a:cubicBezTo>
                <a:cubicBezTo>
                  <a:pt x="777333" y="1063614"/>
                  <a:pt x="778349" y="1106554"/>
                  <a:pt x="833245" y="1033360"/>
                </a:cubicBezTo>
                <a:cubicBezTo>
                  <a:pt x="877435" y="974441"/>
                  <a:pt x="852403" y="996838"/>
                  <a:pt x="904497" y="962108"/>
                </a:cubicBezTo>
                <a:cubicBezTo>
                  <a:pt x="947805" y="832181"/>
                  <a:pt x="878735" y="1028980"/>
                  <a:pt x="940123" y="890856"/>
                </a:cubicBezTo>
                <a:cubicBezTo>
                  <a:pt x="950291" y="867978"/>
                  <a:pt x="955956" y="843355"/>
                  <a:pt x="963873" y="819604"/>
                </a:cubicBezTo>
                <a:cubicBezTo>
                  <a:pt x="967831" y="807729"/>
                  <a:pt x="972713" y="796122"/>
                  <a:pt x="975749" y="783978"/>
                </a:cubicBezTo>
                <a:cubicBezTo>
                  <a:pt x="1002535" y="676832"/>
                  <a:pt x="989176" y="719943"/>
                  <a:pt x="1011375" y="653350"/>
                </a:cubicBezTo>
                <a:cubicBezTo>
                  <a:pt x="1011112" y="647827"/>
                  <a:pt x="1021964" y="402037"/>
                  <a:pt x="975749" y="332716"/>
                </a:cubicBezTo>
                <a:cubicBezTo>
                  <a:pt x="967832" y="320841"/>
                  <a:pt x="963143" y="306006"/>
                  <a:pt x="951998" y="297090"/>
                </a:cubicBezTo>
                <a:cubicBezTo>
                  <a:pt x="942223" y="289270"/>
                  <a:pt x="928247" y="289173"/>
                  <a:pt x="916372" y="285215"/>
                </a:cubicBezTo>
                <a:lnTo>
                  <a:pt x="845120" y="237713"/>
                </a:lnTo>
                <a:cubicBezTo>
                  <a:pt x="816919" y="218912"/>
                  <a:pt x="787778" y="200439"/>
                  <a:pt x="761993" y="178337"/>
                </a:cubicBezTo>
                <a:cubicBezTo>
                  <a:pt x="749242" y="167407"/>
                  <a:pt x="736678" y="155968"/>
                  <a:pt x="726367" y="142711"/>
                </a:cubicBezTo>
                <a:cubicBezTo>
                  <a:pt x="708842" y="120179"/>
                  <a:pt x="678865" y="71459"/>
                  <a:pt x="678865" y="71459"/>
                </a:cubicBezTo>
                <a:cubicBezTo>
                  <a:pt x="671429" y="49152"/>
                  <a:pt x="662760" y="5440"/>
                  <a:pt x="631364" y="207"/>
                </a:cubicBezTo>
                <a:cubicBezTo>
                  <a:pt x="617286" y="-2139"/>
                  <a:pt x="607613" y="16041"/>
                  <a:pt x="595738" y="23958"/>
                </a:cubicBezTo>
                <a:cubicBezTo>
                  <a:pt x="599697" y="91251"/>
                  <a:pt x="600906" y="158763"/>
                  <a:pt x="607614" y="225838"/>
                </a:cubicBezTo>
                <a:cubicBezTo>
                  <a:pt x="608860" y="238294"/>
                  <a:pt x="612545" y="251049"/>
                  <a:pt x="619489" y="261464"/>
                </a:cubicBezTo>
                <a:cubicBezTo>
                  <a:pt x="628805" y="275438"/>
                  <a:pt x="643240" y="285215"/>
                  <a:pt x="655115" y="297090"/>
                </a:cubicBezTo>
                <a:cubicBezTo>
                  <a:pt x="663032" y="312924"/>
                  <a:pt x="671892" y="328320"/>
                  <a:pt x="678865" y="344591"/>
                </a:cubicBezTo>
                <a:cubicBezTo>
                  <a:pt x="683796" y="356097"/>
                  <a:pt x="690741" y="380217"/>
                  <a:pt x="690741" y="380217"/>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コンテンツ プレースホルダー 1"/>
          <p:cNvSpPr txBox="1">
            <a:spLocks/>
          </p:cNvSpPr>
          <p:nvPr/>
        </p:nvSpPr>
        <p:spPr>
          <a:xfrm>
            <a:off x="5945757" y="6093295"/>
            <a:ext cx="2060950" cy="576063"/>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buFont typeface="Symbol" pitchFamily="18" charset="2"/>
              <a:buNone/>
            </a:pPr>
            <a:r>
              <a:rPr lang="ja-JP" altLang="en-US" dirty="0">
                <a:solidFill>
                  <a:srgbClr val="FF0000"/>
                </a:solidFill>
                <a:latin typeface="ＭＳ ゴシック" panose="020B0609070205080204" pitchFamily="49" charset="-128"/>
                <a:ea typeface="ＭＳ ゴシック" panose="020B0609070205080204" pitchFamily="49" charset="-128"/>
              </a:rPr>
              <a:t>錆状況</a:t>
            </a:r>
          </a:p>
        </p:txBody>
      </p:sp>
      <p:cxnSp>
        <p:nvCxnSpPr>
          <p:cNvPr id="11" name="直線矢印コネクタ 10"/>
          <p:cNvCxnSpPr>
            <a:endCxn id="7" idx="18"/>
          </p:cNvCxnSpPr>
          <p:nvPr/>
        </p:nvCxnSpPr>
        <p:spPr>
          <a:xfrm flipV="1">
            <a:off x="6470080" y="5427023"/>
            <a:ext cx="215728" cy="6662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D2D8002D-B5B0-4BAC-B1F6-782DDCCE6D9C}" type="slidenum">
              <a:rPr kumimoji="1" lang="ja-JP" altLang="en-US" smtClean="0"/>
              <a:pPr/>
              <a:t>29</a:t>
            </a:fld>
            <a:endParaRPr kumimoji="1" lang="ja-JP" altLang="en-US"/>
          </a:p>
        </p:txBody>
      </p:sp>
    </p:spTree>
    <p:extLst>
      <p:ext uri="{BB962C8B-B14F-4D97-AF65-F5344CB8AC3E}">
        <p14:creationId xmlns:p14="http://schemas.microsoft.com/office/powerpoint/2010/main" val="4817977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ja-JP" altLang="en-US" dirty="0">
                <a:latin typeface="+mj-ea"/>
              </a:rPr>
              <a:t>ＮＭＲ装置の実物（</a:t>
            </a:r>
            <a:r>
              <a:rPr kumimoji="1" lang="en-US" altLang="ja-JP" dirty="0">
                <a:latin typeface="+mj-ea"/>
              </a:rPr>
              <a:t>Φ</a:t>
            </a:r>
            <a:r>
              <a:rPr kumimoji="1" lang="ja-JP" altLang="en-US" dirty="0">
                <a:latin typeface="+mj-ea"/>
              </a:rPr>
              <a:t>５０㎜用）</a:t>
            </a:r>
          </a:p>
        </p:txBody>
      </p:sp>
      <p:pic>
        <p:nvPicPr>
          <p:cNvPr id="1026" name="Picture 2" descr="F:\★★NMR水質調査★★\写真\NMR\IMG_0083.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1" r="4490" b="14288"/>
          <a:stretch/>
        </p:blipFill>
        <p:spPr bwMode="auto">
          <a:xfrm>
            <a:off x="1259632" y="1608926"/>
            <a:ext cx="6336704" cy="4504243"/>
          </a:xfrm>
          <a:prstGeom prst="rect">
            <a:avLst/>
          </a:prstGeom>
          <a:solidFill>
            <a:schemeClr val="bg1"/>
          </a:solidFill>
        </p:spPr>
      </p:pic>
      <p:sp>
        <p:nvSpPr>
          <p:cNvPr id="4" name="円/楕円 3"/>
          <p:cNvSpPr/>
          <p:nvPr/>
        </p:nvSpPr>
        <p:spPr>
          <a:xfrm>
            <a:off x="3452614" y="2204864"/>
            <a:ext cx="3351634" cy="32859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pPr/>
              <a:t>3</a:t>
            </a:fld>
            <a:endParaRPr kumimoji="1" lang="ja-JP" altLang="en-US"/>
          </a:p>
        </p:txBody>
      </p:sp>
      <p:cxnSp>
        <p:nvCxnSpPr>
          <p:cNvPr id="7" name="直線矢印コネクタ 6"/>
          <p:cNvCxnSpPr>
            <a:endCxn id="4" idx="5"/>
          </p:cNvCxnSpPr>
          <p:nvPr/>
        </p:nvCxnSpPr>
        <p:spPr>
          <a:xfrm flipH="1" flipV="1">
            <a:off x="6313413" y="5009594"/>
            <a:ext cx="778867" cy="648852"/>
          </a:xfrm>
          <a:prstGeom prst="straightConnector1">
            <a:avLst/>
          </a:prstGeom>
          <a:ln w="57150">
            <a:solidFill>
              <a:srgbClr val="FF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6868680" y="5396836"/>
            <a:ext cx="1455311" cy="954107"/>
          </a:xfrm>
          <a:prstGeom prst="rect">
            <a:avLst/>
          </a:prstGeom>
          <a:solidFill>
            <a:schemeClr val="bg1"/>
          </a:solidFill>
          <a:ln>
            <a:solidFill>
              <a:srgbClr val="FF0000"/>
            </a:solidFill>
          </a:ln>
        </p:spPr>
        <p:txBody>
          <a:bodyPr wrap="square" rtlCol="0">
            <a:spAutoFit/>
          </a:bodyPr>
          <a:lstStyle/>
          <a:p>
            <a:pPr algn="ctr"/>
            <a:r>
              <a:rPr kumimoji="1" lang="ja-JP" altLang="en-US" sz="2800" dirty="0" smtClean="0">
                <a:solidFill>
                  <a:srgbClr val="FF0000"/>
                </a:solidFill>
                <a:latin typeface="ＭＳ ゴシック" panose="020B0609070205080204" pitchFamily="49" charset="-128"/>
                <a:ea typeface="ＭＳ ゴシック" panose="020B0609070205080204" pitchFamily="49" charset="-128"/>
              </a:rPr>
              <a:t>ＮＭＲ装置</a:t>
            </a:r>
            <a:endParaRPr kumimoji="1" lang="ja-JP" altLang="en-US" sz="2800" dirty="0">
              <a:solidFill>
                <a:srgbClr val="FF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7573057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latin typeface="ＭＳ ゴシック" panose="020B0609070205080204" pitchFamily="49" charset="-128"/>
                <a:ea typeface="ＭＳ ゴシック" panose="020B0609070205080204" pitchFamily="49" charset="-128"/>
              </a:rPr>
              <a:t>検証方法（案）理想ライン</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71" t="3398" r="3168" b="3217"/>
          <a:stretch/>
        </p:blipFill>
        <p:spPr bwMode="auto">
          <a:xfrm>
            <a:off x="685800" y="1485900"/>
            <a:ext cx="786765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コネクタ 4"/>
          <p:cNvCxnSpPr/>
          <p:nvPr/>
        </p:nvCxnSpPr>
        <p:spPr>
          <a:xfrm>
            <a:off x="1835696" y="2564904"/>
            <a:ext cx="0" cy="31683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30</a:t>
            </a:fld>
            <a:endParaRPr kumimoji="1" lang="ja-JP" altLang="en-US"/>
          </a:p>
        </p:txBody>
      </p:sp>
      <p:cxnSp>
        <p:nvCxnSpPr>
          <p:cNvPr id="7" name="直線矢印コネクタ 6"/>
          <p:cNvCxnSpPr/>
          <p:nvPr/>
        </p:nvCxnSpPr>
        <p:spPr>
          <a:xfrm>
            <a:off x="2232966" y="4509482"/>
            <a:ext cx="576064" cy="360040"/>
          </a:xfrm>
          <a:prstGeom prst="straightConnector1">
            <a:avLst/>
          </a:prstGeom>
          <a:ln w="57150">
            <a:solidFill>
              <a:srgbClr val="D856BF"/>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2370712" y="3894109"/>
            <a:ext cx="300571" cy="403282"/>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6"/>
          <p:cNvSpPr txBox="1"/>
          <p:nvPr/>
        </p:nvSpPr>
        <p:spPr>
          <a:xfrm>
            <a:off x="2959316" y="2220578"/>
            <a:ext cx="5594134" cy="560350"/>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dirty="0">
                <a:solidFill>
                  <a:srgbClr val="FF0000"/>
                </a:solidFill>
                <a:latin typeface="ＭＳ ゴシック" panose="020B0609070205080204" pitchFamily="49" charset="-128"/>
                <a:ea typeface="ＭＳ ゴシック" panose="020B0609070205080204" pitchFamily="49" charset="-128"/>
              </a:rPr>
              <a:t>設置後、残塩は上昇し、鉄分量は低下する</a:t>
            </a:r>
            <a:endParaRPr kumimoji="1" lang="ja-JP" altLang="en-US" sz="2000" dirty="0">
              <a:solidFill>
                <a:srgbClr val="FF0000"/>
              </a:solidFill>
              <a:latin typeface="ＭＳ ゴシック" panose="020B0609070205080204" pitchFamily="49" charset="-128"/>
              <a:ea typeface="ＭＳ ゴシック" panose="020B0609070205080204" pitchFamily="49" charset="-128"/>
            </a:endParaRPr>
          </a:p>
        </p:txBody>
      </p:sp>
      <p:sp>
        <p:nvSpPr>
          <p:cNvPr id="14" name="テキスト ボックス 16"/>
          <p:cNvSpPr txBox="1"/>
          <p:nvPr/>
        </p:nvSpPr>
        <p:spPr>
          <a:xfrm>
            <a:off x="1115616" y="2004554"/>
            <a:ext cx="1843700" cy="432048"/>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dirty="0">
                <a:solidFill>
                  <a:srgbClr val="FF0000"/>
                </a:solidFill>
                <a:latin typeface="ＭＳ ゴシック" panose="020B0609070205080204" pitchFamily="49" charset="-128"/>
                <a:ea typeface="ＭＳ ゴシック" panose="020B0609070205080204" pitchFamily="49" charset="-128"/>
              </a:rPr>
              <a:t>ＮＭＲ設置</a:t>
            </a:r>
          </a:p>
        </p:txBody>
      </p:sp>
    </p:spTree>
    <p:extLst>
      <p:ext uri="{BB962C8B-B14F-4D97-AF65-F5344CB8AC3E}">
        <p14:creationId xmlns:p14="http://schemas.microsoft.com/office/powerpoint/2010/main" val="1541257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chemeClr val="bg1"/>
                </a:solidFill>
              </a:rPr>
              <a:t>採水方法・採水場所</a:t>
            </a:r>
            <a:endParaRPr kumimoji="1" lang="ja-JP" altLang="en-US" dirty="0">
              <a:solidFill>
                <a:schemeClr val="bg1"/>
              </a:solidFill>
            </a:endParaRPr>
          </a:p>
        </p:txBody>
      </p:sp>
      <p:sp>
        <p:nvSpPr>
          <p:cNvPr id="3" name="スライド番号プレースホルダー 2"/>
          <p:cNvSpPr>
            <a:spLocks noGrp="1"/>
          </p:cNvSpPr>
          <p:nvPr>
            <p:ph type="sldNum" sz="quarter" idx="10"/>
          </p:nvPr>
        </p:nvSpPr>
        <p:spPr/>
        <p:txBody>
          <a:bodyPr/>
          <a:lstStyle/>
          <a:p>
            <a:fld id="{E4DD4CA9-FFF4-4929-B1F3-DD754470E6A2}" type="slidenum">
              <a:rPr lang="ja-JP" altLang="en-US" smtClean="0"/>
              <a:pPr/>
              <a:t>31</a:t>
            </a:fld>
            <a:endParaRPr lang="ja-JP" altLang="en-US" dirty="0"/>
          </a:p>
        </p:txBody>
      </p:sp>
      <p:grpSp>
        <p:nvGrpSpPr>
          <p:cNvPr id="9" name="グループ化 8"/>
          <p:cNvGrpSpPr/>
          <p:nvPr/>
        </p:nvGrpSpPr>
        <p:grpSpPr>
          <a:xfrm>
            <a:off x="0" y="1052736"/>
            <a:ext cx="4301553" cy="4525066"/>
            <a:chOff x="229071" y="1831961"/>
            <a:chExt cx="4301553" cy="4525066"/>
          </a:xfrm>
        </p:grpSpPr>
        <p:pic>
          <p:nvPicPr>
            <p:cNvPr id="4" name="図 3"/>
            <p:cNvPicPr>
              <a:picLocks noChangeAspect="1"/>
            </p:cNvPicPr>
            <p:nvPr/>
          </p:nvPicPr>
          <p:blipFill rotWithShape="1">
            <a:blip r:embed="rId3"/>
            <a:srcRect t="7899" r="26010" b="62481"/>
            <a:stretch/>
          </p:blipFill>
          <p:spPr>
            <a:xfrm>
              <a:off x="229071" y="1831961"/>
              <a:ext cx="4301553" cy="2805361"/>
            </a:xfrm>
            <a:prstGeom prst="rect">
              <a:avLst/>
            </a:prstGeom>
          </p:spPr>
        </p:pic>
        <p:pic>
          <p:nvPicPr>
            <p:cNvPr id="6" name="図 5"/>
            <p:cNvPicPr>
              <a:picLocks noChangeAspect="1"/>
            </p:cNvPicPr>
            <p:nvPr/>
          </p:nvPicPr>
          <p:blipFill rotWithShape="1">
            <a:blip r:embed="rId3"/>
            <a:srcRect l="73990" t="13450" b="62481"/>
            <a:stretch/>
          </p:blipFill>
          <p:spPr>
            <a:xfrm>
              <a:off x="445096" y="4077462"/>
              <a:ext cx="1512168" cy="2279565"/>
            </a:xfrm>
            <a:prstGeom prst="rect">
              <a:avLst/>
            </a:prstGeom>
          </p:spPr>
        </p:pic>
        <p:sp>
          <p:nvSpPr>
            <p:cNvPr id="7" name="テキスト ボックス 6"/>
            <p:cNvSpPr txBox="1"/>
            <p:nvPr/>
          </p:nvSpPr>
          <p:spPr>
            <a:xfrm>
              <a:off x="611560" y="1831961"/>
              <a:ext cx="2318263" cy="369332"/>
            </a:xfrm>
            <a:prstGeom prst="rect">
              <a:avLst/>
            </a:prstGeom>
            <a:solidFill>
              <a:schemeClr val="bg1"/>
            </a:solidFill>
          </p:spPr>
          <p:txBody>
            <a:bodyPr wrap="none" rtlCol="0">
              <a:spAutoFit/>
            </a:bodyPr>
            <a:lstStyle/>
            <a:p>
              <a:r>
                <a:rPr kumimoji="1" lang="ja-JP" altLang="en-US" dirty="0" smtClean="0"/>
                <a:t>１　採水方法（消火栓）</a:t>
              </a:r>
              <a:endParaRPr kumimoji="1" lang="ja-JP" altLang="en-US" dirty="0"/>
            </a:p>
          </p:txBody>
        </p:sp>
      </p:grpSp>
      <p:grpSp>
        <p:nvGrpSpPr>
          <p:cNvPr id="10" name="グループ化 9"/>
          <p:cNvGrpSpPr/>
          <p:nvPr/>
        </p:nvGrpSpPr>
        <p:grpSpPr>
          <a:xfrm>
            <a:off x="4572000" y="1052736"/>
            <a:ext cx="4320480" cy="5068006"/>
            <a:chOff x="4427983" y="1753173"/>
            <a:chExt cx="4320480" cy="5068006"/>
          </a:xfrm>
        </p:grpSpPr>
        <p:pic>
          <p:nvPicPr>
            <p:cNvPr id="5" name="図 4"/>
            <p:cNvPicPr>
              <a:picLocks noChangeAspect="1"/>
            </p:cNvPicPr>
            <p:nvPr/>
          </p:nvPicPr>
          <p:blipFill rotWithShape="1">
            <a:blip r:embed="rId3"/>
            <a:srcRect l="6433" t="39494" r="8317"/>
            <a:stretch/>
          </p:blipFill>
          <p:spPr>
            <a:xfrm>
              <a:off x="4427983" y="1825570"/>
              <a:ext cx="4320480" cy="4995609"/>
            </a:xfrm>
            <a:prstGeom prst="rect">
              <a:avLst/>
            </a:prstGeom>
          </p:spPr>
        </p:pic>
        <p:sp>
          <p:nvSpPr>
            <p:cNvPr id="8" name="テキスト ボックス 7"/>
            <p:cNvSpPr txBox="1"/>
            <p:nvPr/>
          </p:nvSpPr>
          <p:spPr>
            <a:xfrm>
              <a:off x="4427983" y="1753173"/>
              <a:ext cx="3126177" cy="369332"/>
            </a:xfrm>
            <a:prstGeom prst="rect">
              <a:avLst/>
            </a:prstGeom>
            <a:solidFill>
              <a:schemeClr val="bg1"/>
            </a:solidFill>
          </p:spPr>
          <p:txBody>
            <a:bodyPr wrap="none" rtlCol="0">
              <a:spAutoFit/>
            </a:bodyPr>
            <a:lstStyle/>
            <a:p>
              <a:r>
                <a:rPr lang="ja-JP" altLang="en-US" dirty="0"/>
                <a:t>２</a:t>
              </a:r>
              <a:r>
                <a:rPr kumimoji="1" lang="ja-JP" altLang="en-US" dirty="0" smtClean="0"/>
                <a:t>　採水方法（公園・供用水栓）</a:t>
              </a:r>
              <a:endParaRPr kumimoji="1" lang="ja-JP" altLang="en-US" dirty="0"/>
            </a:p>
          </p:txBody>
        </p:sp>
      </p:grpSp>
    </p:spTree>
    <p:extLst>
      <p:ext uri="{BB962C8B-B14F-4D97-AF65-F5344CB8AC3E}">
        <p14:creationId xmlns:p14="http://schemas.microsoft.com/office/powerpoint/2010/main" val="40362392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32</a:t>
            </a:fld>
            <a:endParaRPr kumimoji="1" lang="ja-JP" altLang="en-US"/>
          </a:p>
        </p:txBody>
      </p:sp>
      <p:sp>
        <p:nvSpPr>
          <p:cNvPr id="4" name="タイトル 3"/>
          <p:cNvSpPr>
            <a:spLocks noGrp="1"/>
          </p:cNvSpPr>
          <p:nvPr>
            <p:ph type="title"/>
          </p:nvPr>
        </p:nvSpPr>
        <p:spPr/>
        <p:txBody>
          <a:bodyPr>
            <a:normAutofit fontScale="90000"/>
          </a:bodyPr>
          <a:lstStyle/>
          <a:p>
            <a:r>
              <a:rPr lang="ja-JP" altLang="en-US" dirty="0"/>
              <a:t>設置</a:t>
            </a:r>
            <a:r>
              <a:rPr lang="ja-JP" altLang="en-US" dirty="0" smtClean="0"/>
              <a:t>場所１　（寺前二丁目）</a:t>
            </a:r>
            <a:r>
              <a:rPr lang="en-US" altLang="ja-JP" dirty="0" smtClean="0"/>
              <a:t/>
            </a:r>
            <a:br>
              <a:rPr lang="en-US" altLang="ja-JP" dirty="0" smtClean="0"/>
            </a:br>
            <a:r>
              <a:rPr lang="ja-JP" altLang="en-US" dirty="0" smtClean="0"/>
              <a:t>～測定データ～</a:t>
            </a:r>
            <a:endParaRPr kumimoji="1" lang="ja-JP" altLang="en-US" dirty="0"/>
          </a:p>
        </p:txBody>
      </p:sp>
      <p:sp>
        <p:nvSpPr>
          <p:cNvPr id="9" name="テキスト ボックス 8"/>
          <p:cNvSpPr txBox="1"/>
          <p:nvPr/>
        </p:nvSpPr>
        <p:spPr>
          <a:xfrm>
            <a:off x="683568" y="5547785"/>
            <a:ext cx="7027886" cy="523220"/>
          </a:xfrm>
          <a:prstGeom prst="rect">
            <a:avLst/>
          </a:prstGeom>
          <a:noFill/>
        </p:spPr>
        <p:txBody>
          <a:bodyPr wrap="none" rtlCol="0">
            <a:spAutoFit/>
          </a:bodyPr>
          <a:lstStyle/>
          <a:p>
            <a:r>
              <a:rPr kumimoji="1" lang="ja-JP" altLang="en-US" sz="2800" dirty="0" smtClean="0"/>
              <a:t>＜測定回数＞　</a:t>
            </a:r>
            <a:r>
              <a:rPr lang="ja-JP" altLang="en-US" sz="2800" dirty="0" smtClean="0">
                <a:sym typeface="Wingdings" panose="05000000000000000000" pitchFamily="2" charset="2"/>
              </a:rPr>
              <a:t>（設置前</a:t>
            </a:r>
            <a:r>
              <a:rPr kumimoji="1" lang="ja-JP" altLang="en-US" sz="2800" dirty="0" smtClean="0"/>
              <a:t>）８回、（設置後）１７回</a:t>
            </a:r>
            <a:endParaRPr kumimoji="1" lang="ja-JP" altLang="en-US" sz="2800" dirty="0"/>
          </a:p>
        </p:txBody>
      </p:sp>
      <p:pic>
        <p:nvPicPr>
          <p:cNvPr id="7" name="図 6"/>
          <p:cNvPicPr>
            <a:picLocks noChangeAspect="1"/>
          </p:cNvPicPr>
          <p:nvPr/>
        </p:nvPicPr>
        <p:blipFill>
          <a:blip r:embed="rId3"/>
          <a:stretch>
            <a:fillRect/>
          </a:stretch>
        </p:blipFill>
        <p:spPr>
          <a:xfrm>
            <a:off x="131539" y="1940881"/>
            <a:ext cx="8880917" cy="3382850"/>
          </a:xfrm>
          <a:prstGeom prst="rect">
            <a:avLst/>
          </a:prstGeom>
          <a:solidFill>
            <a:schemeClr val="bg1"/>
          </a:solidFill>
        </p:spPr>
      </p:pic>
    </p:spTree>
    <p:extLst>
      <p:ext uri="{BB962C8B-B14F-4D97-AF65-F5344CB8AC3E}">
        <p14:creationId xmlns:p14="http://schemas.microsoft.com/office/powerpoint/2010/main" val="22480212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a:grpSpLocks noChangeAspect="1"/>
          </p:cNvGrpSpPr>
          <p:nvPr/>
        </p:nvGrpSpPr>
        <p:grpSpPr>
          <a:xfrm>
            <a:off x="301347" y="2082375"/>
            <a:ext cx="6390151" cy="3888432"/>
            <a:chOff x="490097" y="1765495"/>
            <a:chExt cx="4465320" cy="2717165"/>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097" y="1765495"/>
              <a:ext cx="4465320" cy="2717165"/>
            </a:xfrm>
            <a:prstGeom prst="rect">
              <a:avLst/>
            </a:prstGeom>
            <a:noFill/>
            <a:ln>
              <a:noFill/>
            </a:ln>
          </p:spPr>
        </p:pic>
        <p:cxnSp>
          <p:nvCxnSpPr>
            <p:cNvPr id="7" name="直線コネクタ 6"/>
            <p:cNvCxnSpPr/>
            <p:nvPr/>
          </p:nvCxnSpPr>
          <p:spPr>
            <a:xfrm flipH="1" flipV="1">
              <a:off x="2109982" y="1993460"/>
              <a:ext cx="0" cy="14744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1809627" y="3361250"/>
              <a:ext cx="556260" cy="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33</a:t>
            </a:fld>
            <a:endParaRPr kumimoji="1" lang="ja-JP" altLang="en-US"/>
          </a:p>
        </p:txBody>
      </p:sp>
      <p:sp>
        <p:nvSpPr>
          <p:cNvPr id="4" name="タイトル 3"/>
          <p:cNvSpPr>
            <a:spLocks noGrp="1"/>
          </p:cNvSpPr>
          <p:nvPr>
            <p:ph type="title"/>
          </p:nvPr>
        </p:nvSpPr>
        <p:spPr/>
        <p:txBody>
          <a:bodyPr>
            <a:normAutofit fontScale="90000"/>
          </a:bodyPr>
          <a:lstStyle/>
          <a:p>
            <a:r>
              <a:rPr kumimoji="1" lang="ja-JP" altLang="en-US" dirty="0" smtClean="0"/>
              <a:t>設置場所１　（寺前二丁目）</a:t>
            </a:r>
            <a:r>
              <a:rPr kumimoji="1" lang="en-US" altLang="ja-JP" dirty="0" smtClean="0"/>
              <a:t/>
            </a:r>
            <a:br>
              <a:rPr kumimoji="1" lang="en-US" altLang="ja-JP" dirty="0" smtClean="0"/>
            </a:br>
            <a:r>
              <a:rPr lang="ja-JP" altLang="en-US" dirty="0" smtClean="0"/>
              <a:t>～残留塩素濃度及び水温～</a:t>
            </a:r>
            <a:endParaRPr kumimoji="1" lang="ja-JP" altLang="en-US" dirty="0"/>
          </a:p>
        </p:txBody>
      </p:sp>
      <p:sp>
        <p:nvSpPr>
          <p:cNvPr id="6" name="テキスト ボックス 43"/>
          <p:cNvSpPr txBox="1"/>
          <p:nvPr/>
        </p:nvSpPr>
        <p:spPr>
          <a:xfrm>
            <a:off x="3496423" y="4026591"/>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6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設置後</a:t>
            </a:r>
            <a:endParaRPr lang="ja-JP" sz="24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テキスト ボックス 123"/>
          <p:cNvSpPr txBox="1"/>
          <p:nvPr/>
        </p:nvSpPr>
        <p:spPr>
          <a:xfrm>
            <a:off x="1406836" y="4026591"/>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6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設置前</a:t>
            </a:r>
            <a:endParaRPr lang="ja-JP" sz="24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10" name="表 9"/>
          <p:cNvGraphicFramePr>
            <a:graphicFrameLocks noGrp="1"/>
          </p:cNvGraphicFramePr>
          <p:nvPr>
            <p:extLst>
              <p:ext uri="{D42A27DB-BD31-4B8C-83A1-F6EECF244321}">
                <p14:modId xmlns:p14="http://schemas.microsoft.com/office/powerpoint/2010/main" val="2890304652"/>
              </p:ext>
            </p:extLst>
          </p:nvPr>
        </p:nvGraphicFramePr>
        <p:xfrm>
          <a:off x="6851924" y="2035583"/>
          <a:ext cx="2157730" cy="4214583"/>
        </p:xfrm>
        <a:graphic>
          <a:graphicData uri="http://schemas.openxmlformats.org/drawingml/2006/table">
            <a:tbl>
              <a:tblPr firstRow="1" firstCol="1" bandRow="1">
                <a:tableStyleId>{21E4AEA4-8DFA-4A89-87EB-49C32662AFE0}</a:tableStyleId>
              </a:tblPr>
              <a:tblGrid>
                <a:gridCol w="537210">
                  <a:extLst>
                    <a:ext uri="{9D8B030D-6E8A-4147-A177-3AD203B41FA5}">
                      <a16:colId xmlns:a16="http://schemas.microsoft.com/office/drawing/2014/main" val="2259711629"/>
                    </a:ext>
                  </a:extLst>
                </a:gridCol>
                <a:gridCol w="539750">
                  <a:extLst>
                    <a:ext uri="{9D8B030D-6E8A-4147-A177-3AD203B41FA5}">
                      <a16:colId xmlns:a16="http://schemas.microsoft.com/office/drawing/2014/main" val="739807710"/>
                    </a:ext>
                  </a:extLst>
                </a:gridCol>
                <a:gridCol w="540385">
                  <a:extLst>
                    <a:ext uri="{9D8B030D-6E8A-4147-A177-3AD203B41FA5}">
                      <a16:colId xmlns:a16="http://schemas.microsoft.com/office/drawing/2014/main" val="3505330467"/>
                    </a:ext>
                  </a:extLst>
                </a:gridCol>
                <a:gridCol w="540385">
                  <a:extLst>
                    <a:ext uri="{9D8B030D-6E8A-4147-A177-3AD203B41FA5}">
                      <a16:colId xmlns:a16="http://schemas.microsoft.com/office/drawing/2014/main" val="1106721362"/>
                    </a:ext>
                  </a:extLst>
                </a:gridCol>
              </a:tblGrid>
              <a:tr h="1053645">
                <a:tc gridSpan="2">
                  <a:txBody>
                    <a:bodyPr/>
                    <a:lstStyle/>
                    <a:p>
                      <a:pPr algn="just">
                        <a:spcAft>
                          <a:spcPts val="0"/>
                        </a:spcAft>
                      </a:pPr>
                      <a:r>
                        <a:rPr lang="en-US" sz="1600" kern="100" dirty="0">
                          <a:effectLst/>
                        </a:rPr>
                        <a:t> </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hMerge="1">
                  <a:txBody>
                    <a:bodyPr/>
                    <a:lstStyle/>
                    <a:p>
                      <a:endParaRPr kumimoji="1" lang="ja-JP" altLang="en-US"/>
                    </a:p>
                  </a:txBody>
                  <a:tcPr/>
                </a:tc>
                <a:tc>
                  <a:txBody>
                    <a:bodyPr/>
                    <a:lstStyle/>
                    <a:p>
                      <a:pPr algn="just">
                        <a:spcAft>
                          <a:spcPts val="0"/>
                        </a:spcAft>
                      </a:pPr>
                      <a:r>
                        <a:rPr lang="ja-JP" sz="1600" kern="100">
                          <a:effectLst/>
                        </a:rPr>
                        <a:t>上流</a:t>
                      </a:r>
                    </a:p>
                    <a:p>
                      <a:pPr algn="just">
                        <a:spcAft>
                          <a:spcPts val="0"/>
                        </a:spcAft>
                      </a:pPr>
                      <a:r>
                        <a:rPr lang="en-US" sz="1600" kern="100">
                          <a:effectLst/>
                        </a:rPr>
                        <a:t>(mg/l)</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600" kern="100">
                          <a:effectLst/>
                        </a:rPr>
                        <a:t>下流</a:t>
                      </a:r>
                    </a:p>
                    <a:p>
                      <a:pPr algn="just">
                        <a:spcAft>
                          <a:spcPts val="0"/>
                        </a:spcAft>
                      </a:pPr>
                      <a:r>
                        <a:rPr lang="en-US" sz="1600" kern="100">
                          <a:effectLst/>
                        </a:rPr>
                        <a:t>(mg/l)</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097231399"/>
                  </a:ext>
                </a:extLst>
              </a:tr>
              <a:tr h="526823">
                <a:tc rowSpan="3">
                  <a:txBody>
                    <a:bodyPr/>
                    <a:lstStyle/>
                    <a:p>
                      <a:pPr algn="just">
                        <a:spcAft>
                          <a:spcPts val="0"/>
                        </a:spcAft>
                      </a:pPr>
                      <a:r>
                        <a:rPr lang="ja-JP" sz="1600" kern="100" dirty="0">
                          <a:effectLst/>
                        </a:rPr>
                        <a:t>設置前</a:t>
                      </a:r>
                    </a:p>
                    <a:p>
                      <a:pPr algn="just">
                        <a:spcAft>
                          <a:spcPts val="0"/>
                        </a:spcAft>
                      </a:pPr>
                      <a:r>
                        <a:rPr lang="en-US" sz="1600" kern="100" dirty="0">
                          <a:effectLst/>
                        </a:rPr>
                        <a:t>n=8</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ja-JP" sz="1600" kern="100" dirty="0">
                          <a:effectLst/>
                        </a:rPr>
                        <a:t>最大</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0.68</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600" kern="100">
                          <a:effectLst/>
                        </a:rPr>
                        <a:t>0.64</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134442832"/>
                  </a:ext>
                </a:extLst>
              </a:tr>
              <a:tr h="526823">
                <a:tc vMerge="1">
                  <a:txBody>
                    <a:bodyPr/>
                    <a:lstStyle/>
                    <a:p>
                      <a:endParaRPr kumimoji="1" lang="ja-JP" altLang="en-US"/>
                    </a:p>
                  </a:txBody>
                  <a:tcPr/>
                </a:tc>
                <a:tc>
                  <a:txBody>
                    <a:bodyPr/>
                    <a:lstStyle/>
                    <a:p>
                      <a:pPr algn="just">
                        <a:spcAft>
                          <a:spcPts val="0"/>
                        </a:spcAft>
                      </a:pPr>
                      <a:r>
                        <a:rPr lang="ja-JP" sz="1600" kern="100">
                          <a:effectLst/>
                        </a:rPr>
                        <a:t>最小</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600" kern="100">
                          <a:effectLst/>
                        </a:rPr>
                        <a:t>0.60</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600" kern="100">
                          <a:effectLst/>
                        </a:rPr>
                        <a:t>0.48</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08371497"/>
                  </a:ext>
                </a:extLst>
              </a:tr>
              <a:tr h="526823">
                <a:tc vMerge="1">
                  <a:txBody>
                    <a:bodyPr/>
                    <a:lstStyle/>
                    <a:p>
                      <a:endParaRPr kumimoji="1" lang="ja-JP" altLang="en-US"/>
                    </a:p>
                  </a:txBody>
                  <a:tcPr/>
                </a:tc>
                <a:tc>
                  <a:txBody>
                    <a:bodyPr/>
                    <a:lstStyle/>
                    <a:p>
                      <a:pPr algn="just">
                        <a:spcAft>
                          <a:spcPts val="0"/>
                        </a:spcAft>
                      </a:pPr>
                      <a:r>
                        <a:rPr lang="ja-JP" sz="1600" kern="100">
                          <a:effectLst/>
                        </a:rPr>
                        <a:t>平均</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en-US" sz="1600" kern="100" dirty="0">
                          <a:effectLst/>
                        </a:rPr>
                        <a:t>0.64</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en-US" sz="1600" kern="100" dirty="0">
                          <a:effectLst/>
                        </a:rPr>
                        <a:t>0.56</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2605485"/>
                  </a:ext>
                </a:extLst>
              </a:tr>
              <a:tr h="526823">
                <a:tc rowSpan="3">
                  <a:txBody>
                    <a:bodyPr/>
                    <a:lstStyle/>
                    <a:p>
                      <a:pPr algn="just">
                        <a:spcAft>
                          <a:spcPts val="0"/>
                        </a:spcAft>
                      </a:pPr>
                      <a:r>
                        <a:rPr lang="ja-JP" sz="1600" kern="100" dirty="0">
                          <a:effectLst/>
                        </a:rPr>
                        <a:t>設置後</a:t>
                      </a:r>
                    </a:p>
                    <a:p>
                      <a:pPr algn="just">
                        <a:spcAft>
                          <a:spcPts val="0"/>
                        </a:spcAft>
                      </a:pPr>
                      <a:r>
                        <a:rPr lang="en-US" sz="1600" kern="100" dirty="0">
                          <a:effectLst/>
                        </a:rPr>
                        <a:t>n=17</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ja-JP" sz="1600" kern="100">
                          <a:effectLst/>
                        </a:rPr>
                        <a:t>最大</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en-US" sz="1600" kern="100" dirty="0">
                          <a:effectLst/>
                        </a:rPr>
                        <a:t>0.72</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en-US" sz="1600" kern="100">
                          <a:effectLst/>
                        </a:rPr>
                        <a:t>0.64</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85373297"/>
                  </a:ext>
                </a:extLst>
              </a:tr>
              <a:tr h="526823">
                <a:tc vMerge="1">
                  <a:txBody>
                    <a:bodyPr/>
                    <a:lstStyle/>
                    <a:p>
                      <a:endParaRPr kumimoji="1" lang="ja-JP" altLang="en-US"/>
                    </a:p>
                  </a:txBody>
                  <a:tcPr/>
                </a:tc>
                <a:tc>
                  <a:txBody>
                    <a:bodyPr/>
                    <a:lstStyle/>
                    <a:p>
                      <a:pPr algn="just">
                        <a:spcAft>
                          <a:spcPts val="0"/>
                        </a:spcAft>
                      </a:pPr>
                      <a:r>
                        <a:rPr lang="ja-JP" sz="1600" kern="100">
                          <a:effectLst/>
                        </a:rPr>
                        <a:t>最小</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600" kern="100">
                          <a:effectLst/>
                        </a:rPr>
                        <a:t>0.38</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600" kern="100">
                          <a:effectLst/>
                        </a:rPr>
                        <a:t>0.24</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211717594"/>
                  </a:ext>
                </a:extLst>
              </a:tr>
              <a:tr h="526823">
                <a:tc vMerge="1">
                  <a:txBody>
                    <a:bodyPr/>
                    <a:lstStyle/>
                    <a:p>
                      <a:endParaRPr kumimoji="1" lang="ja-JP" altLang="en-US"/>
                    </a:p>
                  </a:txBody>
                  <a:tcPr/>
                </a:tc>
                <a:tc>
                  <a:txBody>
                    <a:bodyPr/>
                    <a:lstStyle/>
                    <a:p>
                      <a:pPr algn="just">
                        <a:spcAft>
                          <a:spcPts val="0"/>
                        </a:spcAft>
                      </a:pPr>
                      <a:r>
                        <a:rPr lang="ja-JP" sz="1600" kern="100">
                          <a:effectLst/>
                        </a:rPr>
                        <a:t>平均</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600" kern="100">
                          <a:effectLst/>
                        </a:rPr>
                        <a:t>0.58</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0.50</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213335334"/>
                  </a:ext>
                </a:extLst>
              </a:tr>
            </a:tbl>
          </a:graphicData>
        </a:graphic>
      </p:graphicFrame>
    </p:spTree>
    <p:extLst>
      <p:ext uri="{BB962C8B-B14F-4D97-AF65-F5344CB8AC3E}">
        <p14:creationId xmlns:p14="http://schemas.microsoft.com/office/powerpoint/2010/main" val="29063674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34</a:t>
            </a:fld>
            <a:endParaRPr kumimoji="1" lang="ja-JP" altLang="en-US"/>
          </a:p>
        </p:txBody>
      </p:sp>
      <p:sp>
        <p:nvSpPr>
          <p:cNvPr id="4" name="タイトル 3"/>
          <p:cNvSpPr>
            <a:spLocks noGrp="1"/>
          </p:cNvSpPr>
          <p:nvPr>
            <p:ph type="title"/>
          </p:nvPr>
        </p:nvSpPr>
        <p:spPr/>
        <p:txBody>
          <a:bodyPr>
            <a:normAutofit fontScale="90000"/>
          </a:bodyPr>
          <a:lstStyle/>
          <a:p>
            <a:r>
              <a:rPr kumimoji="1" lang="ja-JP" altLang="en-US" dirty="0" smtClean="0"/>
              <a:t>設置場所１　（寺前二丁目）</a:t>
            </a:r>
            <a:r>
              <a:rPr kumimoji="1" lang="en-US" altLang="ja-JP" sz="3600" dirty="0" smtClean="0"/>
              <a:t/>
            </a:r>
            <a:br>
              <a:rPr kumimoji="1" lang="en-US" altLang="ja-JP" sz="3600" dirty="0" smtClean="0"/>
            </a:br>
            <a:r>
              <a:rPr lang="ja-JP" altLang="en-US" sz="3600" dirty="0" smtClean="0"/>
              <a:t>～残留塩素濃度の上流側と下流側の差～</a:t>
            </a:r>
            <a:endParaRPr kumimoji="1" lang="ja-JP" altLang="en-US" dirty="0"/>
          </a:p>
        </p:txBody>
      </p:sp>
      <p:grpSp>
        <p:nvGrpSpPr>
          <p:cNvPr id="15" name="グループ化 14"/>
          <p:cNvGrpSpPr>
            <a:grpSpLocks noChangeAspect="1"/>
          </p:cNvGrpSpPr>
          <p:nvPr/>
        </p:nvGrpSpPr>
        <p:grpSpPr>
          <a:xfrm>
            <a:off x="179512" y="2207267"/>
            <a:ext cx="6611367" cy="3593433"/>
            <a:chOff x="2434590" y="2267268"/>
            <a:chExt cx="4274820" cy="2323465"/>
          </a:xfrm>
        </p:grpSpPr>
        <p:pic>
          <p:nvPicPr>
            <p:cNvPr id="10" name="図 9"/>
            <p:cNvPicPr/>
            <p:nvPr/>
          </p:nvPicPr>
          <p:blipFill>
            <a:blip r:embed="rId3">
              <a:extLst>
                <a:ext uri="{28A0092B-C50C-407E-A947-70E740481C1C}">
                  <a14:useLocalDpi xmlns:a14="http://schemas.microsoft.com/office/drawing/2010/main" val="0"/>
                </a:ext>
              </a:extLst>
            </a:blip>
            <a:srcRect/>
            <a:stretch>
              <a:fillRect/>
            </a:stretch>
          </p:blipFill>
          <p:spPr bwMode="auto">
            <a:xfrm>
              <a:off x="2434590" y="2267268"/>
              <a:ext cx="4274820" cy="2323465"/>
            </a:xfrm>
            <a:prstGeom prst="rect">
              <a:avLst/>
            </a:prstGeom>
            <a:noFill/>
            <a:ln>
              <a:noFill/>
            </a:ln>
          </p:spPr>
        </p:pic>
        <p:cxnSp>
          <p:nvCxnSpPr>
            <p:cNvPr id="11" name="直線コネクタ 10"/>
            <p:cNvCxnSpPr/>
            <p:nvPr/>
          </p:nvCxnSpPr>
          <p:spPr>
            <a:xfrm flipV="1">
              <a:off x="4160520" y="2549208"/>
              <a:ext cx="0" cy="13315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3890645" y="2761839"/>
              <a:ext cx="539750" cy="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3" name="テキスト ボックス 1026"/>
          <p:cNvSpPr txBox="1"/>
          <p:nvPr/>
        </p:nvSpPr>
        <p:spPr>
          <a:xfrm>
            <a:off x="3248573" y="2823606"/>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4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設置後</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4" name="テキスト ボックス 1027"/>
          <p:cNvSpPr txBox="1"/>
          <p:nvPr/>
        </p:nvSpPr>
        <p:spPr>
          <a:xfrm>
            <a:off x="1707044" y="2799759"/>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4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設置前</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2" name="表 1"/>
          <p:cNvGraphicFramePr>
            <a:graphicFrameLocks noGrp="1"/>
          </p:cNvGraphicFramePr>
          <p:nvPr>
            <p:extLst>
              <p:ext uri="{D42A27DB-BD31-4B8C-83A1-F6EECF244321}">
                <p14:modId xmlns:p14="http://schemas.microsoft.com/office/powerpoint/2010/main" val="4050427055"/>
              </p:ext>
            </p:extLst>
          </p:nvPr>
        </p:nvGraphicFramePr>
        <p:xfrm>
          <a:off x="7020593" y="2207267"/>
          <a:ext cx="1784837" cy="2712720"/>
        </p:xfrm>
        <a:graphic>
          <a:graphicData uri="http://schemas.openxmlformats.org/drawingml/2006/table">
            <a:tbl>
              <a:tblPr firstRow="1" firstCol="1" bandRow="1">
                <a:tableStyleId>{21E4AEA4-8DFA-4A89-87EB-49C32662AFE0}</a:tableStyleId>
              </a:tblPr>
              <a:tblGrid>
                <a:gridCol w="586169">
                  <a:extLst>
                    <a:ext uri="{9D8B030D-6E8A-4147-A177-3AD203B41FA5}">
                      <a16:colId xmlns:a16="http://schemas.microsoft.com/office/drawing/2014/main" val="3149795775"/>
                    </a:ext>
                  </a:extLst>
                </a:gridCol>
                <a:gridCol w="599334">
                  <a:extLst>
                    <a:ext uri="{9D8B030D-6E8A-4147-A177-3AD203B41FA5}">
                      <a16:colId xmlns:a16="http://schemas.microsoft.com/office/drawing/2014/main" val="167209758"/>
                    </a:ext>
                  </a:extLst>
                </a:gridCol>
                <a:gridCol w="599334">
                  <a:extLst>
                    <a:ext uri="{9D8B030D-6E8A-4147-A177-3AD203B41FA5}">
                      <a16:colId xmlns:a16="http://schemas.microsoft.com/office/drawing/2014/main" val="2639566373"/>
                    </a:ext>
                  </a:extLst>
                </a:gridCol>
              </a:tblGrid>
              <a:tr h="0">
                <a:tc gridSpan="2">
                  <a:txBody>
                    <a:bodyPr/>
                    <a:lstStyle/>
                    <a:p>
                      <a:pPr algn="just">
                        <a:spcAft>
                          <a:spcPts val="0"/>
                        </a:spcAft>
                      </a:pPr>
                      <a:r>
                        <a:rPr lang="ja-JP" sz="1800" kern="100" dirty="0">
                          <a:effectLst/>
                        </a:rPr>
                        <a:t>残留塩素</a:t>
                      </a:r>
                    </a:p>
                    <a:p>
                      <a:pPr algn="just">
                        <a:spcAft>
                          <a:spcPts val="0"/>
                        </a:spcAft>
                      </a:pPr>
                      <a:r>
                        <a:rPr lang="en-US" sz="1600" kern="100" dirty="0">
                          <a:effectLst/>
                        </a:rPr>
                        <a:t>(</a:t>
                      </a:r>
                      <a:r>
                        <a:rPr lang="ja-JP" sz="1600" kern="100" dirty="0">
                          <a:effectLst/>
                        </a:rPr>
                        <a:t>上流</a:t>
                      </a:r>
                      <a:r>
                        <a:rPr lang="en-US" sz="1600" kern="100" dirty="0">
                          <a:effectLst/>
                        </a:rPr>
                        <a:t>-</a:t>
                      </a:r>
                      <a:r>
                        <a:rPr lang="ja-JP" sz="1600" kern="100" dirty="0">
                          <a:effectLst/>
                        </a:rPr>
                        <a:t>下流</a:t>
                      </a:r>
                      <a:r>
                        <a:rPr lang="en-US" sz="1600" kern="100" dirty="0">
                          <a:effectLst/>
                        </a:rPr>
                        <a:t>)</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hMerge="1">
                  <a:txBody>
                    <a:bodyPr/>
                    <a:lstStyle/>
                    <a:p>
                      <a:endParaRPr kumimoji="1" lang="ja-JP" altLang="en-US"/>
                    </a:p>
                  </a:txBody>
                  <a:tcPr/>
                </a:tc>
                <a:tc>
                  <a:txBody>
                    <a:bodyPr/>
                    <a:lstStyle/>
                    <a:p>
                      <a:pPr algn="just">
                        <a:spcAft>
                          <a:spcPts val="0"/>
                        </a:spcAft>
                      </a:pPr>
                      <a:r>
                        <a:rPr lang="ja-JP" sz="1800" kern="100" dirty="0">
                          <a:effectLst/>
                        </a:rPr>
                        <a:t>差</a:t>
                      </a:r>
                      <a:r>
                        <a:rPr lang="en-US" sz="1800" kern="100" dirty="0">
                          <a:effectLst/>
                        </a:rPr>
                        <a:t> </a:t>
                      </a:r>
                      <a:r>
                        <a:rPr lang="en-US" sz="1200" kern="100" dirty="0">
                          <a:effectLst/>
                        </a:rPr>
                        <a:t>(mg/l)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788742584"/>
                  </a:ext>
                </a:extLst>
              </a:tr>
              <a:tr h="0">
                <a:tc rowSpan="3">
                  <a:txBody>
                    <a:bodyPr/>
                    <a:lstStyle/>
                    <a:p>
                      <a:pPr algn="just">
                        <a:spcAft>
                          <a:spcPts val="0"/>
                        </a:spcAft>
                      </a:pPr>
                      <a:r>
                        <a:rPr lang="ja-JP" sz="1800" kern="100" dirty="0">
                          <a:effectLst/>
                        </a:rPr>
                        <a:t>設置前</a:t>
                      </a:r>
                    </a:p>
                    <a:p>
                      <a:pPr algn="just">
                        <a:spcAft>
                          <a:spcPts val="0"/>
                        </a:spcAft>
                      </a:pPr>
                      <a:r>
                        <a:rPr lang="en-US" sz="1800" kern="100" dirty="0">
                          <a:effectLst/>
                        </a:rPr>
                        <a:t>n=8</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ja-JP" sz="1800" kern="100">
                          <a:effectLst/>
                        </a:rPr>
                        <a:t>最大</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0.16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710052858"/>
                  </a:ext>
                </a:extLst>
              </a:tr>
              <a:tr h="0">
                <a:tc vMerge="1">
                  <a:txBody>
                    <a:bodyPr/>
                    <a:lstStyle/>
                    <a:p>
                      <a:endParaRPr kumimoji="1" lang="ja-JP" altLang="en-US"/>
                    </a:p>
                  </a:txBody>
                  <a:tcPr/>
                </a:tc>
                <a:tc>
                  <a:txBody>
                    <a:bodyPr/>
                    <a:lstStyle/>
                    <a:p>
                      <a:pPr algn="just">
                        <a:spcAft>
                          <a:spcPts val="0"/>
                        </a:spcAft>
                      </a:pPr>
                      <a:r>
                        <a:rPr lang="ja-JP" sz="1800" kern="100" dirty="0">
                          <a:effectLst/>
                        </a:rPr>
                        <a:t>最小</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0.00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901469099"/>
                  </a:ext>
                </a:extLst>
              </a:tr>
              <a:tr h="0">
                <a:tc vMerge="1">
                  <a:txBody>
                    <a:bodyPr/>
                    <a:lstStyle/>
                    <a:p>
                      <a:endParaRPr kumimoji="1" lang="ja-JP" altLang="en-US"/>
                    </a:p>
                  </a:txBody>
                  <a:tcPr/>
                </a:tc>
                <a:tc>
                  <a:txBody>
                    <a:bodyPr/>
                    <a:lstStyle/>
                    <a:p>
                      <a:pPr algn="just">
                        <a:spcAft>
                          <a:spcPts val="0"/>
                        </a:spcAft>
                      </a:pPr>
                      <a:r>
                        <a:rPr lang="ja-JP" sz="1800" kern="100" dirty="0">
                          <a:effectLst/>
                        </a:rPr>
                        <a:t>平均</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en-US" sz="1800" kern="100" dirty="0">
                          <a:effectLst/>
                        </a:rPr>
                        <a:t>0.09</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1553515"/>
                  </a:ext>
                </a:extLst>
              </a:tr>
              <a:tr h="0">
                <a:tc rowSpan="3">
                  <a:txBody>
                    <a:bodyPr/>
                    <a:lstStyle/>
                    <a:p>
                      <a:pPr algn="just">
                        <a:spcAft>
                          <a:spcPts val="0"/>
                        </a:spcAft>
                      </a:pPr>
                      <a:r>
                        <a:rPr lang="ja-JP" sz="1800" kern="100">
                          <a:effectLst/>
                        </a:rPr>
                        <a:t>設置後</a:t>
                      </a:r>
                    </a:p>
                    <a:p>
                      <a:pPr algn="just">
                        <a:spcAft>
                          <a:spcPts val="0"/>
                        </a:spcAft>
                      </a:pPr>
                      <a:r>
                        <a:rPr lang="en-US" sz="1800" kern="100">
                          <a:effectLst/>
                        </a:rPr>
                        <a:t>n=17</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ja-JP" sz="1800" kern="100">
                          <a:effectLst/>
                        </a:rPr>
                        <a:t>最大</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en-US" sz="1800" kern="100">
                          <a:effectLst/>
                        </a:rPr>
                        <a:t>0.22</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99577463"/>
                  </a:ext>
                </a:extLst>
              </a:tr>
              <a:tr h="0">
                <a:tc vMerge="1">
                  <a:txBody>
                    <a:bodyPr/>
                    <a:lstStyle/>
                    <a:p>
                      <a:endParaRPr kumimoji="1" lang="ja-JP" altLang="en-US"/>
                    </a:p>
                  </a:txBody>
                  <a:tcPr/>
                </a:tc>
                <a:tc>
                  <a:txBody>
                    <a:bodyPr/>
                    <a:lstStyle/>
                    <a:p>
                      <a:pPr algn="just">
                        <a:spcAft>
                          <a:spcPts val="0"/>
                        </a:spcAft>
                      </a:pPr>
                      <a:r>
                        <a:rPr lang="ja-JP" sz="1800" kern="100">
                          <a:effectLst/>
                        </a:rPr>
                        <a:t>最小</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0.02</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296358329"/>
                  </a:ext>
                </a:extLst>
              </a:tr>
              <a:tr h="0">
                <a:tc vMerge="1">
                  <a:txBody>
                    <a:bodyPr/>
                    <a:lstStyle/>
                    <a:p>
                      <a:endParaRPr kumimoji="1" lang="ja-JP" altLang="en-US"/>
                    </a:p>
                  </a:txBody>
                  <a:tcPr/>
                </a:tc>
                <a:tc>
                  <a:txBody>
                    <a:bodyPr/>
                    <a:lstStyle/>
                    <a:p>
                      <a:pPr algn="just">
                        <a:spcAft>
                          <a:spcPts val="0"/>
                        </a:spcAft>
                      </a:pPr>
                      <a:r>
                        <a:rPr lang="ja-JP" sz="1800" kern="100">
                          <a:effectLst/>
                        </a:rPr>
                        <a:t>平均</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0.08</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549937649"/>
                  </a:ext>
                </a:extLst>
              </a:tr>
            </a:tbl>
          </a:graphicData>
        </a:graphic>
      </p:graphicFrame>
    </p:spTree>
    <p:extLst>
      <p:ext uri="{BB962C8B-B14F-4D97-AF65-F5344CB8AC3E}">
        <p14:creationId xmlns:p14="http://schemas.microsoft.com/office/powerpoint/2010/main" val="22532589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35</a:t>
            </a:fld>
            <a:endParaRPr kumimoji="1" lang="ja-JP" altLang="en-US"/>
          </a:p>
        </p:txBody>
      </p:sp>
      <p:sp>
        <p:nvSpPr>
          <p:cNvPr id="4" name="タイトル 3"/>
          <p:cNvSpPr>
            <a:spLocks noGrp="1"/>
          </p:cNvSpPr>
          <p:nvPr>
            <p:ph type="title"/>
          </p:nvPr>
        </p:nvSpPr>
        <p:spPr/>
        <p:txBody>
          <a:bodyPr/>
          <a:lstStyle/>
          <a:p>
            <a:r>
              <a:rPr kumimoji="1" lang="ja-JP" altLang="en-US" dirty="0" smtClean="0"/>
              <a:t>設置場所１（寺前二丁目）</a:t>
            </a:r>
            <a:endParaRPr kumimoji="1" lang="ja-JP" altLang="en-US" dirty="0"/>
          </a:p>
        </p:txBody>
      </p:sp>
      <p:sp>
        <p:nvSpPr>
          <p:cNvPr id="12" name="テキスト ボックス 114"/>
          <p:cNvSpPr txBox="1"/>
          <p:nvPr/>
        </p:nvSpPr>
        <p:spPr>
          <a:xfrm>
            <a:off x="4292600" y="2983230"/>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800" kern="10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設置後</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16" name="グループ化 15"/>
          <p:cNvGrpSpPr>
            <a:grpSpLocks noChangeAspect="1"/>
          </p:cNvGrpSpPr>
          <p:nvPr/>
        </p:nvGrpSpPr>
        <p:grpSpPr>
          <a:xfrm>
            <a:off x="646561" y="1561704"/>
            <a:ext cx="8100854" cy="4459584"/>
            <a:chOff x="2321560" y="2190115"/>
            <a:chExt cx="4500880" cy="2477770"/>
          </a:xfrm>
        </p:grpSpPr>
        <p:pic>
          <p:nvPicPr>
            <p:cNvPr id="11" name="図 10"/>
            <p:cNvPicPr/>
            <p:nvPr/>
          </p:nvPicPr>
          <p:blipFill>
            <a:blip r:embed="rId3">
              <a:extLst>
                <a:ext uri="{28A0092B-C50C-407E-A947-70E740481C1C}">
                  <a14:useLocalDpi xmlns:a14="http://schemas.microsoft.com/office/drawing/2010/main" val="0"/>
                </a:ext>
              </a:extLst>
            </a:blip>
            <a:srcRect/>
            <a:stretch>
              <a:fillRect/>
            </a:stretch>
          </p:blipFill>
          <p:spPr bwMode="auto">
            <a:xfrm>
              <a:off x="2321560" y="2190115"/>
              <a:ext cx="4500880" cy="2477770"/>
            </a:xfrm>
            <a:prstGeom prst="rect">
              <a:avLst/>
            </a:prstGeom>
            <a:noFill/>
            <a:ln>
              <a:noFill/>
            </a:ln>
          </p:spPr>
        </p:pic>
        <p:cxnSp>
          <p:nvCxnSpPr>
            <p:cNvPr id="13" name="直線コネクタ 12"/>
            <p:cNvCxnSpPr/>
            <p:nvPr/>
          </p:nvCxnSpPr>
          <p:spPr>
            <a:xfrm flipH="1" flipV="1">
              <a:off x="4050665" y="2583815"/>
              <a:ext cx="0" cy="14744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3796665" y="3166110"/>
              <a:ext cx="55626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5" name="テキスト ボックス 118"/>
          <p:cNvSpPr txBox="1"/>
          <p:nvPr/>
        </p:nvSpPr>
        <p:spPr>
          <a:xfrm>
            <a:off x="3367405" y="2980055"/>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800" kern="10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設置前</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2" name="表 1"/>
          <p:cNvGraphicFramePr>
            <a:graphicFrameLocks noGrp="1"/>
          </p:cNvGraphicFramePr>
          <p:nvPr>
            <p:extLst>
              <p:ext uri="{D42A27DB-BD31-4B8C-83A1-F6EECF244321}">
                <p14:modId xmlns:p14="http://schemas.microsoft.com/office/powerpoint/2010/main" val="3697051953"/>
              </p:ext>
            </p:extLst>
          </p:nvPr>
        </p:nvGraphicFramePr>
        <p:xfrm>
          <a:off x="3948032" y="1736293"/>
          <a:ext cx="2157730" cy="1280160"/>
        </p:xfrm>
        <a:graphic>
          <a:graphicData uri="http://schemas.openxmlformats.org/drawingml/2006/table">
            <a:tbl>
              <a:tblPr firstRow="1" firstCol="1" bandRow="1">
                <a:tableStyleId>{5C22544A-7EE6-4342-B048-85BDC9FD1C3A}</a:tableStyleId>
              </a:tblPr>
              <a:tblGrid>
                <a:gridCol w="537210">
                  <a:extLst>
                    <a:ext uri="{9D8B030D-6E8A-4147-A177-3AD203B41FA5}">
                      <a16:colId xmlns:a16="http://schemas.microsoft.com/office/drawing/2014/main" val="671498123"/>
                    </a:ext>
                  </a:extLst>
                </a:gridCol>
                <a:gridCol w="539750">
                  <a:extLst>
                    <a:ext uri="{9D8B030D-6E8A-4147-A177-3AD203B41FA5}">
                      <a16:colId xmlns:a16="http://schemas.microsoft.com/office/drawing/2014/main" val="322051971"/>
                    </a:ext>
                  </a:extLst>
                </a:gridCol>
                <a:gridCol w="540385">
                  <a:extLst>
                    <a:ext uri="{9D8B030D-6E8A-4147-A177-3AD203B41FA5}">
                      <a16:colId xmlns:a16="http://schemas.microsoft.com/office/drawing/2014/main" val="3490915048"/>
                    </a:ext>
                  </a:extLst>
                </a:gridCol>
                <a:gridCol w="540385">
                  <a:extLst>
                    <a:ext uri="{9D8B030D-6E8A-4147-A177-3AD203B41FA5}">
                      <a16:colId xmlns:a16="http://schemas.microsoft.com/office/drawing/2014/main" val="1761298830"/>
                    </a:ext>
                  </a:extLst>
                </a:gridCol>
              </a:tblGrid>
              <a:tr h="0">
                <a:tc gridSpan="2">
                  <a:txBody>
                    <a:bodyPr/>
                    <a:lstStyle/>
                    <a:p>
                      <a:pPr algn="just">
                        <a:spcAft>
                          <a:spcPts val="0"/>
                        </a:spcAft>
                      </a:pPr>
                      <a:r>
                        <a:rPr lang="en-US" sz="1050" kern="100">
                          <a:effectLst/>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hMerge="1">
                  <a:txBody>
                    <a:bodyPr/>
                    <a:lstStyle/>
                    <a:p>
                      <a:endParaRPr kumimoji="1" lang="ja-JP" altLang="en-US"/>
                    </a:p>
                  </a:txBody>
                  <a:tcPr/>
                </a:tc>
                <a:tc>
                  <a:txBody>
                    <a:bodyPr/>
                    <a:lstStyle/>
                    <a:p>
                      <a:pPr algn="just">
                        <a:spcAft>
                          <a:spcPts val="0"/>
                        </a:spcAft>
                      </a:pPr>
                      <a:r>
                        <a:rPr lang="ja-JP" sz="1050" kern="100" dirty="0">
                          <a:effectLst/>
                        </a:rPr>
                        <a:t>上流</a:t>
                      </a:r>
                    </a:p>
                    <a:p>
                      <a:pPr algn="just">
                        <a:spcAft>
                          <a:spcPts val="0"/>
                        </a:spcAft>
                      </a:pPr>
                      <a:r>
                        <a:rPr lang="en-US" sz="1050" kern="100" dirty="0">
                          <a:effectLst/>
                        </a:rPr>
                        <a:t>(mg/l)</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050" kern="100">
                          <a:effectLst/>
                        </a:rPr>
                        <a:t>下流</a:t>
                      </a:r>
                    </a:p>
                    <a:p>
                      <a:pPr algn="just">
                        <a:spcAft>
                          <a:spcPts val="0"/>
                        </a:spcAft>
                      </a:pPr>
                      <a:r>
                        <a:rPr lang="en-US" sz="1050" kern="100">
                          <a:effectLst/>
                        </a:rPr>
                        <a:t>(mg/l)</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745871970"/>
                  </a:ext>
                </a:extLst>
              </a:tr>
              <a:tr h="0">
                <a:tc rowSpan="3">
                  <a:txBody>
                    <a:bodyPr/>
                    <a:lstStyle/>
                    <a:p>
                      <a:pPr algn="just">
                        <a:spcAft>
                          <a:spcPts val="0"/>
                        </a:spcAft>
                      </a:pPr>
                      <a:r>
                        <a:rPr lang="ja-JP" sz="1050" kern="100">
                          <a:effectLst/>
                        </a:rPr>
                        <a:t>設置前</a:t>
                      </a:r>
                    </a:p>
                    <a:p>
                      <a:pPr algn="just">
                        <a:spcAft>
                          <a:spcPts val="0"/>
                        </a:spcAft>
                      </a:pPr>
                      <a:r>
                        <a:rPr lang="en-US" sz="1050" kern="100">
                          <a:effectLst/>
                        </a:rPr>
                        <a:t>n=8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050" kern="100">
                          <a:effectLst/>
                        </a:rPr>
                        <a:t>最大</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0.080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0.060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701273207"/>
                  </a:ext>
                </a:extLst>
              </a:tr>
              <a:tr h="0">
                <a:tc vMerge="1">
                  <a:txBody>
                    <a:bodyPr/>
                    <a:lstStyle/>
                    <a:p>
                      <a:endParaRPr kumimoji="1" lang="ja-JP" altLang="en-US"/>
                    </a:p>
                  </a:txBody>
                  <a:tcPr/>
                </a:tc>
                <a:tc>
                  <a:txBody>
                    <a:bodyPr/>
                    <a:lstStyle/>
                    <a:p>
                      <a:pPr algn="just">
                        <a:spcAft>
                          <a:spcPts val="0"/>
                        </a:spcAft>
                      </a:pPr>
                      <a:r>
                        <a:rPr lang="ja-JP" sz="1050" kern="100">
                          <a:effectLst/>
                        </a:rPr>
                        <a:t>最小</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0.005</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065682371"/>
                  </a:ext>
                </a:extLst>
              </a:tr>
              <a:tr h="0">
                <a:tc vMerge="1">
                  <a:txBody>
                    <a:bodyPr/>
                    <a:lstStyle/>
                    <a:p>
                      <a:endParaRPr kumimoji="1" lang="ja-JP" altLang="en-US"/>
                    </a:p>
                  </a:txBody>
                  <a:tcPr/>
                </a:tc>
                <a:tc>
                  <a:txBody>
                    <a:bodyPr/>
                    <a:lstStyle/>
                    <a:p>
                      <a:pPr algn="just">
                        <a:spcAft>
                          <a:spcPts val="0"/>
                        </a:spcAft>
                      </a:pPr>
                      <a:r>
                        <a:rPr lang="ja-JP" sz="1050" kern="100">
                          <a:effectLst/>
                        </a:rPr>
                        <a:t>平均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0.010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0.030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253226208"/>
                  </a:ext>
                </a:extLst>
              </a:tr>
              <a:tr h="0">
                <a:tc rowSpan="3">
                  <a:txBody>
                    <a:bodyPr/>
                    <a:lstStyle/>
                    <a:p>
                      <a:pPr algn="just">
                        <a:spcAft>
                          <a:spcPts val="0"/>
                        </a:spcAft>
                      </a:pPr>
                      <a:r>
                        <a:rPr lang="ja-JP" sz="1050" kern="100">
                          <a:effectLst/>
                        </a:rPr>
                        <a:t>設置後</a:t>
                      </a:r>
                    </a:p>
                    <a:p>
                      <a:pPr algn="just">
                        <a:spcAft>
                          <a:spcPts val="0"/>
                        </a:spcAft>
                      </a:pPr>
                      <a:r>
                        <a:rPr lang="en-US" sz="1050" kern="100">
                          <a:effectLst/>
                        </a:rPr>
                        <a:t>n=17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050" kern="100">
                          <a:effectLst/>
                        </a:rPr>
                        <a:t>最大</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0.011</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0.254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801616093"/>
                  </a:ext>
                </a:extLst>
              </a:tr>
              <a:tr h="0">
                <a:tc vMerge="1">
                  <a:txBody>
                    <a:bodyPr/>
                    <a:lstStyle/>
                    <a:p>
                      <a:endParaRPr kumimoji="1" lang="ja-JP" altLang="en-US"/>
                    </a:p>
                  </a:txBody>
                  <a:tcPr/>
                </a:tc>
                <a:tc>
                  <a:txBody>
                    <a:bodyPr/>
                    <a:lstStyle/>
                    <a:p>
                      <a:pPr algn="just">
                        <a:spcAft>
                          <a:spcPts val="0"/>
                        </a:spcAft>
                      </a:pPr>
                      <a:r>
                        <a:rPr lang="ja-JP" sz="1050" kern="100">
                          <a:effectLst/>
                        </a:rPr>
                        <a:t>最小</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461682071"/>
                  </a:ext>
                </a:extLst>
              </a:tr>
              <a:tr h="0">
                <a:tc vMerge="1">
                  <a:txBody>
                    <a:bodyPr/>
                    <a:lstStyle/>
                    <a:p>
                      <a:endParaRPr kumimoji="1" lang="ja-JP" altLang="en-US"/>
                    </a:p>
                  </a:txBody>
                  <a:tcPr/>
                </a:tc>
                <a:tc>
                  <a:txBody>
                    <a:bodyPr/>
                    <a:lstStyle/>
                    <a:p>
                      <a:pPr algn="just">
                        <a:spcAft>
                          <a:spcPts val="0"/>
                        </a:spcAft>
                      </a:pPr>
                      <a:r>
                        <a:rPr lang="ja-JP" sz="1050" kern="100">
                          <a:effectLst/>
                        </a:rPr>
                        <a:t>平均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dirty="0">
                          <a:effectLst/>
                        </a:rPr>
                        <a:t>0.048</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888127652"/>
                  </a:ext>
                </a:extLst>
              </a:tr>
            </a:tbl>
          </a:graphicData>
        </a:graphic>
      </p:graphicFrame>
    </p:spTree>
    <p:extLst>
      <p:ext uri="{BB962C8B-B14F-4D97-AF65-F5344CB8AC3E}">
        <p14:creationId xmlns:p14="http://schemas.microsoft.com/office/powerpoint/2010/main" val="19540333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a:grpSpLocks noChangeAspect="1"/>
          </p:cNvGrpSpPr>
          <p:nvPr/>
        </p:nvGrpSpPr>
        <p:grpSpPr>
          <a:xfrm>
            <a:off x="1073896" y="1268760"/>
            <a:ext cx="7265447" cy="4713307"/>
            <a:chOff x="2436178" y="2043430"/>
            <a:chExt cx="4271645" cy="2771140"/>
          </a:xfrm>
        </p:grpSpPr>
        <p:pic>
          <p:nvPicPr>
            <p:cNvPr id="15" name="図 14"/>
            <p:cNvPicPr/>
            <p:nvPr/>
          </p:nvPicPr>
          <p:blipFill>
            <a:blip r:embed="rId3">
              <a:extLst>
                <a:ext uri="{28A0092B-C50C-407E-A947-70E740481C1C}">
                  <a14:useLocalDpi xmlns:a14="http://schemas.microsoft.com/office/drawing/2010/main" val="0"/>
                </a:ext>
              </a:extLst>
            </a:blip>
            <a:srcRect/>
            <a:stretch>
              <a:fillRect/>
            </a:stretch>
          </p:blipFill>
          <p:spPr bwMode="auto">
            <a:xfrm>
              <a:off x="2436178" y="2043430"/>
              <a:ext cx="4271645" cy="2771140"/>
            </a:xfrm>
            <a:prstGeom prst="rect">
              <a:avLst/>
            </a:prstGeom>
            <a:noFill/>
            <a:ln>
              <a:noFill/>
            </a:ln>
          </p:spPr>
        </p:pic>
        <p:cxnSp>
          <p:nvCxnSpPr>
            <p:cNvPr id="16" name="直線コネクタ 15"/>
            <p:cNvCxnSpPr/>
            <p:nvPr/>
          </p:nvCxnSpPr>
          <p:spPr>
            <a:xfrm flipV="1">
              <a:off x="4183698" y="2754630"/>
              <a:ext cx="0" cy="143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3958908" y="3025140"/>
              <a:ext cx="55626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36</a:t>
            </a:fld>
            <a:endParaRPr kumimoji="1" lang="ja-JP" altLang="en-US"/>
          </a:p>
        </p:txBody>
      </p:sp>
      <p:sp>
        <p:nvSpPr>
          <p:cNvPr id="4" name="タイトル 3"/>
          <p:cNvSpPr>
            <a:spLocks noGrp="1"/>
          </p:cNvSpPr>
          <p:nvPr>
            <p:ph type="title"/>
          </p:nvPr>
        </p:nvSpPr>
        <p:spPr/>
        <p:txBody>
          <a:bodyPr/>
          <a:lstStyle/>
          <a:p>
            <a:r>
              <a:rPr kumimoji="1" lang="ja-JP" altLang="en-US" dirty="0" smtClean="0"/>
              <a:t>設置場所１（寺前二丁目）</a:t>
            </a:r>
            <a:endParaRPr kumimoji="1" lang="ja-JP" altLang="en-US" dirty="0"/>
          </a:p>
        </p:txBody>
      </p:sp>
      <p:sp>
        <p:nvSpPr>
          <p:cNvPr id="17" name="テキスト ボックス 1042"/>
          <p:cNvSpPr txBox="1"/>
          <p:nvPr/>
        </p:nvSpPr>
        <p:spPr>
          <a:xfrm>
            <a:off x="4658249" y="2766103"/>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800" kern="10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設置後</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9" name="テキスト ボックス 1044"/>
          <p:cNvSpPr txBox="1"/>
          <p:nvPr/>
        </p:nvSpPr>
        <p:spPr>
          <a:xfrm>
            <a:off x="2962616" y="2766103"/>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800" kern="10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設置前</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6" name="表 5"/>
          <p:cNvGraphicFramePr>
            <a:graphicFrameLocks noGrp="1"/>
          </p:cNvGraphicFramePr>
          <p:nvPr>
            <p:extLst>
              <p:ext uri="{D42A27DB-BD31-4B8C-83A1-F6EECF244321}">
                <p14:modId xmlns:p14="http://schemas.microsoft.com/office/powerpoint/2010/main" val="456650633"/>
              </p:ext>
            </p:extLst>
          </p:nvPr>
        </p:nvGraphicFramePr>
        <p:xfrm>
          <a:off x="6972039" y="1342271"/>
          <a:ext cx="1888490" cy="1280160"/>
        </p:xfrm>
        <a:graphic>
          <a:graphicData uri="http://schemas.openxmlformats.org/drawingml/2006/table">
            <a:tbl>
              <a:tblPr firstRow="1" firstCol="1" bandRow="1">
                <a:tableStyleId>{5C22544A-7EE6-4342-B048-85BDC9FD1C3A}</a:tableStyleId>
              </a:tblPr>
              <a:tblGrid>
                <a:gridCol w="627380">
                  <a:extLst>
                    <a:ext uri="{9D8B030D-6E8A-4147-A177-3AD203B41FA5}">
                      <a16:colId xmlns:a16="http://schemas.microsoft.com/office/drawing/2014/main" val="24100829"/>
                    </a:ext>
                  </a:extLst>
                </a:gridCol>
                <a:gridCol w="630555">
                  <a:extLst>
                    <a:ext uri="{9D8B030D-6E8A-4147-A177-3AD203B41FA5}">
                      <a16:colId xmlns:a16="http://schemas.microsoft.com/office/drawing/2014/main" val="1407907043"/>
                    </a:ext>
                  </a:extLst>
                </a:gridCol>
                <a:gridCol w="630555">
                  <a:extLst>
                    <a:ext uri="{9D8B030D-6E8A-4147-A177-3AD203B41FA5}">
                      <a16:colId xmlns:a16="http://schemas.microsoft.com/office/drawing/2014/main" val="2811705432"/>
                    </a:ext>
                  </a:extLst>
                </a:gridCol>
              </a:tblGrid>
              <a:tr h="315690">
                <a:tc gridSpan="2">
                  <a:txBody>
                    <a:bodyPr/>
                    <a:lstStyle/>
                    <a:p>
                      <a:pPr algn="just">
                        <a:spcAft>
                          <a:spcPts val="0"/>
                        </a:spcAft>
                      </a:pPr>
                      <a:r>
                        <a:rPr lang="ja-JP" sz="1050" kern="100" dirty="0">
                          <a:effectLst/>
                        </a:rPr>
                        <a:t>鉄分値</a:t>
                      </a:r>
                    </a:p>
                    <a:p>
                      <a:pPr algn="just">
                        <a:spcAft>
                          <a:spcPts val="0"/>
                        </a:spcAft>
                      </a:pPr>
                      <a:r>
                        <a:rPr lang="en-US" sz="1050" kern="100" dirty="0">
                          <a:effectLst/>
                        </a:rPr>
                        <a:t>(</a:t>
                      </a:r>
                      <a:r>
                        <a:rPr lang="ja-JP" sz="1050" kern="100" dirty="0">
                          <a:effectLst/>
                        </a:rPr>
                        <a:t>上流</a:t>
                      </a:r>
                      <a:r>
                        <a:rPr lang="en-US" sz="1050" kern="100" dirty="0">
                          <a:effectLst/>
                        </a:rPr>
                        <a:t>-</a:t>
                      </a:r>
                      <a:r>
                        <a:rPr lang="ja-JP" sz="1050" kern="100" dirty="0">
                          <a:effectLst/>
                        </a:rPr>
                        <a:t>下流</a:t>
                      </a:r>
                      <a:r>
                        <a:rPr lang="en-US" sz="1050" kern="100" dirty="0">
                          <a:effectLst/>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hMerge="1">
                  <a:txBody>
                    <a:bodyPr/>
                    <a:lstStyle/>
                    <a:p>
                      <a:endParaRPr kumimoji="1" lang="ja-JP" altLang="en-US"/>
                    </a:p>
                  </a:txBody>
                  <a:tcPr/>
                </a:tc>
                <a:tc>
                  <a:txBody>
                    <a:bodyPr/>
                    <a:lstStyle/>
                    <a:p>
                      <a:pPr algn="just">
                        <a:spcAft>
                          <a:spcPts val="0"/>
                        </a:spcAft>
                      </a:pPr>
                      <a:r>
                        <a:rPr lang="ja-JP" sz="1050" kern="100">
                          <a:effectLst/>
                        </a:rPr>
                        <a:t>差</a:t>
                      </a:r>
                    </a:p>
                    <a:p>
                      <a:pPr algn="just">
                        <a:spcAft>
                          <a:spcPts val="0"/>
                        </a:spcAft>
                      </a:pPr>
                      <a:r>
                        <a:rPr lang="en-US" sz="1050" kern="100">
                          <a:effectLst/>
                        </a:rPr>
                        <a:t>(mg/l)</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822598636"/>
                  </a:ext>
                </a:extLst>
              </a:tr>
              <a:tr h="157845">
                <a:tc rowSpan="3">
                  <a:txBody>
                    <a:bodyPr/>
                    <a:lstStyle/>
                    <a:p>
                      <a:pPr algn="just">
                        <a:spcAft>
                          <a:spcPts val="0"/>
                        </a:spcAft>
                      </a:pPr>
                      <a:r>
                        <a:rPr lang="ja-JP" sz="1050" kern="100">
                          <a:effectLst/>
                        </a:rPr>
                        <a:t>設置前</a:t>
                      </a:r>
                    </a:p>
                    <a:p>
                      <a:pPr algn="just">
                        <a:spcAft>
                          <a:spcPts val="0"/>
                        </a:spcAft>
                      </a:pPr>
                      <a:r>
                        <a:rPr lang="en-US" sz="1050" kern="100">
                          <a:effectLst/>
                        </a:rPr>
                        <a:t>n=8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050" kern="100">
                          <a:effectLst/>
                        </a:rPr>
                        <a:t>最大</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0.058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675321370"/>
                  </a:ext>
                </a:extLst>
              </a:tr>
              <a:tr h="157845">
                <a:tc vMerge="1">
                  <a:txBody>
                    <a:bodyPr/>
                    <a:lstStyle/>
                    <a:p>
                      <a:endParaRPr kumimoji="1" lang="ja-JP" altLang="en-US"/>
                    </a:p>
                  </a:txBody>
                  <a:tcPr/>
                </a:tc>
                <a:tc>
                  <a:txBody>
                    <a:bodyPr/>
                    <a:lstStyle/>
                    <a:p>
                      <a:pPr algn="just">
                        <a:spcAft>
                          <a:spcPts val="0"/>
                        </a:spcAft>
                      </a:pPr>
                      <a:r>
                        <a:rPr lang="ja-JP" sz="1050" kern="100">
                          <a:effectLst/>
                        </a:rPr>
                        <a:t>最小</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-0.033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054357011"/>
                  </a:ext>
                </a:extLst>
              </a:tr>
              <a:tr h="157845">
                <a:tc vMerge="1">
                  <a:txBody>
                    <a:bodyPr/>
                    <a:lstStyle/>
                    <a:p>
                      <a:endParaRPr kumimoji="1" lang="ja-JP" altLang="en-US"/>
                    </a:p>
                  </a:txBody>
                  <a:tcPr/>
                </a:tc>
                <a:tc>
                  <a:txBody>
                    <a:bodyPr/>
                    <a:lstStyle/>
                    <a:p>
                      <a:pPr algn="just">
                        <a:spcAft>
                          <a:spcPts val="0"/>
                        </a:spcAft>
                      </a:pPr>
                      <a:r>
                        <a:rPr lang="ja-JP" sz="1050" kern="100">
                          <a:effectLst/>
                        </a:rPr>
                        <a:t>平均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222023995"/>
                  </a:ext>
                </a:extLst>
              </a:tr>
              <a:tr h="157845">
                <a:tc rowSpan="3">
                  <a:txBody>
                    <a:bodyPr/>
                    <a:lstStyle/>
                    <a:p>
                      <a:pPr algn="just">
                        <a:spcAft>
                          <a:spcPts val="0"/>
                        </a:spcAft>
                      </a:pPr>
                      <a:r>
                        <a:rPr lang="ja-JP" sz="1050" kern="100">
                          <a:effectLst/>
                        </a:rPr>
                        <a:t>設置後</a:t>
                      </a:r>
                    </a:p>
                    <a:p>
                      <a:pPr algn="just">
                        <a:spcAft>
                          <a:spcPts val="0"/>
                        </a:spcAft>
                      </a:pPr>
                      <a:r>
                        <a:rPr lang="en-US" sz="1050" kern="100">
                          <a:effectLst/>
                        </a:rPr>
                        <a:t>n=17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050" kern="100">
                          <a:effectLst/>
                        </a:rPr>
                        <a:t>最大</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0.250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227819410"/>
                  </a:ext>
                </a:extLst>
              </a:tr>
              <a:tr h="157845">
                <a:tc vMerge="1">
                  <a:txBody>
                    <a:bodyPr/>
                    <a:lstStyle/>
                    <a:p>
                      <a:endParaRPr kumimoji="1" lang="ja-JP" altLang="en-US"/>
                    </a:p>
                  </a:txBody>
                  <a:tcPr/>
                </a:tc>
                <a:tc>
                  <a:txBody>
                    <a:bodyPr/>
                    <a:lstStyle/>
                    <a:p>
                      <a:pPr algn="just">
                        <a:spcAft>
                          <a:spcPts val="0"/>
                        </a:spcAft>
                      </a:pPr>
                      <a:r>
                        <a:rPr lang="ja-JP" sz="1050" kern="100">
                          <a:effectLst/>
                        </a:rPr>
                        <a:t>最小</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098955916"/>
                  </a:ext>
                </a:extLst>
              </a:tr>
              <a:tr h="157845">
                <a:tc vMerge="1">
                  <a:txBody>
                    <a:bodyPr/>
                    <a:lstStyle/>
                    <a:p>
                      <a:endParaRPr kumimoji="1" lang="ja-JP" altLang="en-US"/>
                    </a:p>
                  </a:txBody>
                  <a:tcPr/>
                </a:tc>
                <a:tc>
                  <a:txBody>
                    <a:bodyPr/>
                    <a:lstStyle/>
                    <a:p>
                      <a:pPr algn="just">
                        <a:spcAft>
                          <a:spcPts val="0"/>
                        </a:spcAft>
                      </a:pPr>
                      <a:r>
                        <a:rPr lang="ja-JP" sz="1050" kern="100">
                          <a:effectLst/>
                        </a:rPr>
                        <a:t>平均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dirty="0">
                          <a:effectLst/>
                        </a:rPr>
                        <a:t>0.050</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095052729"/>
                  </a:ext>
                </a:extLst>
              </a:tr>
            </a:tbl>
          </a:graphicData>
        </a:graphic>
      </p:graphicFrame>
    </p:spTree>
    <p:extLst>
      <p:ext uri="{BB962C8B-B14F-4D97-AF65-F5344CB8AC3E}">
        <p14:creationId xmlns:p14="http://schemas.microsoft.com/office/powerpoint/2010/main" val="24797105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37</a:t>
            </a:fld>
            <a:endParaRPr kumimoji="1" lang="ja-JP" altLang="en-US"/>
          </a:p>
        </p:txBody>
      </p:sp>
      <p:sp>
        <p:nvSpPr>
          <p:cNvPr id="4" name="タイトル 3"/>
          <p:cNvSpPr>
            <a:spLocks noGrp="1"/>
          </p:cNvSpPr>
          <p:nvPr>
            <p:ph type="title"/>
          </p:nvPr>
        </p:nvSpPr>
        <p:spPr/>
        <p:txBody>
          <a:bodyPr>
            <a:normAutofit fontScale="90000"/>
          </a:bodyPr>
          <a:lstStyle/>
          <a:p>
            <a:r>
              <a:rPr lang="ja-JP" altLang="en-US" dirty="0"/>
              <a:t>設置</a:t>
            </a:r>
            <a:r>
              <a:rPr lang="ja-JP" altLang="en-US" dirty="0" smtClean="0"/>
              <a:t>場所２　（港南中央）</a:t>
            </a:r>
            <a:r>
              <a:rPr lang="en-US" altLang="ja-JP" dirty="0" smtClean="0"/>
              <a:t/>
            </a:r>
            <a:br>
              <a:rPr lang="en-US" altLang="ja-JP" dirty="0" smtClean="0"/>
            </a:br>
            <a:r>
              <a:rPr lang="ja-JP" altLang="en-US" dirty="0"/>
              <a:t>～測定データ～</a:t>
            </a:r>
            <a:endParaRPr kumimoji="1" lang="ja-JP" altLang="en-US" dirty="0"/>
          </a:p>
        </p:txBody>
      </p:sp>
      <p:pic>
        <p:nvPicPr>
          <p:cNvPr id="8" name="図 7"/>
          <p:cNvPicPr>
            <a:picLocks noChangeAspect="1"/>
          </p:cNvPicPr>
          <p:nvPr/>
        </p:nvPicPr>
        <p:blipFill>
          <a:blip r:embed="rId3"/>
          <a:stretch>
            <a:fillRect/>
          </a:stretch>
        </p:blipFill>
        <p:spPr>
          <a:xfrm>
            <a:off x="162075" y="1591056"/>
            <a:ext cx="8819849" cy="4282431"/>
          </a:xfrm>
          <a:prstGeom prst="rect">
            <a:avLst/>
          </a:prstGeom>
          <a:solidFill>
            <a:schemeClr val="bg1"/>
          </a:solidFill>
        </p:spPr>
      </p:pic>
      <p:sp>
        <p:nvSpPr>
          <p:cNvPr id="9" name="テキスト ボックス 8"/>
          <p:cNvSpPr txBox="1"/>
          <p:nvPr/>
        </p:nvSpPr>
        <p:spPr>
          <a:xfrm>
            <a:off x="954662" y="6068156"/>
            <a:ext cx="7234673" cy="523220"/>
          </a:xfrm>
          <a:prstGeom prst="rect">
            <a:avLst/>
          </a:prstGeom>
          <a:solidFill>
            <a:schemeClr val="bg1"/>
          </a:solidFill>
        </p:spPr>
        <p:txBody>
          <a:bodyPr wrap="none" rtlCol="0">
            <a:spAutoFit/>
          </a:bodyPr>
          <a:lstStyle/>
          <a:p>
            <a:r>
              <a:rPr kumimoji="1" lang="ja-JP" altLang="en-US" sz="2800" dirty="0" smtClean="0"/>
              <a:t>＜測定回数＞　</a:t>
            </a:r>
            <a:r>
              <a:rPr lang="ja-JP" altLang="en-US" sz="2800" dirty="0" smtClean="0">
                <a:sym typeface="Wingdings" panose="05000000000000000000" pitchFamily="2" charset="2"/>
              </a:rPr>
              <a:t>（設置前</a:t>
            </a:r>
            <a:r>
              <a:rPr kumimoji="1" lang="ja-JP" altLang="en-US" sz="2800" dirty="0" smtClean="0"/>
              <a:t>）１６回、（設置後）１７回</a:t>
            </a:r>
            <a:endParaRPr kumimoji="1" lang="ja-JP" altLang="en-US" sz="2800" dirty="0"/>
          </a:p>
        </p:txBody>
      </p:sp>
    </p:spTree>
    <p:extLst>
      <p:ext uri="{BB962C8B-B14F-4D97-AF65-F5344CB8AC3E}">
        <p14:creationId xmlns:p14="http://schemas.microsoft.com/office/powerpoint/2010/main" val="9803730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p:cNvGrpSpPr>
            <a:grpSpLocks noChangeAspect="1"/>
          </p:cNvGrpSpPr>
          <p:nvPr/>
        </p:nvGrpSpPr>
        <p:grpSpPr>
          <a:xfrm>
            <a:off x="184751" y="1988840"/>
            <a:ext cx="6498646" cy="3349744"/>
            <a:chOff x="783550" y="1951464"/>
            <a:chExt cx="7878236" cy="4060857"/>
          </a:xfrm>
        </p:grpSpPr>
        <p:pic>
          <p:nvPicPr>
            <p:cNvPr id="17" name="図 16"/>
            <p:cNvPicPr>
              <a:picLocks noChangeAspect="1"/>
            </p:cNvPicPr>
            <p:nvPr/>
          </p:nvPicPr>
          <p:blipFill>
            <a:blip r:embed="rId3"/>
            <a:stretch>
              <a:fillRect/>
            </a:stretch>
          </p:blipFill>
          <p:spPr>
            <a:xfrm>
              <a:off x="783550" y="1951464"/>
              <a:ext cx="7878236" cy="4060857"/>
            </a:xfrm>
            <a:prstGeom prst="rect">
              <a:avLst/>
            </a:prstGeom>
          </p:spPr>
        </p:pic>
        <p:cxnSp>
          <p:nvCxnSpPr>
            <p:cNvPr id="12" name="直線コネクタ 11"/>
            <p:cNvCxnSpPr/>
            <p:nvPr/>
          </p:nvCxnSpPr>
          <p:spPr>
            <a:xfrm flipV="1">
              <a:off x="4499992" y="2492897"/>
              <a:ext cx="0" cy="21741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4037764" y="4437112"/>
              <a:ext cx="924456" cy="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38</a:t>
            </a:fld>
            <a:endParaRPr kumimoji="1" lang="ja-JP" altLang="en-US"/>
          </a:p>
        </p:txBody>
      </p:sp>
      <p:sp>
        <p:nvSpPr>
          <p:cNvPr id="4" name="タイトル 3"/>
          <p:cNvSpPr>
            <a:spLocks noGrp="1"/>
          </p:cNvSpPr>
          <p:nvPr>
            <p:ph type="title"/>
          </p:nvPr>
        </p:nvSpPr>
        <p:spPr/>
        <p:txBody>
          <a:bodyPr>
            <a:normAutofit fontScale="90000"/>
          </a:bodyPr>
          <a:lstStyle/>
          <a:p>
            <a:r>
              <a:rPr kumimoji="1" lang="ja-JP" altLang="en-US" dirty="0" smtClean="0"/>
              <a:t>設置場所２（港南中央）</a:t>
            </a:r>
            <a:r>
              <a:rPr kumimoji="1" lang="en-US" altLang="ja-JP" dirty="0" smtClean="0"/>
              <a:t/>
            </a:r>
            <a:br>
              <a:rPr kumimoji="1" lang="en-US" altLang="ja-JP" dirty="0" smtClean="0"/>
            </a:br>
            <a:r>
              <a:rPr lang="ja-JP" altLang="en-US" dirty="0"/>
              <a:t>～残留塩素濃度及び水温～</a:t>
            </a:r>
            <a:endParaRPr kumimoji="1" lang="ja-JP" altLang="en-US" dirty="0"/>
          </a:p>
        </p:txBody>
      </p:sp>
      <p:sp>
        <p:nvSpPr>
          <p:cNvPr id="11" name="テキスト ボックス 119"/>
          <p:cNvSpPr txBox="1"/>
          <p:nvPr/>
        </p:nvSpPr>
        <p:spPr>
          <a:xfrm>
            <a:off x="3717295" y="3933056"/>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4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設置後</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4" name="テキスト ボックス 1025"/>
          <p:cNvSpPr txBox="1"/>
          <p:nvPr/>
        </p:nvSpPr>
        <p:spPr>
          <a:xfrm>
            <a:off x="2123728" y="3933056"/>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4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設置前</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2" name="表 1"/>
          <p:cNvGraphicFramePr>
            <a:graphicFrameLocks noGrp="1"/>
          </p:cNvGraphicFramePr>
          <p:nvPr>
            <p:extLst>
              <p:ext uri="{D42A27DB-BD31-4B8C-83A1-F6EECF244321}">
                <p14:modId xmlns:p14="http://schemas.microsoft.com/office/powerpoint/2010/main" val="413798030"/>
              </p:ext>
            </p:extLst>
          </p:nvPr>
        </p:nvGraphicFramePr>
        <p:xfrm>
          <a:off x="6749830" y="1988840"/>
          <a:ext cx="2299835" cy="4389120"/>
        </p:xfrm>
        <a:graphic>
          <a:graphicData uri="http://schemas.openxmlformats.org/drawingml/2006/table">
            <a:tbl>
              <a:tblPr firstRow="1" firstCol="1" bandRow="1">
                <a:tableStyleId>{21E4AEA4-8DFA-4A89-87EB-49C32662AFE0}</a:tableStyleId>
              </a:tblPr>
              <a:tblGrid>
                <a:gridCol w="572590">
                  <a:extLst>
                    <a:ext uri="{9D8B030D-6E8A-4147-A177-3AD203B41FA5}">
                      <a16:colId xmlns:a16="http://schemas.microsoft.com/office/drawing/2014/main" val="503265873"/>
                    </a:ext>
                  </a:extLst>
                </a:gridCol>
                <a:gridCol w="575297">
                  <a:extLst>
                    <a:ext uri="{9D8B030D-6E8A-4147-A177-3AD203B41FA5}">
                      <a16:colId xmlns:a16="http://schemas.microsoft.com/office/drawing/2014/main" val="1031243897"/>
                    </a:ext>
                  </a:extLst>
                </a:gridCol>
                <a:gridCol w="575974">
                  <a:extLst>
                    <a:ext uri="{9D8B030D-6E8A-4147-A177-3AD203B41FA5}">
                      <a16:colId xmlns:a16="http://schemas.microsoft.com/office/drawing/2014/main" val="42219956"/>
                    </a:ext>
                  </a:extLst>
                </a:gridCol>
                <a:gridCol w="575974">
                  <a:extLst>
                    <a:ext uri="{9D8B030D-6E8A-4147-A177-3AD203B41FA5}">
                      <a16:colId xmlns:a16="http://schemas.microsoft.com/office/drawing/2014/main" val="1102262213"/>
                    </a:ext>
                  </a:extLst>
                </a:gridCol>
              </a:tblGrid>
              <a:tr h="0">
                <a:tc gridSpan="2">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hMerge="1">
                  <a:txBody>
                    <a:bodyPr/>
                    <a:lstStyle/>
                    <a:p>
                      <a:endParaRPr kumimoji="1" lang="ja-JP" altLang="en-US"/>
                    </a:p>
                  </a:txBody>
                  <a:tcPr/>
                </a:tc>
                <a:tc>
                  <a:txBody>
                    <a:bodyPr/>
                    <a:lstStyle/>
                    <a:p>
                      <a:pPr algn="just">
                        <a:spcAft>
                          <a:spcPts val="0"/>
                        </a:spcAft>
                      </a:pPr>
                      <a:r>
                        <a:rPr lang="ja-JP" sz="1800" kern="100" dirty="0">
                          <a:effectLst/>
                        </a:rPr>
                        <a:t>上流</a:t>
                      </a:r>
                    </a:p>
                    <a:p>
                      <a:pPr algn="just">
                        <a:spcAft>
                          <a:spcPts val="0"/>
                        </a:spcAft>
                      </a:pPr>
                      <a:r>
                        <a:rPr lang="en-US" sz="1800" kern="100" dirty="0">
                          <a:effectLst/>
                        </a:rPr>
                        <a:t>(mg/l)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800" kern="100">
                          <a:effectLst/>
                        </a:rPr>
                        <a:t>下流</a:t>
                      </a:r>
                    </a:p>
                    <a:p>
                      <a:pPr algn="just">
                        <a:spcAft>
                          <a:spcPts val="0"/>
                        </a:spcAft>
                      </a:pPr>
                      <a:r>
                        <a:rPr lang="en-US" sz="1800" kern="100">
                          <a:effectLst/>
                        </a:rPr>
                        <a:t>(mg/l)</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578744937"/>
                  </a:ext>
                </a:extLst>
              </a:tr>
              <a:tr h="0">
                <a:tc rowSpan="3">
                  <a:txBody>
                    <a:bodyPr/>
                    <a:lstStyle/>
                    <a:p>
                      <a:pPr algn="just">
                        <a:spcAft>
                          <a:spcPts val="0"/>
                        </a:spcAft>
                      </a:pPr>
                      <a:r>
                        <a:rPr lang="ja-JP" sz="1800" kern="100" dirty="0">
                          <a:effectLst/>
                        </a:rPr>
                        <a:t>設置前</a:t>
                      </a:r>
                    </a:p>
                    <a:p>
                      <a:pPr algn="just">
                        <a:spcAft>
                          <a:spcPts val="0"/>
                        </a:spcAft>
                      </a:pPr>
                      <a:r>
                        <a:rPr lang="en-US" sz="1800" kern="100" dirty="0">
                          <a:effectLst/>
                        </a:rPr>
                        <a:t>n=</a:t>
                      </a:r>
                      <a:r>
                        <a:rPr lang="en-US" sz="1600" kern="100" dirty="0">
                          <a:effectLst/>
                        </a:rPr>
                        <a:t>16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ja-JP" sz="1800" kern="100" dirty="0">
                          <a:effectLst/>
                        </a:rPr>
                        <a:t>最大</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0.68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0.64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925136869"/>
                  </a:ext>
                </a:extLst>
              </a:tr>
              <a:tr h="0">
                <a:tc vMerge="1">
                  <a:txBody>
                    <a:bodyPr/>
                    <a:lstStyle/>
                    <a:p>
                      <a:endParaRPr kumimoji="1" lang="ja-JP" altLang="en-US"/>
                    </a:p>
                  </a:txBody>
                  <a:tcPr/>
                </a:tc>
                <a:tc>
                  <a:txBody>
                    <a:bodyPr/>
                    <a:lstStyle/>
                    <a:p>
                      <a:pPr algn="just">
                        <a:spcAft>
                          <a:spcPts val="0"/>
                        </a:spcAft>
                      </a:pPr>
                      <a:r>
                        <a:rPr lang="ja-JP" sz="1800" kern="100" dirty="0">
                          <a:effectLst/>
                        </a:rPr>
                        <a:t>最小</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0.46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0.38</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525295294"/>
                  </a:ext>
                </a:extLst>
              </a:tr>
              <a:tr h="0">
                <a:tc vMerge="1">
                  <a:txBody>
                    <a:bodyPr/>
                    <a:lstStyle/>
                    <a:p>
                      <a:endParaRPr kumimoji="1" lang="ja-JP" altLang="en-US"/>
                    </a:p>
                  </a:txBody>
                  <a:tcPr/>
                </a:tc>
                <a:tc>
                  <a:txBody>
                    <a:bodyPr/>
                    <a:lstStyle/>
                    <a:p>
                      <a:pPr algn="just">
                        <a:spcAft>
                          <a:spcPts val="0"/>
                        </a:spcAft>
                      </a:pPr>
                      <a:r>
                        <a:rPr lang="ja-JP" sz="1800" kern="100">
                          <a:effectLst/>
                        </a:rPr>
                        <a:t>平均</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en-US" sz="1800" kern="100">
                          <a:effectLst/>
                        </a:rPr>
                        <a:t>0.58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en-US" sz="1800" kern="100" dirty="0">
                          <a:effectLst/>
                        </a:rPr>
                        <a:t>0.51</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75203"/>
                  </a:ext>
                </a:extLst>
              </a:tr>
              <a:tr h="0">
                <a:tc rowSpan="3">
                  <a:txBody>
                    <a:bodyPr/>
                    <a:lstStyle/>
                    <a:p>
                      <a:pPr algn="just">
                        <a:spcAft>
                          <a:spcPts val="0"/>
                        </a:spcAft>
                      </a:pPr>
                      <a:r>
                        <a:rPr lang="ja-JP" sz="1800" kern="100" dirty="0">
                          <a:effectLst/>
                        </a:rPr>
                        <a:t>設置後 </a:t>
                      </a:r>
                    </a:p>
                    <a:p>
                      <a:pPr algn="just">
                        <a:spcAft>
                          <a:spcPts val="0"/>
                        </a:spcAft>
                      </a:pPr>
                      <a:r>
                        <a:rPr lang="en-US" sz="1800" kern="100" dirty="0">
                          <a:effectLst/>
                        </a:rPr>
                        <a:t>n=17</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ja-JP" sz="1800" kern="100">
                          <a:effectLst/>
                        </a:rPr>
                        <a:t>最大</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en-US" sz="1800" kern="100" dirty="0">
                          <a:effectLst/>
                        </a:rPr>
                        <a:t>0.64</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en-US" sz="1800" kern="100" dirty="0">
                          <a:effectLst/>
                        </a:rPr>
                        <a:t>0.64</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16799326"/>
                  </a:ext>
                </a:extLst>
              </a:tr>
              <a:tr h="0">
                <a:tc vMerge="1">
                  <a:txBody>
                    <a:bodyPr/>
                    <a:lstStyle/>
                    <a:p>
                      <a:endParaRPr kumimoji="1" lang="ja-JP" altLang="en-US"/>
                    </a:p>
                  </a:txBody>
                  <a:tcPr/>
                </a:tc>
                <a:tc>
                  <a:txBody>
                    <a:bodyPr/>
                    <a:lstStyle/>
                    <a:p>
                      <a:pPr algn="just">
                        <a:spcAft>
                          <a:spcPts val="0"/>
                        </a:spcAft>
                      </a:pPr>
                      <a:r>
                        <a:rPr lang="ja-JP" sz="1800" kern="100">
                          <a:effectLst/>
                        </a:rPr>
                        <a:t>最小</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0.46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0.44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389855167"/>
                  </a:ext>
                </a:extLst>
              </a:tr>
              <a:tr h="0">
                <a:tc vMerge="1">
                  <a:txBody>
                    <a:bodyPr/>
                    <a:lstStyle/>
                    <a:p>
                      <a:endParaRPr kumimoji="1" lang="ja-JP" altLang="en-US"/>
                    </a:p>
                  </a:txBody>
                  <a:tcPr/>
                </a:tc>
                <a:tc>
                  <a:txBody>
                    <a:bodyPr/>
                    <a:lstStyle/>
                    <a:p>
                      <a:pPr algn="just">
                        <a:spcAft>
                          <a:spcPts val="0"/>
                        </a:spcAft>
                      </a:pPr>
                      <a:r>
                        <a:rPr lang="ja-JP" sz="1800" kern="100">
                          <a:effectLst/>
                        </a:rPr>
                        <a:t>平均</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0.56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0.49</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744326069"/>
                  </a:ext>
                </a:extLst>
              </a:tr>
            </a:tbl>
          </a:graphicData>
        </a:graphic>
      </p:graphicFrame>
    </p:spTree>
    <p:extLst>
      <p:ext uri="{BB962C8B-B14F-4D97-AF65-F5344CB8AC3E}">
        <p14:creationId xmlns:p14="http://schemas.microsoft.com/office/powerpoint/2010/main" val="30318964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a:grpSpLocks noChangeAspect="1"/>
          </p:cNvGrpSpPr>
          <p:nvPr/>
        </p:nvGrpSpPr>
        <p:grpSpPr>
          <a:xfrm>
            <a:off x="107504" y="2348880"/>
            <a:ext cx="6857650" cy="3727851"/>
            <a:chOff x="2496820" y="2300923"/>
            <a:chExt cx="4150360" cy="2256155"/>
          </a:xfrm>
        </p:grpSpPr>
        <p:pic>
          <p:nvPicPr>
            <p:cNvPr id="9" name="図 8"/>
            <p:cNvPicPr/>
            <p:nvPr/>
          </p:nvPicPr>
          <p:blipFill>
            <a:blip r:embed="rId3">
              <a:extLst>
                <a:ext uri="{28A0092B-C50C-407E-A947-70E740481C1C}">
                  <a14:useLocalDpi xmlns:a14="http://schemas.microsoft.com/office/drawing/2010/main" val="0"/>
                </a:ext>
              </a:extLst>
            </a:blip>
            <a:srcRect/>
            <a:stretch>
              <a:fillRect/>
            </a:stretch>
          </p:blipFill>
          <p:spPr bwMode="auto">
            <a:xfrm>
              <a:off x="2496820" y="2300923"/>
              <a:ext cx="4150360" cy="2256155"/>
            </a:xfrm>
            <a:prstGeom prst="rect">
              <a:avLst/>
            </a:prstGeom>
            <a:noFill/>
            <a:ln>
              <a:noFill/>
            </a:ln>
          </p:spPr>
        </p:pic>
        <p:cxnSp>
          <p:nvCxnSpPr>
            <p:cNvPr id="15" name="直線コネクタ 14"/>
            <p:cNvCxnSpPr/>
            <p:nvPr/>
          </p:nvCxnSpPr>
          <p:spPr>
            <a:xfrm flipV="1">
              <a:off x="4636135" y="2683828"/>
              <a:ext cx="0" cy="13677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4370070" y="3680143"/>
              <a:ext cx="55626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39</a:t>
            </a:fld>
            <a:endParaRPr kumimoji="1" lang="ja-JP" altLang="en-US"/>
          </a:p>
        </p:txBody>
      </p:sp>
      <p:sp>
        <p:nvSpPr>
          <p:cNvPr id="4" name="タイトル 3"/>
          <p:cNvSpPr>
            <a:spLocks noGrp="1"/>
          </p:cNvSpPr>
          <p:nvPr>
            <p:ph type="title"/>
          </p:nvPr>
        </p:nvSpPr>
        <p:spPr/>
        <p:txBody>
          <a:bodyPr>
            <a:normAutofit fontScale="90000"/>
          </a:bodyPr>
          <a:lstStyle/>
          <a:p>
            <a:r>
              <a:rPr kumimoji="1" lang="ja-JP" altLang="en-US" dirty="0" smtClean="0"/>
              <a:t>設置場所２（港南中央）</a:t>
            </a:r>
            <a:r>
              <a:rPr kumimoji="1" lang="en-US" altLang="ja-JP" dirty="0" smtClean="0"/>
              <a:t/>
            </a:r>
            <a:br>
              <a:rPr kumimoji="1" lang="en-US" altLang="ja-JP" dirty="0" smtClean="0"/>
            </a:br>
            <a:r>
              <a:rPr lang="ja-JP" altLang="en-US" sz="3600" dirty="0"/>
              <a:t>～残留塩素濃度の上流側と下流側の差～</a:t>
            </a:r>
            <a:endParaRPr kumimoji="1" lang="ja-JP" altLang="en-US" sz="3600" dirty="0"/>
          </a:p>
        </p:txBody>
      </p:sp>
      <p:sp>
        <p:nvSpPr>
          <p:cNvPr id="16" name="テキスト ボックス 126"/>
          <p:cNvSpPr txBox="1"/>
          <p:nvPr/>
        </p:nvSpPr>
        <p:spPr>
          <a:xfrm>
            <a:off x="4150741" y="4508818"/>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4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設置後</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8" name="テキスト ボックス 1024"/>
          <p:cNvSpPr txBox="1"/>
          <p:nvPr/>
        </p:nvSpPr>
        <p:spPr>
          <a:xfrm>
            <a:off x="2488205" y="4508817"/>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4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設置前</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2" name="表 1"/>
          <p:cNvGraphicFramePr>
            <a:graphicFrameLocks noGrp="1"/>
          </p:cNvGraphicFramePr>
          <p:nvPr>
            <p:extLst>
              <p:ext uri="{D42A27DB-BD31-4B8C-83A1-F6EECF244321}">
                <p14:modId xmlns:p14="http://schemas.microsoft.com/office/powerpoint/2010/main" val="2900670964"/>
              </p:ext>
            </p:extLst>
          </p:nvPr>
        </p:nvGraphicFramePr>
        <p:xfrm>
          <a:off x="7075185" y="2517141"/>
          <a:ext cx="1806417" cy="2164080"/>
        </p:xfrm>
        <a:graphic>
          <a:graphicData uri="http://schemas.openxmlformats.org/drawingml/2006/table">
            <a:tbl>
              <a:tblPr firstRow="1" firstCol="1" bandRow="1">
                <a:tableStyleId>{21E4AEA4-8DFA-4A89-87EB-49C32662AFE0}</a:tableStyleId>
              </a:tblPr>
              <a:tblGrid>
                <a:gridCol w="604521">
                  <a:extLst>
                    <a:ext uri="{9D8B030D-6E8A-4147-A177-3AD203B41FA5}">
                      <a16:colId xmlns:a16="http://schemas.microsoft.com/office/drawing/2014/main" val="722333785"/>
                    </a:ext>
                  </a:extLst>
                </a:gridCol>
                <a:gridCol w="600948">
                  <a:extLst>
                    <a:ext uri="{9D8B030D-6E8A-4147-A177-3AD203B41FA5}">
                      <a16:colId xmlns:a16="http://schemas.microsoft.com/office/drawing/2014/main" val="575610911"/>
                    </a:ext>
                  </a:extLst>
                </a:gridCol>
                <a:gridCol w="600948">
                  <a:extLst>
                    <a:ext uri="{9D8B030D-6E8A-4147-A177-3AD203B41FA5}">
                      <a16:colId xmlns:a16="http://schemas.microsoft.com/office/drawing/2014/main" val="2994275701"/>
                    </a:ext>
                  </a:extLst>
                </a:gridCol>
              </a:tblGrid>
              <a:tr h="0">
                <a:tc gridSpan="2">
                  <a:txBody>
                    <a:bodyPr/>
                    <a:lstStyle/>
                    <a:p>
                      <a:pPr algn="just">
                        <a:spcAft>
                          <a:spcPts val="0"/>
                        </a:spcAft>
                      </a:pPr>
                      <a:r>
                        <a:rPr lang="ja-JP" sz="1800" kern="100" dirty="0">
                          <a:effectLst/>
                        </a:rPr>
                        <a:t>残留塩素</a:t>
                      </a:r>
                    </a:p>
                    <a:p>
                      <a:pPr algn="just">
                        <a:spcAft>
                          <a:spcPts val="0"/>
                        </a:spcAft>
                      </a:pPr>
                      <a:r>
                        <a:rPr lang="en-US" sz="1600" kern="100" dirty="0">
                          <a:effectLst/>
                        </a:rPr>
                        <a:t>(</a:t>
                      </a:r>
                      <a:r>
                        <a:rPr lang="ja-JP" sz="1600" kern="100" dirty="0">
                          <a:effectLst/>
                        </a:rPr>
                        <a:t>上流</a:t>
                      </a:r>
                      <a:r>
                        <a:rPr lang="en-US" sz="1600" kern="100" dirty="0">
                          <a:effectLst/>
                        </a:rPr>
                        <a:t>-</a:t>
                      </a:r>
                      <a:r>
                        <a:rPr lang="ja-JP" sz="1600" kern="100" dirty="0">
                          <a:effectLst/>
                        </a:rPr>
                        <a:t>下流</a:t>
                      </a:r>
                      <a:r>
                        <a:rPr lang="en-US" sz="1600" kern="100" dirty="0">
                          <a:effectLst/>
                        </a:rPr>
                        <a:t>)</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hMerge="1">
                  <a:txBody>
                    <a:bodyPr/>
                    <a:lstStyle/>
                    <a:p>
                      <a:endParaRPr kumimoji="1" lang="ja-JP" altLang="en-US"/>
                    </a:p>
                  </a:txBody>
                  <a:tcPr/>
                </a:tc>
                <a:tc>
                  <a:txBody>
                    <a:bodyPr/>
                    <a:lstStyle/>
                    <a:p>
                      <a:pPr algn="just">
                        <a:spcAft>
                          <a:spcPts val="0"/>
                        </a:spcAft>
                      </a:pPr>
                      <a:r>
                        <a:rPr lang="ja-JP" sz="1800" kern="100" dirty="0">
                          <a:effectLst/>
                        </a:rPr>
                        <a:t>差</a:t>
                      </a:r>
                    </a:p>
                    <a:p>
                      <a:pPr algn="just">
                        <a:spcAft>
                          <a:spcPts val="0"/>
                        </a:spcAft>
                      </a:pPr>
                      <a:r>
                        <a:rPr lang="en-US" sz="1200" kern="100" dirty="0">
                          <a:effectLst/>
                        </a:rPr>
                        <a:t>(mg/l)</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024206867"/>
                  </a:ext>
                </a:extLst>
              </a:tr>
              <a:tr h="0">
                <a:tc rowSpan="3">
                  <a:txBody>
                    <a:bodyPr/>
                    <a:lstStyle/>
                    <a:p>
                      <a:pPr algn="just">
                        <a:spcAft>
                          <a:spcPts val="0"/>
                        </a:spcAft>
                      </a:pPr>
                      <a:r>
                        <a:rPr lang="ja-JP" sz="1800" kern="100" dirty="0">
                          <a:effectLst/>
                        </a:rPr>
                        <a:t>設置前</a:t>
                      </a:r>
                    </a:p>
                    <a:p>
                      <a:pPr algn="just">
                        <a:spcAft>
                          <a:spcPts val="0"/>
                        </a:spcAft>
                      </a:pPr>
                      <a:r>
                        <a:rPr lang="en-US" sz="1800" kern="100" dirty="0">
                          <a:effectLst/>
                        </a:rPr>
                        <a:t>n=16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ja-JP" sz="1800" kern="100">
                          <a:effectLst/>
                        </a:rPr>
                        <a:t>最大</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0.14</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532502886"/>
                  </a:ext>
                </a:extLst>
              </a:tr>
              <a:tr h="0">
                <a:tc vMerge="1">
                  <a:txBody>
                    <a:bodyPr/>
                    <a:lstStyle/>
                    <a:p>
                      <a:endParaRPr kumimoji="1" lang="ja-JP" altLang="en-US"/>
                    </a:p>
                  </a:txBody>
                  <a:tcPr/>
                </a:tc>
                <a:tc>
                  <a:txBody>
                    <a:bodyPr/>
                    <a:lstStyle/>
                    <a:p>
                      <a:pPr algn="just">
                        <a:spcAft>
                          <a:spcPts val="0"/>
                        </a:spcAft>
                      </a:pPr>
                      <a:r>
                        <a:rPr lang="ja-JP" sz="1800" kern="100" dirty="0">
                          <a:effectLst/>
                        </a:rPr>
                        <a:t>最小</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0.04</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677212777"/>
                  </a:ext>
                </a:extLst>
              </a:tr>
              <a:tr h="0">
                <a:tc vMerge="1">
                  <a:txBody>
                    <a:bodyPr/>
                    <a:lstStyle/>
                    <a:p>
                      <a:endParaRPr kumimoji="1" lang="ja-JP" altLang="en-US"/>
                    </a:p>
                  </a:txBody>
                  <a:tcPr/>
                </a:tc>
                <a:tc>
                  <a:txBody>
                    <a:bodyPr/>
                    <a:lstStyle/>
                    <a:p>
                      <a:pPr algn="just">
                        <a:spcAft>
                          <a:spcPts val="0"/>
                        </a:spcAft>
                      </a:pPr>
                      <a:r>
                        <a:rPr lang="ja-JP" sz="1800" kern="100">
                          <a:effectLst/>
                        </a:rPr>
                        <a:t>平均</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spcAft>
                          <a:spcPts val="0"/>
                        </a:spcAft>
                      </a:pPr>
                      <a:r>
                        <a:rPr lang="en-US" sz="1800" kern="100" dirty="0">
                          <a:effectLst/>
                        </a:rPr>
                        <a:t>0.07</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4614546"/>
                  </a:ext>
                </a:extLst>
              </a:tr>
              <a:tr h="0">
                <a:tc rowSpan="3">
                  <a:txBody>
                    <a:bodyPr/>
                    <a:lstStyle/>
                    <a:p>
                      <a:pPr algn="just">
                        <a:spcAft>
                          <a:spcPts val="0"/>
                        </a:spcAft>
                      </a:pPr>
                      <a:r>
                        <a:rPr lang="ja-JP" sz="1800" kern="100" dirty="0">
                          <a:effectLst/>
                        </a:rPr>
                        <a:t>設置後 </a:t>
                      </a:r>
                    </a:p>
                    <a:p>
                      <a:pPr algn="just">
                        <a:spcAft>
                          <a:spcPts val="0"/>
                        </a:spcAft>
                      </a:pPr>
                      <a:r>
                        <a:rPr lang="en-US" sz="1800" kern="100" dirty="0">
                          <a:effectLst/>
                        </a:rPr>
                        <a:t>n=17</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ja-JP" sz="1800" kern="100">
                          <a:effectLst/>
                        </a:rPr>
                        <a:t>最大</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spcAft>
                          <a:spcPts val="0"/>
                        </a:spcAft>
                      </a:pPr>
                      <a:r>
                        <a:rPr lang="en-US" sz="1800" kern="100">
                          <a:effectLst/>
                        </a:rPr>
                        <a:t>0.14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83704924"/>
                  </a:ext>
                </a:extLst>
              </a:tr>
              <a:tr h="0">
                <a:tc vMerge="1">
                  <a:txBody>
                    <a:bodyPr/>
                    <a:lstStyle/>
                    <a:p>
                      <a:endParaRPr kumimoji="1" lang="ja-JP" altLang="en-US"/>
                    </a:p>
                  </a:txBody>
                  <a:tcPr/>
                </a:tc>
                <a:tc>
                  <a:txBody>
                    <a:bodyPr/>
                    <a:lstStyle/>
                    <a:p>
                      <a:pPr algn="just">
                        <a:spcAft>
                          <a:spcPts val="0"/>
                        </a:spcAft>
                      </a:pPr>
                      <a:r>
                        <a:rPr lang="ja-JP" sz="1800" kern="100">
                          <a:effectLst/>
                        </a:rPr>
                        <a:t>最小</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a:effectLst/>
                        </a:rPr>
                        <a:t>0.02</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520352776"/>
                  </a:ext>
                </a:extLst>
              </a:tr>
              <a:tr h="0">
                <a:tc vMerge="1">
                  <a:txBody>
                    <a:bodyPr/>
                    <a:lstStyle/>
                    <a:p>
                      <a:endParaRPr kumimoji="1" lang="ja-JP" altLang="en-US"/>
                    </a:p>
                  </a:txBody>
                  <a:tcPr/>
                </a:tc>
                <a:tc>
                  <a:txBody>
                    <a:bodyPr/>
                    <a:lstStyle/>
                    <a:p>
                      <a:pPr algn="just">
                        <a:spcAft>
                          <a:spcPts val="0"/>
                        </a:spcAft>
                      </a:pPr>
                      <a:r>
                        <a:rPr lang="ja-JP" sz="1800" kern="100">
                          <a:effectLst/>
                        </a:rPr>
                        <a:t>平均</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800" kern="100" dirty="0">
                          <a:effectLst/>
                        </a:rPr>
                        <a:t>0.07</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348170157"/>
                  </a:ext>
                </a:extLst>
              </a:tr>
            </a:tbl>
          </a:graphicData>
        </a:graphic>
      </p:graphicFrame>
    </p:spTree>
    <p:extLst>
      <p:ext uri="{BB962C8B-B14F-4D97-AF65-F5344CB8AC3E}">
        <p14:creationId xmlns:p14="http://schemas.microsoft.com/office/powerpoint/2010/main" val="42483627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323528" y="4250151"/>
            <a:ext cx="4167392" cy="25202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907974" y="4255201"/>
            <a:ext cx="4092696" cy="25202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878451" y="1299490"/>
            <a:ext cx="4092696" cy="25202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12824" y="1340768"/>
            <a:ext cx="4087168" cy="25202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rotWithShape="1">
          <a:blip r:embed="rId3"/>
          <a:srcRect l="50773" t="1601" r="6352" b="52403"/>
          <a:stretch/>
        </p:blipFill>
        <p:spPr>
          <a:xfrm>
            <a:off x="928937" y="4292388"/>
            <a:ext cx="3528392" cy="2448272"/>
          </a:xfrm>
          <a:prstGeom prst="rect">
            <a:avLst/>
          </a:prstGeom>
        </p:spPr>
      </p:pic>
      <p:pic>
        <p:nvPicPr>
          <p:cNvPr id="10" name="図 9"/>
          <p:cNvPicPr>
            <a:picLocks noChangeAspect="1"/>
          </p:cNvPicPr>
          <p:nvPr/>
        </p:nvPicPr>
        <p:blipFill rotWithShape="1">
          <a:blip r:embed="rId3"/>
          <a:srcRect l="50671" t="51498" r="6454" b="2506"/>
          <a:stretch/>
        </p:blipFill>
        <p:spPr>
          <a:xfrm>
            <a:off x="4968044" y="4293096"/>
            <a:ext cx="3528392" cy="2448272"/>
          </a:xfrm>
          <a:prstGeom prst="rect">
            <a:avLst/>
          </a:prstGeom>
        </p:spPr>
      </p:pic>
      <p:pic>
        <p:nvPicPr>
          <p:cNvPr id="11" name="図 10"/>
          <p:cNvPicPr>
            <a:picLocks noChangeAspect="1"/>
          </p:cNvPicPr>
          <p:nvPr/>
        </p:nvPicPr>
        <p:blipFill rotWithShape="1">
          <a:blip r:embed="rId3"/>
          <a:srcRect l="5069" t="51341" r="51181" b="2664"/>
          <a:stretch/>
        </p:blipFill>
        <p:spPr>
          <a:xfrm>
            <a:off x="4932040" y="1340768"/>
            <a:ext cx="3600400" cy="2448272"/>
          </a:xfrm>
          <a:prstGeom prst="rect">
            <a:avLst/>
          </a:prstGeom>
        </p:spPr>
      </p:pic>
      <p:pic>
        <p:nvPicPr>
          <p:cNvPr id="12" name="図 11"/>
          <p:cNvPicPr>
            <a:picLocks noChangeAspect="1"/>
          </p:cNvPicPr>
          <p:nvPr/>
        </p:nvPicPr>
        <p:blipFill rotWithShape="1">
          <a:blip r:embed="rId3"/>
          <a:srcRect l="4967" t="1129" r="51284" b="52875"/>
          <a:stretch/>
        </p:blipFill>
        <p:spPr>
          <a:xfrm>
            <a:off x="892933" y="1374634"/>
            <a:ext cx="3600400" cy="2448272"/>
          </a:xfrm>
          <a:prstGeom prst="rect">
            <a:avLst/>
          </a:prstGeom>
        </p:spPr>
      </p:pic>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4</a:t>
            </a:fld>
            <a:endParaRPr kumimoji="1" lang="ja-JP" altLang="en-US"/>
          </a:p>
        </p:txBody>
      </p:sp>
      <p:sp>
        <p:nvSpPr>
          <p:cNvPr id="4" name="タイトル 3"/>
          <p:cNvSpPr>
            <a:spLocks noGrp="1"/>
          </p:cNvSpPr>
          <p:nvPr>
            <p:ph type="title"/>
          </p:nvPr>
        </p:nvSpPr>
        <p:spPr/>
        <p:txBody>
          <a:bodyPr/>
          <a:lstStyle/>
          <a:p>
            <a:r>
              <a:rPr kumimoji="1" lang="ja-JP" altLang="en-US" dirty="0" smtClean="0"/>
              <a:t>設置時の状況</a:t>
            </a:r>
            <a:endParaRPr kumimoji="1" lang="ja-JP" altLang="en-US" dirty="0"/>
          </a:p>
        </p:txBody>
      </p:sp>
      <p:sp>
        <p:nvSpPr>
          <p:cNvPr id="2" name="テキスト ボックス 1"/>
          <p:cNvSpPr txBox="1"/>
          <p:nvPr/>
        </p:nvSpPr>
        <p:spPr>
          <a:xfrm>
            <a:off x="429757" y="1374634"/>
            <a:ext cx="461665" cy="2128147"/>
          </a:xfrm>
          <a:prstGeom prst="rect">
            <a:avLst/>
          </a:prstGeom>
          <a:solidFill>
            <a:schemeClr val="bg1"/>
          </a:solidFill>
        </p:spPr>
        <p:txBody>
          <a:bodyPr vert="eaVert" wrap="none" rtlCol="0">
            <a:spAutoFit/>
          </a:bodyPr>
          <a:lstStyle/>
          <a:p>
            <a:r>
              <a:rPr kumimoji="1" lang="ja-JP" altLang="en-US" dirty="0" smtClean="0"/>
              <a:t>①保護テープ巻付け</a:t>
            </a:r>
            <a:endParaRPr kumimoji="1" lang="ja-JP" altLang="en-US" dirty="0"/>
          </a:p>
        </p:txBody>
      </p:sp>
      <p:sp>
        <p:nvSpPr>
          <p:cNvPr id="6" name="テキスト ボックス 5"/>
          <p:cNvSpPr txBox="1"/>
          <p:nvPr/>
        </p:nvSpPr>
        <p:spPr>
          <a:xfrm>
            <a:off x="8509482" y="1340769"/>
            <a:ext cx="461665" cy="1512168"/>
          </a:xfrm>
          <a:prstGeom prst="rect">
            <a:avLst/>
          </a:prstGeom>
          <a:solidFill>
            <a:schemeClr val="bg1"/>
          </a:solidFill>
        </p:spPr>
        <p:txBody>
          <a:bodyPr vert="eaVert" wrap="square" rtlCol="0">
            <a:spAutoFit/>
          </a:bodyPr>
          <a:lstStyle/>
          <a:p>
            <a:r>
              <a:rPr lang="ja-JP" altLang="en-US" dirty="0" smtClean="0"/>
              <a:t>②</a:t>
            </a:r>
            <a:r>
              <a:rPr kumimoji="1" lang="ja-JP" altLang="en-US" dirty="0" smtClean="0"/>
              <a:t>装置設置</a:t>
            </a:r>
            <a:endParaRPr kumimoji="1" lang="ja-JP" altLang="en-US" dirty="0"/>
          </a:p>
        </p:txBody>
      </p:sp>
      <p:sp>
        <p:nvSpPr>
          <p:cNvPr id="7" name="テキスト ボックス 6"/>
          <p:cNvSpPr txBox="1"/>
          <p:nvPr/>
        </p:nvSpPr>
        <p:spPr>
          <a:xfrm>
            <a:off x="8506766" y="4290865"/>
            <a:ext cx="461665" cy="1887696"/>
          </a:xfrm>
          <a:prstGeom prst="rect">
            <a:avLst/>
          </a:prstGeom>
          <a:solidFill>
            <a:schemeClr val="bg1"/>
          </a:solidFill>
        </p:spPr>
        <p:txBody>
          <a:bodyPr vert="eaVert" wrap="none" rtlCol="0">
            <a:spAutoFit/>
          </a:bodyPr>
          <a:lstStyle/>
          <a:p>
            <a:r>
              <a:rPr lang="ja-JP" altLang="en-US" dirty="0" smtClean="0"/>
              <a:t>③</a:t>
            </a:r>
            <a:r>
              <a:rPr kumimoji="1" lang="ja-JP" altLang="en-US" dirty="0" smtClean="0"/>
              <a:t>保護シート設置</a:t>
            </a:r>
            <a:endParaRPr kumimoji="1" lang="ja-JP" altLang="en-US" dirty="0"/>
          </a:p>
        </p:txBody>
      </p:sp>
      <p:sp>
        <p:nvSpPr>
          <p:cNvPr id="8" name="テキスト ボックス 7"/>
          <p:cNvSpPr txBox="1"/>
          <p:nvPr/>
        </p:nvSpPr>
        <p:spPr>
          <a:xfrm>
            <a:off x="412824" y="4305753"/>
            <a:ext cx="461665" cy="2349361"/>
          </a:xfrm>
          <a:prstGeom prst="rect">
            <a:avLst/>
          </a:prstGeom>
          <a:solidFill>
            <a:schemeClr val="bg1"/>
          </a:solidFill>
        </p:spPr>
        <p:txBody>
          <a:bodyPr vert="eaVert" wrap="none" rtlCol="0">
            <a:spAutoFit/>
          </a:bodyPr>
          <a:lstStyle/>
          <a:p>
            <a:r>
              <a:rPr lang="ja-JP" altLang="en-US" dirty="0"/>
              <a:t>④</a:t>
            </a:r>
            <a:r>
              <a:rPr kumimoji="1" lang="ja-JP" altLang="en-US" dirty="0" smtClean="0"/>
              <a:t>保護シート設置完了</a:t>
            </a:r>
            <a:endParaRPr kumimoji="1" lang="ja-JP" altLang="en-US" dirty="0"/>
          </a:p>
        </p:txBody>
      </p:sp>
      <p:sp>
        <p:nvSpPr>
          <p:cNvPr id="13" name="右矢印 12"/>
          <p:cNvSpPr/>
          <p:nvPr/>
        </p:nvSpPr>
        <p:spPr>
          <a:xfrm>
            <a:off x="4535344" y="2610709"/>
            <a:ext cx="360040"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rot="5400000">
            <a:off x="6531986" y="3798752"/>
            <a:ext cx="360040"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rot="10800000">
            <a:off x="4499993" y="4838493"/>
            <a:ext cx="360040"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206280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a:grpSpLocks noChangeAspect="1"/>
          </p:cNvGrpSpPr>
          <p:nvPr/>
        </p:nvGrpSpPr>
        <p:grpSpPr>
          <a:xfrm>
            <a:off x="964357" y="1655929"/>
            <a:ext cx="7645816" cy="4209082"/>
            <a:chOff x="2321560" y="2190115"/>
            <a:chExt cx="4500880" cy="2477770"/>
          </a:xfrm>
        </p:grpSpPr>
        <p:pic>
          <p:nvPicPr>
            <p:cNvPr id="15" name="図 14"/>
            <p:cNvPicPr/>
            <p:nvPr/>
          </p:nvPicPr>
          <p:blipFill>
            <a:blip r:embed="rId3">
              <a:extLst>
                <a:ext uri="{28A0092B-C50C-407E-A947-70E740481C1C}">
                  <a14:useLocalDpi xmlns:a14="http://schemas.microsoft.com/office/drawing/2010/main" val="0"/>
                </a:ext>
              </a:extLst>
            </a:blip>
            <a:srcRect/>
            <a:stretch>
              <a:fillRect/>
            </a:stretch>
          </p:blipFill>
          <p:spPr bwMode="auto">
            <a:xfrm>
              <a:off x="2321560" y="2190115"/>
              <a:ext cx="4500880" cy="2477770"/>
            </a:xfrm>
            <a:prstGeom prst="rect">
              <a:avLst/>
            </a:prstGeom>
            <a:noFill/>
            <a:ln>
              <a:noFill/>
            </a:ln>
          </p:spPr>
        </p:pic>
        <p:cxnSp>
          <p:nvCxnSpPr>
            <p:cNvPr id="17" name="直線コネクタ 16"/>
            <p:cNvCxnSpPr/>
            <p:nvPr/>
          </p:nvCxnSpPr>
          <p:spPr>
            <a:xfrm flipH="1" flipV="1">
              <a:off x="4050665" y="2583815"/>
              <a:ext cx="0" cy="14744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3796665" y="3166110"/>
              <a:ext cx="55626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40</a:t>
            </a:fld>
            <a:endParaRPr kumimoji="1" lang="ja-JP" altLang="en-US"/>
          </a:p>
        </p:txBody>
      </p:sp>
      <p:sp>
        <p:nvSpPr>
          <p:cNvPr id="4" name="タイトル 3"/>
          <p:cNvSpPr>
            <a:spLocks noGrp="1"/>
          </p:cNvSpPr>
          <p:nvPr>
            <p:ph type="title"/>
          </p:nvPr>
        </p:nvSpPr>
        <p:spPr/>
        <p:txBody>
          <a:bodyPr/>
          <a:lstStyle/>
          <a:p>
            <a:r>
              <a:rPr kumimoji="1" lang="ja-JP" altLang="en-US" dirty="0" smtClean="0"/>
              <a:t>設置場所２（港南中央）</a:t>
            </a:r>
            <a:endParaRPr kumimoji="1" lang="ja-JP" altLang="en-US" dirty="0"/>
          </a:p>
        </p:txBody>
      </p:sp>
      <p:sp>
        <p:nvSpPr>
          <p:cNvPr id="16" name="テキスト ボックス 114"/>
          <p:cNvSpPr txBox="1"/>
          <p:nvPr/>
        </p:nvSpPr>
        <p:spPr>
          <a:xfrm>
            <a:off x="3964942" y="3012187"/>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設置後</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9" name="テキスト ボックス 118"/>
          <p:cNvSpPr txBox="1"/>
          <p:nvPr/>
        </p:nvSpPr>
        <p:spPr>
          <a:xfrm>
            <a:off x="3369410" y="2983229"/>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設置前</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5" name="表 4"/>
          <p:cNvGraphicFramePr>
            <a:graphicFrameLocks noGrp="1"/>
          </p:cNvGraphicFramePr>
          <p:nvPr>
            <p:extLst>
              <p:ext uri="{D42A27DB-BD31-4B8C-83A1-F6EECF244321}">
                <p14:modId xmlns:p14="http://schemas.microsoft.com/office/powerpoint/2010/main" val="4086250703"/>
              </p:ext>
            </p:extLst>
          </p:nvPr>
        </p:nvGraphicFramePr>
        <p:xfrm>
          <a:off x="4049313" y="1467660"/>
          <a:ext cx="2157730" cy="1280160"/>
        </p:xfrm>
        <a:graphic>
          <a:graphicData uri="http://schemas.openxmlformats.org/drawingml/2006/table">
            <a:tbl>
              <a:tblPr firstRow="1" firstCol="1" bandRow="1">
                <a:tableStyleId>{5C22544A-7EE6-4342-B048-85BDC9FD1C3A}</a:tableStyleId>
              </a:tblPr>
              <a:tblGrid>
                <a:gridCol w="537210">
                  <a:extLst>
                    <a:ext uri="{9D8B030D-6E8A-4147-A177-3AD203B41FA5}">
                      <a16:colId xmlns:a16="http://schemas.microsoft.com/office/drawing/2014/main" val="3931446612"/>
                    </a:ext>
                  </a:extLst>
                </a:gridCol>
                <a:gridCol w="539750">
                  <a:extLst>
                    <a:ext uri="{9D8B030D-6E8A-4147-A177-3AD203B41FA5}">
                      <a16:colId xmlns:a16="http://schemas.microsoft.com/office/drawing/2014/main" val="3775311386"/>
                    </a:ext>
                  </a:extLst>
                </a:gridCol>
                <a:gridCol w="540385">
                  <a:extLst>
                    <a:ext uri="{9D8B030D-6E8A-4147-A177-3AD203B41FA5}">
                      <a16:colId xmlns:a16="http://schemas.microsoft.com/office/drawing/2014/main" val="3584999135"/>
                    </a:ext>
                  </a:extLst>
                </a:gridCol>
                <a:gridCol w="540385">
                  <a:extLst>
                    <a:ext uri="{9D8B030D-6E8A-4147-A177-3AD203B41FA5}">
                      <a16:colId xmlns:a16="http://schemas.microsoft.com/office/drawing/2014/main" val="392786212"/>
                    </a:ext>
                  </a:extLst>
                </a:gridCol>
              </a:tblGrid>
              <a:tr h="0">
                <a:tc gridSpan="2">
                  <a:txBody>
                    <a:bodyPr/>
                    <a:lstStyle/>
                    <a:p>
                      <a:pPr algn="just">
                        <a:spcAft>
                          <a:spcPts val="0"/>
                        </a:spcAft>
                      </a:pPr>
                      <a:r>
                        <a:rPr lang="en-US" sz="1050" kern="100" dirty="0">
                          <a:effectLst/>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hMerge="1">
                  <a:txBody>
                    <a:bodyPr/>
                    <a:lstStyle/>
                    <a:p>
                      <a:endParaRPr kumimoji="1" lang="ja-JP" altLang="en-US"/>
                    </a:p>
                  </a:txBody>
                  <a:tcPr/>
                </a:tc>
                <a:tc>
                  <a:txBody>
                    <a:bodyPr/>
                    <a:lstStyle/>
                    <a:p>
                      <a:pPr algn="just">
                        <a:spcAft>
                          <a:spcPts val="0"/>
                        </a:spcAft>
                      </a:pPr>
                      <a:r>
                        <a:rPr lang="ja-JP" sz="1050" kern="100">
                          <a:effectLst/>
                        </a:rPr>
                        <a:t>上流</a:t>
                      </a:r>
                    </a:p>
                    <a:p>
                      <a:pPr algn="just">
                        <a:spcAft>
                          <a:spcPts val="0"/>
                        </a:spcAft>
                      </a:pPr>
                      <a:r>
                        <a:rPr lang="en-US" sz="1050" kern="100">
                          <a:effectLst/>
                        </a:rPr>
                        <a:t>(mg/l)</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050" kern="100">
                          <a:effectLst/>
                        </a:rPr>
                        <a:t>下流</a:t>
                      </a:r>
                    </a:p>
                    <a:p>
                      <a:pPr algn="just">
                        <a:spcAft>
                          <a:spcPts val="0"/>
                        </a:spcAft>
                      </a:pPr>
                      <a:r>
                        <a:rPr lang="en-US" sz="1050" kern="100">
                          <a:effectLst/>
                        </a:rPr>
                        <a:t>(mg/l)</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527723331"/>
                  </a:ext>
                </a:extLst>
              </a:tr>
              <a:tr h="0">
                <a:tc rowSpan="3">
                  <a:txBody>
                    <a:bodyPr/>
                    <a:lstStyle/>
                    <a:p>
                      <a:pPr algn="just">
                        <a:spcAft>
                          <a:spcPts val="0"/>
                        </a:spcAft>
                      </a:pPr>
                      <a:r>
                        <a:rPr lang="ja-JP" sz="1050" kern="100">
                          <a:effectLst/>
                        </a:rPr>
                        <a:t>設置前</a:t>
                      </a:r>
                    </a:p>
                    <a:p>
                      <a:pPr algn="just">
                        <a:spcAft>
                          <a:spcPts val="0"/>
                        </a:spcAft>
                      </a:pPr>
                      <a:r>
                        <a:rPr lang="en-US" sz="1050" kern="100">
                          <a:effectLst/>
                        </a:rPr>
                        <a:t>n=8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050" kern="100">
                          <a:effectLst/>
                        </a:rPr>
                        <a:t>最大</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0.080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0.060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381226134"/>
                  </a:ext>
                </a:extLst>
              </a:tr>
              <a:tr h="0">
                <a:tc vMerge="1">
                  <a:txBody>
                    <a:bodyPr/>
                    <a:lstStyle/>
                    <a:p>
                      <a:endParaRPr kumimoji="1" lang="ja-JP" altLang="en-US"/>
                    </a:p>
                  </a:txBody>
                  <a:tcPr/>
                </a:tc>
                <a:tc>
                  <a:txBody>
                    <a:bodyPr/>
                    <a:lstStyle/>
                    <a:p>
                      <a:pPr algn="just">
                        <a:spcAft>
                          <a:spcPts val="0"/>
                        </a:spcAft>
                      </a:pPr>
                      <a:r>
                        <a:rPr lang="ja-JP" sz="1050" kern="100">
                          <a:effectLst/>
                        </a:rPr>
                        <a:t>最小</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0.005</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029248420"/>
                  </a:ext>
                </a:extLst>
              </a:tr>
              <a:tr h="0">
                <a:tc vMerge="1">
                  <a:txBody>
                    <a:bodyPr/>
                    <a:lstStyle/>
                    <a:p>
                      <a:endParaRPr kumimoji="1" lang="ja-JP" altLang="en-US"/>
                    </a:p>
                  </a:txBody>
                  <a:tcPr/>
                </a:tc>
                <a:tc>
                  <a:txBody>
                    <a:bodyPr/>
                    <a:lstStyle/>
                    <a:p>
                      <a:pPr algn="just">
                        <a:spcAft>
                          <a:spcPts val="0"/>
                        </a:spcAft>
                      </a:pPr>
                      <a:r>
                        <a:rPr lang="ja-JP" sz="1050" kern="100">
                          <a:effectLst/>
                        </a:rPr>
                        <a:t>平均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0.010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0.030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545801022"/>
                  </a:ext>
                </a:extLst>
              </a:tr>
              <a:tr h="0">
                <a:tc rowSpan="3">
                  <a:txBody>
                    <a:bodyPr/>
                    <a:lstStyle/>
                    <a:p>
                      <a:pPr algn="just">
                        <a:spcAft>
                          <a:spcPts val="0"/>
                        </a:spcAft>
                      </a:pPr>
                      <a:r>
                        <a:rPr lang="ja-JP" sz="1050" kern="100">
                          <a:effectLst/>
                        </a:rPr>
                        <a:t>設置後</a:t>
                      </a:r>
                    </a:p>
                    <a:p>
                      <a:pPr algn="just">
                        <a:spcAft>
                          <a:spcPts val="0"/>
                        </a:spcAft>
                      </a:pPr>
                      <a:r>
                        <a:rPr lang="en-US" sz="1050" kern="100">
                          <a:effectLst/>
                        </a:rPr>
                        <a:t>n=17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050" kern="100">
                          <a:effectLst/>
                        </a:rPr>
                        <a:t>最大</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0.011</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0.254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75996199"/>
                  </a:ext>
                </a:extLst>
              </a:tr>
              <a:tr h="0">
                <a:tc vMerge="1">
                  <a:txBody>
                    <a:bodyPr/>
                    <a:lstStyle/>
                    <a:p>
                      <a:endParaRPr kumimoji="1" lang="ja-JP" altLang="en-US"/>
                    </a:p>
                  </a:txBody>
                  <a:tcPr/>
                </a:tc>
                <a:tc>
                  <a:txBody>
                    <a:bodyPr/>
                    <a:lstStyle/>
                    <a:p>
                      <a:pPr algn="just">
                        <a:spcAft>
                          <a:spcPts val="0"/>
                        </a:spcAft>
                      </a:pPr>
                      <a:r>
                        <a:rPr lang="ja-JP" sz="1050" kern="100">
                          <a:effectLst/>
                        </a:rPr>
                        <a:t>最小</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864099276"/>
                  </a:ext>
                </a:extLst>
              </a:tr>
              <a:tr h="0">
                <a:tc vMerge="1">
                  <a:txBody>
                    <a:bodyPr/>
                    <a:lstStyle/>
                    <a:p>
                      <a:endParaRPr kumimoji="1" lang="ja-JP" altLang="en-US"/>
                    </a:p>
                  </a:txBody>
                  <a:tcPr/>
                </a:tc>
                <a:tc>
                  <a:txBody>
                    <a:bodyPr/>
                    <a:lstStyle/>
                    <a:p>
                      <a:pPr algn="just">
                        <a:spcAft>
                          <a:spcPts val="0"/>
                        </a:spcAft>
                      </a:pPr>
                      <a:r>
                        <a:rPr lang="ja-JP" sz="1050" kern="100">
                          <a:effectLst/>
                        </a:rPr>
                        <a:t>平均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dirty="0">
                          <a:effectLst/>
                        </a:rPr>
                        <a:t>0.048</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40942669"/>
                  </a:ext>
                </a:extLst>
              </a:tr>
            </a:tbl>
          </a:graphicData>
        </a:graphic>
      </p:graphicFrame>
    </p:spTree>
    <p:extLst>
      <p:ext uri="{BB962C8B-B14F-4D97-AF65-F5344CB8AC3E}">
        <p14:creationId xmlns:p14="http://schemas.microsoft.com/office/powerpoint/2010/main" val="12540956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a:grpSpLocks noChangeAspect="1"/>
          </p:cNvGrpSpPr>
          <p:nvPr/>
        </p:nvGrpSpPr>
        <p:grpSpPr>
          <a:xfrm>
            <a:off x="1115616" y="1591055"/>
            <a:ext cx="7344816" cy="4764795"/>
            <a:chOff x="2436178" y="2043430"/>
            <a:chExt cx="4271645" cy="2771140"/>
          </a:xfrm>
        </p:grpSpPr>
        <p:pic>
          <p:nvPicPr>
            <p:cNvPr id="11" name="図 10"/>
            <p:cNvPicPr/>
            <p:nvPr/>
          </p:nvPicPr>
          <p:blipFill>
            <a:blip r:embed="rId3">
              <a:extLst>
                <a:ext uri="{28A0092B-C50C-407E-A947-70E740481C1C}">
                  <a14:useLocalDpi xmlns:a14="http://schemas.microsoft.com/office/drawing/2010/main" val="0"/>
                </a:ext>
              </a:extLst>
            </a:blip>
            <a:srcRect/>
            <a:stretch>
              <a:fillRect/>
            </a:stretch>
          </p:blipFill>
          <p:spPr bwMode="auto">
            <a:xfrm>
              <a:off x="2436178" y="2043430"/>
              <a:ext cx="4271645" cy="2771140"/>
            </a:xfrm>
            <a:prstGeom prst="rect">
              <a:avLst/>
            </a:prstGeom>
            <a:noFill/>
            <a:ln>
              <a:noFill/>
            </a:ln>
          </p:spPr>
        </p:pic>
        <p:cxnSp>
          <p:nvCxnSpPr>
            <p:cNvPr id="12" name="直線コネクタ 11"/>
            <p:cNvCxnSpPr/>
            <p:nvPr/>
          </p:nvCxnSpPr>
          <p:spPr>
            <a:xfrm flipV="1">
              <a:off x="4183698" y="2754630"/>
              <a:ext cx="0" cy="143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3958908" y="3025140"/>
              <a:ext cx="55626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41</a:t>
            </a:fld>
            <a:endParaRPr kumimoji="1" lang="ja-JP" altLang="en-US"/>
          </a:p>
        </p:txBody>
      </p:sp>
      <p:sp>
        <p:nvSpPr>
          <p:cNvPr id="4" name="タイトル 3"/>
          <p:cNvSpPr>
            <a:spLocks noGrp="1"/>
          </p:cNvSpPr>
          <p:nvPr>
            <p:ph type="title"/>
          </p:nvPr>
        </p:nvSpPr>
        <p:spPr/>
        <p:txBody>
          <a:bodyPr/>
          <a:lstStyle/>
          <a:p>
            <a:r>
              <a:rPr kumimoji="1" lang="ja-JP" altLang="en-US" dirty="0" smtClean="0"/>
              <a:t>設置場所２（港南中央）</a:t>
            </a:r>
            <a:endParaRPr kumimoji="1" lang="ja-JP" altLang="en-US" dirty="0"/>
          </a:p>
        </p:txBody>
      </p:sp>
      <p:sp>
        <p:nvSpPr>
          <p:cNvPr id="13" name="テキスト ボックス 1042"/>
          <p:cNvSpPr txBox="1"/>
          <p:nvPr/>
        </p:nvSpPr>
        <p:spPr>
          <a:xfrm>
            <a:off x="4187534" y="2904123"/>
            <a:ext cx="494665" cy="3448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設置後</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9" name="テキスト ボックス 1044"/>
          <p:cNvSpPr txBox="1"/>
          <p:nvPr/>
        </p:nvSpPr>
        <p:spPr>
          <a:xfrm>
            <a:off x="3553690" y="2908910"/>
            <a:ext cx="494665" cy="340018"/>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設置前</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6" name="表 5"/>
          <p:cNvGraphicFramePr>
            <a:graphicFrameLocks noGrp="1"/>
          </p:cNvGraphicFramePr>
          <p:nvPr>
            <p:extLst>
              <p:ext uri="{D42A27DB-BD31-4B8C-83A1-F6EECF244321}">
                <p14:modId xmlns:p14="http://schemas.microsoft.com/office/powerpoint/2010/main" val="2583421281"/>
              </p:ext>
            </p:extLst>
          </p:nvPr>
        </p:nvGraphicFramePr>
        <p:xfrm>
          <a:off x="7053102" y="1623963"/>
          <a:ext cx="1888490" cy="1280160"/>
        </p:xfrm>
        <a:graphic>
          <a:graphicData uri="http://schemas.openxmlformats.org/drawingml/2006/table">
            <a:tbl>
              <a:tblPr firstRow="1" firstCol="1" bandRow="1">
                <a:tableStyleId>{5C22544A-7EE6-4342-B048-85BDC9FD1C3A}</a:tableStyleId>
              </a:tblPr>
              <a:tblGrid>
                <a:gridCol w="627380">
                  <a:extLst>
                    <a:ext uri="{9D8B030D-6E8A-4147-A177-3AD203B41FA5}">
                      <a16:colId xmlns:a16="http://schemas.microsoft.com/office/drawing/2014/main" val="163171749"/>
                    </a:ext>
                  </a:extLst>
                </a:gridCol>
                <a:gridCol w="630555">
                  <a:extLst>
                    <a:ext uri="{9D8B030D-6E8A-4147-A177-3AD203B41FA5}">
                      <a16:colId xmlns:a16="http://schemas.microsoft.com/office/drawing/2014/main" val="2654645616"/>
                    </a:ext>
                  </a:extLst>
                </a:gridCol>
                <a:gridCol w="630555">
                  <a:extLst>
                    <a:ext uri="{9D8B030D-6E8A-4147-A177-3AD203B41FA5}">
                      <a16:colId xmlns:a16="http://schemas.microsoft.com/office/drawing/2014/main" val="611046195"/>
                    </a:ext>
                  </a:extLst>
                </a:gridCol>
              </a:tblGrid>
              <a:tr h="0">
                <a:tc gridSpan="2">
                  <a:txBody>
                    <a:bodyPr/>
                    <a:lstStyle/>
                    <a:p>
                      <a:pPr algn="just">
                        <a:spcAft>
                          <a:spcPts val="0"/>
                        </a:spcAft>
                      </a:pPr>
                      <a:r>
                        <a:rPr lang="ja-JP" sz="1050" kern="100">
                          <a:effectLst/>
                        </a:rPr>
                        <a:t>鉄分値</a:t>
                      </a:r>
                    </a:p>
                    <a:p>
                      <a:pPr algn="just">
                        <a:spcAft>
                          <a:spcPts val="0"/>
                        </a:spcAft>
                      </a:pPr>
                      <a:r>
                        <a:rPr lang="en-US" sz="1050" kern="100">
                          <a:effectLst/>
                        </a:rPr>
                        <a:t>(</a:t>
                      </a:r>
                      <a:r>
                        <a:rPr lang="ja-JP" sz="1050" kern="100">
                          <a:effectLst/>
                        </a:rPr>
                        <a:t>上流</a:t>
                      </a:r>
                      <a:r>
                        <a:rPr lang="en-US" sz="1050" kern="100">
                          <a:effectLst/>
                        </a:rPr>
                        <a:t>-</a:t>
                      </a:r>
                      <a:r>
                        <a:rPr lang="ja-JP" sz="1050" kern="100">
                          <a:effectLst/>
                        </a:rPr>
                        <a:t>下流</a:t>
                      </a:r>
                      <a:r>
                        <a:rPr lang="en-US" sz="1050" kern="100">
                          <a:effectLst/>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hMerge="1">
                  <a:txBody>
                    <a:bodyPr/>
                    <a:lstStyle/>
                    <a:p>
                      <a:endParaRPr kumimoji="1" lang="ja-JP" altLang="en-US"/>
                    </a:p>
                  </a:txBody>
                  <a:tcPr/>
                </a:tc>
                <a:tc>
                  <a:txBody>
                    <a:bodyPr/>
                    <a:lstStyle/>
                    <a:p>
                      <a:pPr algn="just">
                        <a:spcAft>
                          <a:spcPts val="0"/>
                        </a:spcAft>
                      </a:pPr>
                      <a:r>
                        <a:rPr lang="ja-JP" sz="1050" kern="100">
                          <a:effectLst/>
                        </a:rPr>
                        <a:t>差</a:t>
                      </a:r>
                    </a:p>
                    <a:p>
                      <a:pPr algn="just">
                        <a:spcAft>
                          <a:spcPts val="0"/>
                        </a:spcAft>
                      </a:pPr>
                      <a:r>
                        <a:rPr lang="en-US" sz="1050" kern="100">
                          <a:effectLst/>
                        </a:rPr>
                        <a:t>(mg/l)</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602167264"/>
                  </a:ext>
                </a:extLst>
              </a:tr>
              <a:tr h="0">
                <a:tc rowSpan="3">
                  <a:txBody>
                    <a:bodyPr/>
                    <a:lstStyle/>
                    <a:p>
                      <a:pPr algn="just">
                        <a:spcAft>
                          <a:spcPts val="0"/>
                        </a:spcAft>
                      </a:pPr>
                      <a:r>
                        <a:rPr lang="ja-JP" sz="1050" kern="100">
                          <a:effectLst/>
                        </a:rPr>
                        <a:t>設置前</a:t>
                      </a:r>
                    </a:p>
                    <a:p>
                      <a:pPr algn="just">
                        <a:spcAft>
                          <a:spcPts val="0"/>
                        </a:spcAft>
                      </a:pPr>
                      <a:r>
                        <a:rPr lang="en-US" sz="1050" kern="100">
                          <a:effectLst/>
                        </a:rPr>
                        <a:t>n=8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050" kern="100">
                          <a:effectLst/>
                        </a:rPr>
                        <a:t>最大</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0.058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44228843"/>
                  </a:ext>
                </a:extLst>
              </a:tr>
              <a:tr h="0">
                <a:tc vMerge="1">
                  <a:txBody>
                    <a:bodyPr/>
                    <a:lstStyle/>
                    <a:p>
                      <a:endParaRPr kumimoji="1" lang="ja-JP" altLang="en-US"/>
                    </a:p>
                  </a:txBody>
                  <a:tcPr/>
                </a:tc>
                <a:tc>
                  <a:txBody>
                    <a:bodyPr/>
                    <a:lstStyle/>
                    <a:p>
                      <a:pPr algn="just">
                        <a:spcAft>
                          <a:spcPts val="0"/>
                        </a:spcAft>
                      </a:pPr>
                      <a:r>
                        <a:rPr lang="ja-JP" sz="1050" kern="100">
                          <a:effectLst/>
                        </a:rPr>
                        <a:t>最小</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-0.033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863670804"/>
                  </a:ext>
                </a:extLst>
              </a:tr>
              <a:tr h="0">
                <a:tc vMerge="1">
                  <a:txBody>
                    <a:bodyPr/>
                    <a:lstStyle/>
                    <a:p>
                      <a:endParaRPr kumimoji="1" lang="ja-JP" altLang="en-US"/>
                    </a:p>
                  </a:txBody>
                  <a:tcPr/>
                </a:tc>
                <a:tc>
                  <a:txBody>
                    <a:bodyPr/>
                    <a:lstStyle/>
                    <a:p>
                      <a:pPr algn="just">
                        <a:spcAft>
                          <a:spcPts val="0"/>
                        </a:spcAft>
                      </a:pPr>
                      <a:r>
                        <a:rPr lang="ja-JP" sz="1050" kern="100">
                          <a:effectLst/>
                        </a:rPr>
                        <a:t>平均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903787015"/>
                  </a:ext>
                </a:extLst>
              </a:tr>
              <a:tr h="0">
                <a:tc rowSpan="3">
                  <a:txBody>
                    <a:bodyPr/>
                    <a:lstStyle/>
                    <a:p>
                      <a:pPr algn="just">
                        <a:spcAft>
                          <a:spcPts val="0"/>
                        </a:spcAft>
                      </a:pPr>
                      <a:r>
                        <a:rPr lang="ja-JP" sz="1050" kern="100">
                          <a:effectLst/>
                        </a:rPr>
                        <a:t>設置後</a:t>
                      </a:r>
                    </a:p>
                    <a:p>
                      <a:pPr algn="just">
                        <a:spcAft>
                          <a:spcPts val="0"/>
                        </a:spcAft>
                      </a:pPr>
                      <a:r>
                        <a:rPr lang="en-US" sz="1050" kern="100">
                          <a:effectLst/>
                        </a:rPr>
                        <a:t>n=17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ja-JP" sz="1050" kern="100">
                          <a:effectLst/>
                        </a:rPr>
                        <a:t>最大</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0.250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078262869"/>
                  </a:ext>
                </a:extLst>
              </a:tr>
              <a:tr h="0">
                <a:tc vMerge="1">
                  <a:txBody>
                    <a:bodyPr/>
                    <a:lstStyle/>
                    <a:p>
                      <a:endParaRPr kumimoji="1" lang="ja-JP" altLang="en-US"/>
                    </a:p>
                  </a:txBody>
                  <a:tcPr/>
                </a:tc>
                <a:tc>
                  <a:txBody>
                    <a:bodyPr/>
                    <a:lstStyle/>
                    <a:p>
                      <a:pPr algn="just">
                        <a:spcAft>
                          <a:spcPts val="0"/>
                        </a:spcAft>
                      </a:pPr>
                      <a:r>
                        <a:rPr lang="ja-JP" sz="1050" kern="100">
                          <a:effectLst/>
                        </a:rPr>
                        <a:t>最小</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a:effectLst/>
                        </a:rPr>
                        <a:t>0.003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763299400"/>
                  </a:ext>
                </a:extLst>
              </a:tr>
              <a:tr h="0">
                <a:tc vMerge="1">
                  <a:txBody>
                    <a:bodyPr/>
                    <a:lstStyle/>
                    <a:p>
                      <a:endParaRPr kumimoji="1" lang="ja-JP" altLang="en-US"/>
                    </a:p>
                  </a:txBody>
                  <a:tcPr/>
                </a:tc>
                <a:tc>
                  <a:txBody>
                    <a:bodyPr/>
                    <a:lstStyle/>
                    <a:p>
                      <a:pPr algn="just">
                        <a:spcAft>
                          <a:spcPts val="0"/>
                        </a:spcAft>
                      </a:pPr>
                      <a:r>
                        <a:rPr lang="ja-JP" sz="1050" kern="100">
                          <a:effectLst/>
                        </a:rPr>
                        <a:t>平均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spcAft>
                          <a:spcPts val="0"/>
                        </a:spcAft>
                      </a:pPr>
                      <a:r>
                        <a:rPr lang="en-US" sz="1050" kern="100" dirty="0">
                          <a:effectLst/>
                        </a:rPr>
                        <a:t>0.050</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600380592"/>
                  </a:ext>
                </a:extLst>
              </a:tr>
            </a:tbl>
          </a:graphicData>
        </a:graphic>
      </p:graphicFrame>
    </p:spTree>
    <p:extLst>
      <p:ext uri="{BB962C8B-B14F-4D97-AF65-F5344CB8AC3E}">
        <p14:creationId xmlns:p14="http://schemas.microsoft.com/office/powerpoint/2010/main" val="1844624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latin typeface="ＭＳ ゴシック" panose="020B0609070205080204" pitchFamily="49" charset="-128"/>
                <a:ea typeface="ＭＳ ゴシック" panose="020B0609070205080204" pitchFamily="49" charset="-128"/>
              </a:rPr>
              <a:t>当初設置場所の選定</a:t>
            </a:r>
          </a:p>
        </p:txBody>
      </p:sp>
      <p:sp>
        <p:nvSpPr>
          <p:cNvPr id="4" name="正方形/長方形 3"/>
          <p:cNvSpPr/>
          <p:nvPr/>
        </p:nvSpPr>
        <p:spPr>
          <a:xfrm>
            <a:off x="563538" y="3068960"/>
            <a:ext cx="8280920" cy="2677656"/>
          </a:xfrm>
          <a:prstGeom prst="rect">
            <a:avLst/>
          </a:prstGeom>
        </p:spPr>
        <p:txBody>
          <a:bodyPr wrap="square">
            <a:spAutoFit/>
          </a:bodyPr>
          <a:lstStyle/>
          <a:p>
            <a:r>
              <a:rPr lang="ja-JP" altLang="en-US" sz="2400" dirty="0">
                <a:latin typeface="ＭＳ ゴシック" panose="020B0609070205080204" pitchFamily="49" charset="-128"/>
                <a:ea typeface="ＭＳ ゴシック" panose="020B0609070205080204" pitchFamily="49" charset="-128"/>
              </a:rPr>
              <a:t>１　口径： ５０ｍｍ</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２　管種：</a:t>
            </a:r>
            <a:r>
              <a:rPr lang="en-US" altLang="ja-JP" sz="2400" dirty="0">
                <a:latin typeface="ＭＳ ゴシック" panose="020B0609070205080204" pitchFamily="49" charset="-128"/>
                <a:ea typeface="ＭＳ ゴシック" panose="020B0609070205080204" pitchFamily="49" charset="-128"/>
              </a:rPr>
              <a:t>GP</a:t>
            </a:r>
            <a:r>
              <a:rPr lang="ja-JP" altLang="en-US" sz="2400" dirty="0">
                <a:latin typeface="ＭＳ ゴシック" panose="020B0609070205080204" pitchFamily="49" charset="-128"/>
                <a:ea typeface="ＭＳ ゴシック" panose="020B0609070205080204" pitchFamily="49" charset="-128"/>
              </a:rPr>
              <a:t>または</a:t>
            </a:r>
            <a:r>
              <a:rPr lang="en-US" altLang="ja-JP" sz="2400" dirty="0">
                <a:latin typeface="ＭＳ ゴシック" panose="020B0609070205080204" pitchFamily="49" charset="-128"/>
                <a:ea typeface="ＭＳ ゴシック" panose="020B0609070205080204" pitchFamily="49" charset="-128"/>
              </a:rPr>
              <a:t>VLGP(S60</a:t>
            </a:r>
            <a:r>
              <a:rPr lang="ja-JP" altLang="en-US" sz="2400" dirty="0">
                <a:latin typeface="ＭＳ ゴシック" panose="020B0609070205080204" pitchFamily="49" charset="-128"/>
                <a:ea typeface="ＭＳ ゴシック" panose="020B0609070205080204" pitchFamily="49" charset="-128"/>
              </a:rPr>
              <a:t>年以前</a:t>
            </a:r>
            <a:r>
              <a:rPr lang="en-US" altLang="ja-JP" sz="2400" dirty="0">
                <a:latin typeface="ＭＳ ゴシック" panose="020B0609070205080204" pitchFamily="49" charset="-128"/>
                <a:ea typeface="ＭＳ ゴシック" panose="020B0609070205080204" pitchFamily="49" charset="-128"/>
              </a:rPr>
              <a:t>)</a:t>
            </a:r>
          </a:p>
          <a:p>
            <a:r>
              <a:rPr lang="ja-JP" altLang="en-US" sz="2400" dirty="0">
                <a:latin typeface="ＭＳ ゴシック" panose="020B0609070205080204" pitchFamily="49" charset="-128"/>
                <a:ea typeface="ＭＳ ゴシック" panose="020B0609070205080204" pitchFamily="49" charset="-128"/>
              </a:rPr>
              <a:t>３　採水箇所：装置設置箇所の前後</a:t>
            </a:r>
            <a:r>
              <a:rPr lang="en-US" altLang="ja-JP" sz="2400" dirty="0">
                <a:latin typeface="ＭＳ ゴシック" panose="020B0609070205080204" pitchFamily="49" charset="-128"/>
                <a:ea typeface="ＭＳ ゴシック" panose="020B0609070205080204" pitchFamily="49" charset="-128"/>
              </a:rPr>
              <a:t>1</a:t>
            </a:r>
            <a:r>
              <a:rPr lang="ja-JP" altLang="en-US" sz="2400" dirty="0">
                <a:latin typeface="ＭＳ ゴシック" panose="020B0609070205080204" pitchFamily="49" charset="-128"/>
                <a:ea typeface="ＭＳ ゴシック" panose="020B0609070205080204" pitchFamily="49" charset="-128"/>
              </a:rPr>
              <a:t>箇所</a:t>
            </a:r>
          </a:p>
          <a:p>
            <a:r>
              <a:rPr lang="ja-JP" altLang="en-US" sz="2400" dirty="0">
                <a:latin typeface="ＭＳ ゴシック" panose="020B0609070205080204" pitchFamily="49" charset="-128"/>
                <a:ea typeface="ＭＳ ゴシック" panose="020B0609070205080204" pitchFamily="49" charset="-128"/>
              </a:rPr>
              <a:t>　　　　　　　（消火栓および公園等の蛇口で採水）</a:t>
            </a:r>
          </a:p>
          <a:p>
            <a:r>
              <a:rPr lang="ja-JP" altLang="en-US" sz="2400" dirty="0">
                <a:latin typeface="ＭＳ ゴシック" panose="020B0609070205080204" pitchFamily="49" charset="-128"/>
                <a:ea typeface="ＭＳ ゴシック" panose="020B0609070205080204" pitchFamily="49" charset="-128"/>
              </a:rPr>
              <a:t>４　装置設置箇所：管路上に</a:t>
            </a:r>
            <a:r>
              <a:rPr lang="en-US" altLang="ja-JP" sz="2400" dirty="0">
                <a:latin typeface="ＭＳ ゴシック" panose="020B0609070205080204" pitchFamily="49" charset="-128"/>
                <a:ea typeface="ＭＳ ゴシック" panose="020B0609070205080204" pitchFamily="49" charset="-128"/>
              </a:rPr>
              <a:t>φ600mm</a:t>
            </a:r>
            <a:r>
              <a:rPr lang="ja-JP" altLang="en-US" sz="2400" dirty="0">
                <a:latin typeface="ＭＳ ゴシック" panose="020B0609070205080204" pitchFamily="49" charset="-128"/>
                <a:ea typeface="ＭＳ ゴシック" panose="020B0609070205080204" pitchFamily="49" charset="-128"/>
              </a:rPr>
              <a:t>弁室を設置できる</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　　スペースがあること</a:t>
            </a:r>
          </a:p>
          <a:p>
            <a:r>
              <a:rPr lang="ja-JP" altLang="en-US" sz="2400" dirty="0">
                <a:latin typeface="ＭＳ ゴシック" panose="020B0609070205080204" pitchFamily="49" charset="-128"/>
                <a:ea typeface="ＭＳ ゴシック" panose="020B0609070205080204" pitchFamily="49" charset="-128"/>
              </a:rPr>
              <a:t>５　その他：残塩低下傾向が大きいと考えられる管路</a:t>
            </a:r>
            <a:endParaRPr lang="ja-JP" altLang="en-US" sz="2400" dirty="0"/>
          </a:p>
        </p:txBody>
      </p:sp>
      <p:sp>
        <p:nvSpPr>
          <p:cNvPr id="2" name="テキスト ボックス 1"/>
          <p:cNvSpPr txBox="1"/>
          <p:nvPr/>
        </p:nvSpPr>
        <p:spPr>
          <a:xfrm>
            <a:off x="683568" y="2392839"/>
            <a:ext cx="2952328" cy="523220"/>
          </a:xfrm>
          <a:prstGeom prst="rect">
            <a:avLst/>
          </a:prstGeom>
          <a:noFill/>
        </p:spPr>
        <p:txBody>
          <a:bodyPr wrap="square" rtlCol="0">
            <a:spAutoFit/>
          </a:bodyPr>
          <a:lstStyle/>
          <a:p>
            <a:r>
              <a:rPr kumimoji="1" lang="ja-JP" altLang="en-US" sz="2800" b="1" u="sng" dirty="0">
                <a:latin typeface="ＭＳ ゴシック" panose="020B0609070205080204" pitchFamily="49" charset="-128"/>
                <a:ea typeface="ＭＳ ゴシック" panose="020B0609070205080204" pitchFamily="49" charset="-128"/>
              </a:rPr>
              <a:t>選定条件</a:t>
            </a:r>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pPr/>
              <a:t>42</a:t>
            </a:fld>
            <a:endParaRPr kumimoji="1" lang="ja-JP" altLang="en-US"/>
          </a:p>
        </p:txBody>
      </p:sp>
    </p:spTree>
    <p:extLst>
      <p:ext uri="{BB962C8B-B14F-4D97-AF65-F5344CB8AC3E}">
        <p14:creationId xmlns:p14="http://schemas.microsoft.com/office/powerpoint/2010/main" val="20916565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539552" y="1916832"/>
            <a:ext cx="8075239" cy="3710152"/>
          </a:xfrm>
        </p:spPr>
        <p:txBody>
          <a:bodyPr>
            <a:normAutofit fontScale="92500" lnSpcReduction="10000"/>
          </a:bodyPr>
          <a:lstStyle/>
          <a:p>
            <a:pPr marL="0" indent="0">
              <a:buNone/>
            </a:pPr>
            <a:r>
              <a:rPr lang="ja-JP" altLang="ja-JP" sz="3200" dirty="0">
                <a:solidFill>
                  <a:schemeClr val="tx1"/>
                </a:solidFill>
                <a:latin typeface="ＭＳ ゴシック" panose="020B0609070205080204" pitchFamily="49" charset="-128"/>
                <a:ea typeface="ＭＳ ゴシック" panose="020B0609070205080204" pitchFamily="49" charset="-128"/>
              </a:rPr>
              <a:t>（１）給水管（フィールド提供）　</a:t>
            </a:r>
          </a:p>
          <a:p>
            <a:pPr marL="0" indent="0">
              <a:buNone/>
            </a:pPr>
            <a:r>
              <a:rPr lang="ja-JP" altLang="en-US" sz="3200" dirty="0">
                <a:solidFill>
                  <a:schemeClr val="tx1"/>
                </a:solidFill>
                <a:latin typeface="ＭＳ ゴシック" panose="020B0609070205080204" pitchFamily="49" charset="-128"/>
                <a:ea typeface="ＭＳ ゴシック" panose="020B0609070205080204" pitchFamily="49" charset="-128"/>
              </a:rPr>
              <a:t>　　　</a:t>
            </a:r>
            <a:r>
              <a:rPr lang="ja-JP" altLang="ja-JP" sz="3200" dirty="0">
                <a:solidFill>
                  <a:schemeClr val="tx1"/>
                </a:solidFill>
                <a:latin typeface="ＭＳ ゴシック" panose="020B0609070205080204" pitchFamily="49" charset="-128"/>
                <a:ea typeface="ＭＳ ゴシック" panose="020B0609070205080204" pitchFamily="49" charset="-128"/>
              </a:rPr>
              <a:t>検証場所：鶴見公舎</a:t>
            </a:r>
          </a:p>
          <a:p>
            <a:pPr marL="0" indent="0">
              <a:buNone/>
            </a:pPr>
            <a:r>
              <a:rPr lang="ja-JP" altLang="ja-JP" sz="3200" dirty="0">
                <a:solidFill>
                  <a:schemeClr val="tx1"/>
                </a:solidFill>
                <a:latin typeface="ＭＳ ゴシック" panose="020B0609070205080204" pitchFamily="49" charset="-128"/>
                <a:ea typeface="ＭＳ ゴシック" panose="020B0609070205080204" pitchFamily="49" charset="-128"/>
              </a:rPr>
              <a:t>　</a:t>
            </a:r>
            <a:r>
              <a:rPr lang="ja-JP" altLang="en-US" sz="3200" dirty="0">
                <a:solidFill>
                  <a:schemeClr val="tx1"/>
                </a:solidFill>
                <a:latin typeface="ＭＳ ゴシック" panose="020B0609070205080204" pitchFamily="49" charset="-128"/>
                <a:ea typeface="ＭＳ ゴシック" panose="020B0609070205080204" pitchFamily="49" charset="-128"/>
              </a:rPr>
              <a:t>　　</a:t>
            </a:r>
            <a:r>
              <a:rPr lang="ja-JP" altLang="ja-JP" sz="3200" dirty="0">
                <a:solidFill>
                  <a:schemeClr val="tx1"/>
                </a:solidFill>
                <a:latin typeface="ＭＳ ゴシック" panose="020B0609070205080204" pitchFamily="49" charset="-128"/>
                <a:ea typeface="ＭＳ ゴシック" panose="020B0609070205080204" pitchFamily="49" charset="-128"/>
              </a:rPr>
              <a:t>管種：ポリエチレン粉体ライニング</a:t>
            </a:r>
            <a:endParaRPr lang="en-US" altLang="ja-JP" sz="3200"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3200" dirty="0">
                <a:solidFill>
                  <a:schemeClr val="tx1"/>
                </a:solidFill>
                <a:latin typeface="ＭＳ ゴシック" panose="020B0609070205080204" pitchFamily="49" charset="-128"/>
                <a:ea typeface="ＭＳ ゴシック" panose="020B0609070205080204" pitchFamily="49" charset="-128"/>
              </a:rPr>
              <a:t>　　　　　　</a:t>
            </a:r>
            <a:r>
              <a:rPr lang="ja-JP" altLang="ja-JP" sz="3200" dirty="0">
                <a:solidFill>
                  <a:schemeClr val="tx1"/>
                </a:solidFill>
                <a:latin typeface="ＭＳ ゴシック" panose="020B0609070205080204" pitchFamily="49" charset="-128"/>
                <a:ea typeface="ＭＳ ゴシック" panose="020B0609070205080204" pitchFamily="49" charset="-128"/>
              </a:rPr>
              <a:t>鋼管（</a:t>
            </a:r>
            <a:r>
              <a:rPr lang="en-US" altLang="ja-JP" sz="3200" dirty="0">
                <a:solidFill>
                  <a:schemeClr val="tx1"/>
                </a:solidFill>
                <a:latin typeface="ＭＳ ゴシック" panose="020B0609070205080204" pitchFamily="49" charset="-128"/>
                <a:ea typeface="ＭＳ ゴシック" panose="020B0609070205080204" pitchFamily="49" charset="-128"/>
              </a:rPr>
              <a:t>PLGP</a:t>
            </a:r>
            <a:r>
              <a:rPr lang="ja-JP" altLang="ja-JP" sz="3200" dirty="0">
                <a:solidFill>
                  <a:schemeClr val="tx1"/>
                </a:solidFill>
                <a:latin typeface="ＭＳ ゴシック" panose="020B0609070205080204" pitchFamily="49" charset="-128"/>
                <a:ea typeface="ＭＳ ゴシック" panose="020B0609070205080204" pitchFamily="49" charset="-128"/>
              </a:rPr>
              <a:t>）</a:t>
            </a:r>
          </a:p>
          <a:p>
            <a:pPr marL="0" indent="0">
              <a:buNone/>
            </a:pPr>
            <a:r>
              <a:rPr lang="ja-JP" altLang="en-US" sz="3200" dirty="0">
                <a:solidFill>
                  <a:schemeClr val="tx1"/>
                </a:solidFill>
                <a:latin typeface="ＭＳ ゴシック" panose="020B0609070205080204" pitchFamily="49" charset="-128"/>
                <a:ea typeface="ＭＳ ゴシック" panose="020B0609070205080204" pitchFamily="49" charset="-128"/>
              </a:rPr>
              <a:t>　　　</a:t>
            </a:r>
            <a:r>
              <a:rPr lang="ja-JP" altLang="ja-JP" sz="3200" dirty="0">
                <a:solidFill>
                  <a:schemeClr val="tx1"/>
                </a:solidFill>
                <a:latin typeface="ＭＳ ゴシック" panose="020B0609070205080204" pitchFamily="49" charset="-128"/>
                <a:ea typeface="ＭＳ ゴシック" panose="020B0609070205080204" pitchFamily="49" charset="-128"/>
              </a:rPr>
              <a:t>口径：</a:t>
            </a:r>
            <a:r>
              <a:rPr lang="en-US" altLang="ja-JP" sz="3200" dirty="0">
                <a:solidFill>
                  <a:schemeClr val="tx1"/>
                </a:solidFill>
                <a:latin typeface="ＭＳ ゴシック" panose="020B0609070205080204" pitchFamily="49" charset="-128"/>
                <a:ea typeface="ＭＳ ゴシック" panose="020B0609070205080204" pitchFamily="49" charset="-128"/>
              </a:rPr>
              <a:t>50mm(H2</a:t>
            </a:r>
            <a:r>
              <a:rPr lang="ja-JP" altLang="ja-JP" sz="3200" dirty="0">
                <a:solidFill>
                  <a:schemeClr val="tx1"/>
                </a:solidFill>
                <a:latin typeface="ＭＳ ゴシック" panose="020B0609070205080204" pitchFamily="49" charset="-128"/>
                <a:ea typeface="ＭＳ ゴシック" panose="020B0609070205080204" pitchFamily="49" charset="-128"/>
              </a:rPr>
              <a:t>布設</a:t>
            </a:r>
            <a:r>
              <a:rPr lang="en-US" altLang="ja-JP" sz="3200" dirty="0">
                <a:solidFill>
                  <a:schemeClr val="tx1"/>
                </a:solidFill>
                <a:latin typeface="ＭＳ ゴシック" panose="020B0609070205080204" pitchFamily="49" charset="-128"/>
                <a:ea typeface="ＭＳ ゴシック" panose="020B0609070205080204" pitchFamily="49" charset="-128"/>
              </a:rPr>
              <a:t>)</a:t>
            </a:r>
            <a:endParaRPr lang="ja-JP" altLang="ja-JP" sz="3200"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3200" dirty="0">
                <a:solidFill>
                  <a:schemeClr val="tx1"/>
                </a:solidFill>
                <a:latin typeface="ＭＳ ゴシック" panose="020B0609070205080204" pitchFamily="49" charset="-128"/>
                <a:ea typeface="ＭＳ ゴシック" panose="020B0609070205080204" pitchFamily="49" charset="-128"/>
              </a:rPr>
              <a:t>　　　</a:t>
            </a:r>
            <a:r>
              <a:rPr lang="ja-JP" altLang="ja-JP" sz="3200" dirty="0">
                <a:solidFill>
                  <a:schemeClr val="tx1"/>
                </a:solidFill>
                <a:latin typeface="ＭＳ ゴシック" panose="020B0609070205080204" pitchFamily="49" charset="-128"/>
                <a:ea typeface="ＭＳ ゴシック" panose="020B0609070205080204" pitchFamily="49" charset="-128"/>
              </a:rPr>
              <a:t>設置期間：約</a:t>
            </a:r>
            <a:r>
              <a:rPr lang="en-US" altLang="ja-JP" sz="3200" dirty="0">
                <a:solidFill>
                  <a:schemeClr val="tx1"/>
                </a:solidFill>
                <a:latin typeface="ＭＳ ゴシック" panose="020B0609070205080204" pitchFamily="49" charset="-128"/>
                <a:ea typeface="ＭＳ ゴシック" panose="020B0609070205080204" pitchFamily="49" charset="-128"/>
              </a:rPr>
              <a:t>3</a:t>
            </a:r>
            <a:r>
              <a:rPr lang="ja-JP" altLang="ja-JP" sz="3200" dirty="0">
                <a:solidFill>
                  <a:schemeClr val="tx1"/>
                </a:solidFill>
                <a:latin typeface="ＭＳ ゴシック" panose="020B0609070205080204" pitchFamily="49" charset="-128"/>
                <a:ea typeface="ＭＳ ゴシック" panose="020B0609070205080204" pitchFamily="49" charset="-128"/>
              </a:rPr>
              <a:t>か月間（</a:t>
            </a:r>
            <a:r>
              <a:rPr lang="en-US" altLang="ja-JP" sz="3200" dirty="0">
                <a:solidFill>
                  <a:schemeClr val="tx1"/>
                </a:solidFill>
                <a:latin typeface="ＭＳ ゴシック" panose="020B0609070205080204" pitchFamily="49" charset="-128"/>
                <a:ea typeface="ＭＳ ゴシック" panose="020B0609070205080204" pitchFamily="49" charset="-128"/>
              </a:rPr>
              <a:t>H23.1</a:t>
            </a:r>
            <a:r>
              <a:rPr lang="ja-JP" altLang="ja-JP" sz="3200" dirty="0">
                <a:solidFill>
                  <a:schemeClr val="tx1"/>
                </a:solidFill>
                <a:latin typeface="ＭＳ ゴシック" panose="020B0609070205080204" pitchFamily="49" charset="-128"/>
                <a:ea typeface="ＭＳ ゴシック" panose="020B0609070205080204" pitchFamily="49" charset="-128"/>
              </a:rPr>
              <a:t>～</a:t>
            </a:r>
            <a:r>
              <a:rPr lang="en-US" altLang="ja-JP" sz="3200" dirty="0">
                <a:solidFill>
                  <a:schemeClr val="tx1"/>
                </a:solidFill>
                <a:latin typeface="ＭＳ ゴシック" panose="020B0609070205080204" pitchFamily="49" charset="-128"/>
                <a:ea typeface="ＭＳ ゴシック" panose="020B0609070205080204" pitchFamily="49" charset="-128"/>
              </a:rPr>
              <a:t>H23.3</a:t>
            </a:r>
            <a:r>
              <a:rPr lang="ja-JP" altLang="ja-JP" sz="3200" dirty="0">
                <a:solidFill>
                  <a:schemeClr val="tx1"/>
                </a:solidFill>
                <a:latin typeface="ＭＳ ゴシック" panose="020B0609070205080204" pitchFamily="49" charset="-128"/>
                <a:ea typeface="ＭＳ ゴシック" panose="020B0609070205080204" pitchFamily="49" charset="-128"/>
              </a:rPr>
              <a:t>）</a:t>
            </a:r>
          </a:p>
          <a:p>
            <a:pPr marL="0" indent="0">
              <a:buNone/>
            </a:pPr>
            <a:r>
              <a:rPr lang="ja-JP" altLang="en-US" sz="3200" dirty="0">
                <a:solidFill>
                  <a:schemeClr val="tx1"/>
                </a:solidFill>
                <a:latin typeface="ＭＳ ゴシック" panose="020B0609070205080204" pitchFamily="49" charset="-128"/>
                <a:ea typeface="ＭＳ ゴシック" panose="020B0609070205080204" pitchFamily="49" charset="-128"/>
              </a:rPr>
              <a:t>　　　</a:t>
            </a:r>
            <a:endParaRPr lang="en-US" altLang="ja-JP" sz="3200" dirty="0">
              <a:solidFill>
                <a:schemeClr val="tx1"/>
              </a:solidFill>
              <a:latin typeface="ＭＳ ゴシック" panose="020B0609070205080204" pitchFamily="49" charset="-128"/>
              <a:ea typeface="ＭＳ ゴシック" panose="020B0609070205080204" pitchFamily="49" charset="-128"/>
            </a:endParaRPr>
          </a:p>
          <a:p>
            <a:endParaRPr kumimoji="1" lang="ja-JP" altLang="en-US" dirty="0"/>
          </a:p>
        </p:txBody>
      </p:sp>
      <p:sp>
        <p:nvSpPr>
          <p:cNvPr id="3" name="タイトル 2"/>
          <p:cNvSpPr>
            <a:spLocks noGrp="1"/>
          </p:cNvSpPr>
          <p:nvPr>
            <p:ph type="title"/>
          </p:nvPr>
        </p:nvSpPr>
        <p:spPr/>
        <p:txBody>
          <a:bodyPr/>
          <a:lstStyle/>
          <a:p>
            <a:r>
              <a:rPr kumimoji="1" lang="ja-JP" altLang="en-US" dirty="0">
                <a:latin typeface="ＭＳ ゴシック" panose="020B0609070205080204" pitchFamily="49" charset="-128"/>
                <a:ea typeface="ＭＳ ゴシック" panose="020B0609070205080204" pitchFamily="49" charset="-128"/>
              </a:rPr>
              <a:t>過去の検証（１）</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43</a:t>
            </a:fld>
            <a:endParaRPr kumimoji="1" lang="ja-JP" altLang="en-US"/>
          </a:p>
        </p:txBody>
      </p:sp>
    </p:spTree>
    <p:extLst>
      <p:ext uri="{BB962C8B-B14F-4D97-AF65-F5344CB8AC3E}">
        <p14:creationId xmlns:p14="http://schemas.microsoft.com/office/powerpoint/2010/main" val="7493522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43508" y="1272237"/>
            <a:ext cx="8229600" cy="5109091"/>
          </a:xfrm>
          <a:prstGeom prst="rect">
            <a:avLst/>
          </a:prstGeom>
        </p:spPr>
        <p:txBody>
          <a:bodyPr wrap="square">
            <a:spAutoFit/>
          </a:bodyPr>
          <a:lstStyle/>
          <a:p>
            <a:endParaRPr lang="en-US" altLang="ja-JP" dirty="0"/>
          </a:p>
          <a:p>
            <a:r>
              <a:rPr lang="ja-JP" altLang="ja-JP" sz="2800" dirty="0">
                <a:latin typeface="ＭＳ ゴシック" panose="020B0609070205080204" pitchFamily="49" charset="-128"/>
                <a:ea typeface="ＭＳ ゴシック" panose="020B0609070205080204" pitchFamily="49" charset="-128"/>
              </a:rPr>
              <a:t>（２</a:t>
            </a:r>
            <a:r>
              <a:rPr lang="ja-JP" altLang="en-US" sz="2800" dirty="0">
                <a:latin typeface="ＭＳ ゴシック" panose="020B0609070205080204" pitchFamily="49" charset="-128"/>
                <a:ea typeface="ＭＳ ゴシック" panose="020B0609070205080204" pitchFamily="49" charset="-128"/>
              </a:rPr>
              <a:t>）</a:t>
            </a:r>
            <a:r>
              <a:rPr lang="ja-JP" altLang="ja-JP" sz="2800" dirty="0">
                <a:latin typeface="ＭＳ ゴシック" panose="020B0609070205080204" pitchFamily="49" charset="-128"/>
                <a:ea typeface="ＭＳ ゴシック" panose="020B0609070205080204" pitchFamily="49" charset="-128"/>
              </a:rPr>
              <a:t>配水管（共同研究）</a:t>
            </a:r>
          </a:p>
          <a:p>
            <a:r>
              <a:rPr lang="ja-JP" altLang="en-US" sz="2800" dirty="0">
                <a:latin typeface="ＭＳ ゴシック" panose="020B0609070205080204" pitchFamily="49" charset="-128"/>
                <a:ea typeface="ＭＳ ゴシック" panose="020B0609070205080204" pitchFamily="49" charset="-128"/>
              </a:rPr>
              <a:t>　　  </a:t>
            </a:r>
            <a:r>
              <a:rPr lang="ja-JP" altLang="ja-JP" sz="2800" dirty="0">
                <a:latin typeface="ＭＳ ゴシック" panose="020B0609070205080204" pitchFamily="49" charset="-128"/>
                <a:ea typeface="ＭＳ ゴシック" panose="020B0609070205080204" pitchFamily="49" charset="-128"/>
              </a:rPr>
              <a:t>検証場所：神奈川区菅田町</a:t>
            </a:r>
          </a:p>
          <a:p>
            <a:r>
              <a:rPr lang="ja-JP" altLang="ja-JP" sz="2800" dirty="0">
                <a:latin typeface="ＭＳ ゴシック" panose="020B0609070205080204" pitchFamily="49" charset="-128"/>
                <a:ea typeface="ＭＳ ゴシック" panose="020B0609070205080204" pitchFamily="49" charset="-128"/>
              </a:rPr>
              <a:t>　</a:t>
            </a:r>
            <a:r>
              <a:rPr lang="ja-JP" altLang="en-US" sz="2800" dirty="0">
                <a:latin typeface="ＭＳ ゴシック" panose="020B0609070205080204" pitchFamily="49" charset="-128"/>
                <a:ea typeface="ＭＳ ゴシック" panose="020B0609070205080204" pitchFamily="49" charset="-128"/>
              </a:rPr>
              <a:t>　  </a:t>
            </a:r>
            <a:r>
              <a:rPr lang="ja-JP" altLang="ja-JP" sz="2800" dirty="0">
                <a:latin typeface="ＭＳ ゴシック" panose="020B0609070205080204" pitchFamily="49" charset="-128"/>
                <a:ea typeface="ＭＳ ゴシック" panose="020B0609070205080204" pitchFamily="49" charset="-128"/>
              </a:rPr>
              <a:t>管種：鋳鉄管（</a:t>
            </a:r>
            <a:r>
              <a:rPr lang="en-US" altLang="ja-JP" sz="2800" dirty="0">
                <a:latin typeface="ＭＳ ゴシック" panose="020B0609070205080204" pitchFamily="49" charset="-128"/>
                <a:ea typeface="ＭＳ ゴシック" panose="020B0609070205080204" pitchFamily="49" charset="-128"/>
              </a:rPr>
              <a:t>CIP</a:t>
            </a:r>
            <a:r>
              <a:rPr lang="ja-JP" altLang="ja-JP" sz="2800" dirty="0">
                <a:latin typeface="ＭＳ ゴシック" panose="020B0609070205080204" pitchFamily="49" charset="-128"/>
                <a:ea typeface="ＭＳ ゴシック" panose="020B0609070205080204" pitchFamily="49" charset="-128"/>
              </a:rPr>
              <a:t>）</a:t>
            </a:r>
          </a:p>
          <a:p>
            <a:r>
              <a:rPr lang="ja-JP" altLang="en-US" sz="2800" dirty="0">
                <a:latin typeface="ＭＳ ゴシック" panose="020B0609070205080204" pitchFamily="49" charset="-128"/>
                <a:ea typeface="ＭＳ ゴシック" panose="020B0609070205080204" pitchFamily="49" charset="-128"/>
              </a:rPr>
              <a:t>　　  </a:t>
            </a:r>
            <a:r>
              <a:rPr lang="ja-JP" altLang="ja-JP" sz="2800" dirty="0">
                <a:latin typeface="ＭＳ ゴシック" panose="020B0609070205080204" pitchFamily="49" charset="-128"/>
                <a:ea typeface="ＭＳ ゴシック" panose="020B0609070205080204" pitchFamily="49" charset="-128"/>
              </a:rPr>
              <a:t>口径：</a:t>
            </a:r>
            <a:r>
              <a:rPr lang="en-US" altLang="ja-JP" sz="2800" dirty="0">
                <a:latin typeface="ＭＳ ゴシック" panose="020B0609070205080204" pitchFamily="49" charset="-128"/>
                <a:ea typeface="ＭＳ ゴシック" panose="020B0609070205080204" pitchFamily="49" charset="-128"/>
              </a:rPr>
              <a:t>100mm(S37</a:t>
            </a:r>
            <a:r>
              <a:rPr lang="ja-JP" altLang="ja-JP" sz="2800" dirty="0">
                <a:latin typeface="ＭＳ ゴシック" panose="020B0609070205080204" pitchFamily="49" charset="-128"/>
                <a:ea typeface="ＭＳ ゴシック" panose="020B0609070205080204" pitchFamily="49" charset="-128"/>
              </a:rPr>
              <a:t>布設</a:t>
            </a:r>
            <a:r>
              <a:rPr lang="en-US" altLang="ja-JP" sz="2800" dirty="0">
                <a:latin typeface="ＭＳ ゴシック" panose="020B0609070205080204" pitchFamily="49" charset="-128"/>
                <a:ea typeface="ＭＳ ゴシック" panose="020B0609070205080204" pitchFamily="49" charset="-128"/>
              </a:rPr>
              <a:t>)</a:t>
            </a:r>
            <a:endParaRPr lang="ja-JP" altLang="ja-JP" sz="2800" dirty="0">
              <a:latin typeface="ＭＳ ゴシック" panose="020B0609070205080204" pitchFamily="49" charset="-128"/>
              <a:ea typeface="ＭＳ ゴシック" panose="020B0609070205080204" pitchFamily="49" charset="-128"/>
            </a:endParaRPr>
          </a:p>
          <a:p>
            <a:r>
              <a:rPr lang="ja-JP" altLang="en-US" sz="2800" dirty="0">
                <a:latin typeface="ＭＳ ゴシック" panose="020B0609070205080204" pitchFamily="49" charset="-128"/>
                <a:ea typeface="ＭＳ ゴシック" panose="020B0609070205080204" pitchFamily="49" charset="-128"/>
              </a:rPr>
              <a:t>　　  </a:t>
            </a:r>
            <a:r>
              <a:rPr lang="ja-JP" altLang="ja-JP" sz="2800" dirty="0">
                <a:latin typeface="ＭＳ ゴシック" panose="020B0609070205080204" pitchFamily="49" charset="-128"/>
                <a:ea typeface="ＭＳ ゴシック" panose="020B0609070205080204" pitchFamily="49" charset="-128"/>
              </a:rPr>
              <a:t>設置期間：約１年間（</a:t>
            </a:r>
            <a:r>
              <a:rPr lang="en-US" altLang="ja-JP" sz="2800" dirty="0">
                <a:latin typeface="ＭＳ ゴシック" panose="020B0609070205080204" pitchFamily="49" charset="-128"/>
                <a:ea typeface="ＭＳ ゴシック" panose="020B0609070205080204" pitchFamily="49" charset="-128"/>
              </a:rPr>
              <a:t>H24.11</a:t>
            </a:r>
            <a:r>
              <a:rPr lang="ja-JP" altLang="ja-JP" sz="2800" dirty="0">
                <a:latin typeface="ＭＳ ゴシック" panose="020B0609070205080204" pitchFamily="49" charset="-128"/>
                <a:ea typeface="ＭＳ ゴシック" panose="020B0609070205080204" pitchFamily="49" charset="-128"/>
              </a:rPr>
              <a:t>～</a:t>
            </a:r>
            <a:r>
              <a:rPr lang="en-US" altLang="ja-JP" sz="2800" dirty="0">
                <a:latin typeface="ＭＳ ゴシック" panose="020B0609070205080204" pitchFamily="49" charset="-128"/>
                <a:ea typeface="ＭＳ ゴシック" panose="020B0609070205080204" pitchFamily="49" charset="-128"/>
              </a:rPr>
              <a:t>H25.11</a:t>
            </a:r>
            <a:r>
              <a:rPr lang="ja-JP" altLang="ja-JP" sz="2800" dirty="0">
                <a:latin typeface="ＭＳ ゴシック" panose="020B0609070205080204" pitchFamily="49" charset="-128"/>
                <a:ea typeface="ＭＳ ゴシック" panose="020B0609070205080204" pitchFamily="49" charset="-128"/>
              </a:rPr>
              <a:t>）</a:t>
            </a:r>
          </a:p>
          <a:p>
            <a:r>
              <a:rPr lang="ja-JP" altLang="en-US" sz="2800" dirty="0">
                <a:latin typeface="ＭＳ ゴシック" panose="020B0609070205080204" pitchFamily="49" charset="-128"/>
                <a:ea typeface="ＭＳ ゴシック" panose="020B0609070205080204" pitchFamily="49" charset="-128"/>
              </a:rPr>
              <a:t>　</a:t>
            </a:r>
            <a:endParaRPr lang="en-US" altLang="ja-JP" sz="2800" dirty="0">
              <a:latin typeface="ＭＳ ゴシック" panose="020B0609070205080204" pitchFamily="49" charset="-128"/>
              <a:ea typeface="ＭＳ ゴシック" panose="020B0609070205080204" pitchFamily="49" charset="-128"/>
            </a:endParaRPr>
          </a:p>
          <a:p>
            <a:r>
              <a:rPr lang="ja-JP" altLang="en-US" sz="2800" dirty="0">
                <a:latin typeface="ＭＳ ゴシック" panose="020B0609070205080204" pitchFamily="49" charset="-128"/>
                <a:ea typeface="ＭＳ ゴシック" panose="020B0609070205080204" pitchFamily="49" charset="-128"/>
              </a:rPr>
              <a:t>　</a:t>
            </a:r>
            <a:r>
              <a:rPr lang="ja-JP" altLang="ja-JP" sz="2800" u="sng" dirty="0">
                <a:latin typeface="ＭＳ ゴシック" panose="020B0609070205080204" pitchFamily="49" charset="-128"/>
                <a:ea typeface="ＭＳ ゴシック" panose="020B0609070205080204" pitchFamily="49" charset="-128"/>
              </a:rPr>
              <a:t>（１）、（２）ともに、</a:t>
            </a:r>
            <a:r>
              <a:rPr lang="en-US" altLang="ja-JP" sz="2800" u="sng" dirty="0">
                <a:latin typeface="ＭＳ ゴシック" panose="020B0609070205080204" pitchFamily="49" charset="-128"/>
                <a:ea typeface="ＭＳ ゴシック" panose="020B0609070205080204" pitchFamily="49" charset="-128"/>
              </a:rPr>
              <a:t>NMR</a:t>
            </a:r>
            <a:r>
              <a:rPr lang="ja-JP" altLang="ja-JP" sz="2800" u="sng" dirty="0">
                <a:latin typeface="ＭＳ ゴシック" panose="020B0609070205080204" pitchFamily="49" charset="-128"/>
                <a:ea typeface="ＭＳ ゴシック" panose="020B0609070205080204" pitchFamily="49" charset="-128"/>
              </a:rPr>
              <a:t>設置以降は、残留塩素濃度の減少が大幅に改善され、その後も安定した値を示した。また、（１）については鉄分値の減少も確認できた</a:t>
            </a:r>
            <a:r>
              <a:rPr lang="ja-JP" altLang="en-US" sz="2800" u="sng" dirty="0">
                <a:latin typeface="ＭＳ ゴシック" panose="020B0609070205080204" pitchFamily="49" charset="-128"/>
                <a:ea typeface="ＭＳ ゴシック" panose="020B0609070205080204" pitchFamily="49" charset="-128"/>
              </a:rPr>
              <a:t>結果となっています。</a:t>
            </a:r>
            <a:endParaRPr lang="ja-JP" altLang="ja-JP" sz="2800" dirty="0">
              <a:latin typeface="ＭＳ ゴシック" panose="020B0609070205080204" pitchFamily="49" charset="-128"/>
              <a:ea typeface="ＭＳ ゴシック" panose="020B0609070205080204" pitchFamily="49" charset="-128"/>
            </a:endParaRPr>
          </a:p>
          <a:p>
            <a:r>
              <a:rPr lang="en-US" altLang="ja-JP" sz="2800" dirty="0">
                <a:latin typeface="ＭＳ ゴシック" panose="020B0609070205080204" pitchFamily="49" charset="-128"/>
                <a:ea typeface="ＭＳ ゴシック" panose="020B0609070205080204" pitchFamily="49" charset="-128"/>
              </a:rPr>
              <a:t> </a:t>
            </a:r>
            <a:endParaRPr lang="ja-JP" altLang="ja-JP" sz="2800" dirty="0">
              <a:latin typeface="ＭＳ ゴシック" panose="020B0609070205080204" pitchFamily="49" charset="-128"/>
              <a:ea typeface="ＭＳ ゴシック" panose="020B0609070205080204" pitchFamily="49" charset="-128"/>
            </a:endParaRPr>
          </a:p>
        </p:txBody>
      </p:sp>
      <p:sp>
        <p:nvSpPr>
          <p:cNvPr id="5" name="タイトル 2"/>
          <p:cNvSpPr>
            <a:spLocks noGrp="1"/>
          </p:cNvSpPr>
          <p:nvPr>
            <p:ph type="title"/>
          </p:nvPr>
        </p:nvSpPr>
        <p:spPr/>
        <p:txBody>
          <a:bodyPr/>
          <a:lstStyle/>
          <a:p>
            <a:r>
              <a:rPr kumimoji="1" lang="ja-JP" altLang="en-US" dirty="0">
                <a:latin typeface="ＭＳ ゴシック" panose="020B0609070205080204" pitchFamily="49" charset="-128"/>
                <a:ea typeface="ＭＳ ゴシック" panose="020B0609070205080204" pitchFamily="49" charset="-128"/>
              </a:rPr>
              <a:t>過去の検証（２）</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44</a:t>
            </a:fld>
            <a:endParaRPr kumimoji="1" lang="ja-JP" altLang="en-US"/>
          </a:p>
        </p:txBody>
      </p:sp>
    </p:spTree>
    <p:extLst>
      <p:ext uri="{BB962C8B-B14F-4D97-AF65-F5344CB8AC3E}">
        <p14:creationId xmlns:p14="http://schemas.microsoft.com/office/powerpoint/2010/main" val="37121758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260648"/>
            <a:ext cx="8229600" cy="1146456"/>
          </a:xfrm>
        </p:spPr>
        <p:txBody>
          <a:bodyPr/>
          <a:lstStyle/>
          <a:p>
            <a:r>
              <a:rPr kumimoji="1" lang="ja-JP" altLang="en-US" dirty="0" smtClean="0">
                <a:latin typeface="ＭＳ ゴシック" panose="020B0609070205080204" pitchFamily="49" charset="-128"/>
                <a:ea typeface="ＭＳ ゴシック" panose="020B0609070205080204" pitchFamily="49" charset="-128"/>
              </a:rPr>
              <a:t>当初候補地</a:t>
            </a:r>
            <a:r>
              <a:rPr kumimoji="1" lang="ja-JP" altLang="en-US" dirty="0">
                <a:latin typeface="ＭＳ ゴシック" panose="020B0609070205080204" pitchFamily="49" charset="-128"/>
                <a:ea typeface="ＭＳ ゴシック" panose="020B0609070205080204" pitchFamily="49" charset="-128"/>
              </a:rPr>
              <a:t>の採水</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45</a:t>
            </a:fld>
            <a:endParaRPr kumimoji="1" lang="ja-JP"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68760"/>
            <a:ext cx="8208912" cy="5353050"/>
          </a:xfrm>
          <a:prstGeom prst="rect">
            <a:avLst/>
          </a:prstGeom>
          <a:solidFill>
            <a:schemeClr val="bg1"/>
          </a:solidFill>
          <a:ln>
            <a:noFill/>
          </a:ln>
          <a:effectLst/>
          <a:extLst/>
        </p:spPr>
      </p:pic>
    </p:spTree>
    <p:extLst>
      <p:ext uri="{BB962C8B-B14F-4D97-AF65-F5344CB8AC3E}">
        <p14:creationId xmlns:p14="http://schemas.microsoft.com/office/powerpoint/2010/main" val="4063339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txBox="1">
            <a:spLocks/>
          </p:cNvSpPr>
          <p:nvPr/>
        </p:nvSpPr>
        <p:spPr>
          <a:xfrm>
            <a:off x="200614" y="1335791"/>
            <a:ext cx="8928308" cy="1258141"/>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vert="horz" lIns="86209" tIns="43104" rIns="86209" bIns="43104"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3200" kern="1200">
                <a:solidFill>
                  <a:schemeClr val="dk1"/>
                </a:solidFill>
                <a:latin typeface="HG丸ｺﾞｼｯｸM-PRO" panose="020F0600000000000000" pitchFamily="50" charset="-128"/>
                <a:ea typeface="HG丸ｺﾞｼｯｸM-PRO" panose="020F0600000000000000" pitchFamily="50" charset="-128"/>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2800" kern="1200">
                <a:solidFill>
                  <a:schemeClr val="dk1"/>
                </a:solidFill>
                <a:latin typeface="HG丸ｺﾞｼｯｸM-PRO" panose="020F0600000000000000" pitchFamily="50" charset="-128"/>
                <a:ea typeface="HG丸ｺﾞｼｯｸM-PRO" panose="020F0600000000000000" pitchFamily="50" charset="-128"/>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2400" kern="1200">
                <a:solidFill>
                  <a:schemeClr val="dk1"/>
                </a:solidFill>
                <a:latin typeface="HG丸ｺﾞｼｯｸM-PRO" panose="020F0600000000000000" pitchFamily="50" charset="-128"/>
                <a:ea typeface="HG丸ｺﾞｼｯｸM-PRO" panose="020F0600000000000000" pitchFamily="50" charset="-128"/>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2000" kern="1200">
                <a:solidFill>
                  <a:schemeClr val="dk1"/>
                </a:solidFill>
                <a:latin typeface="HG丸ｺﾞｼｯｸM-PRO" panose="020F0600000000000000" pitchFamily="50" charset="-128"/>
                <a:ea typeface="HG丸ｺﾞｼｯｸM-PRO" panose="020F0600000000000000" pitchFamily="50" charset="-128"/>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2000" kern="1200">
                <a:solidFill>
                  <a:schemeClr val="dk1"/>
                </a:solidFill>
                <a:latin typeface="HG丸ｺﾞｼｯｸM-PRO" panose="020F0600000000000000" pitchFamily="50" charset="-128"/>
                <a:ea typeface="HG丸ｺﾞｼｯｸM-PRO" panose="020F0600000000000000" pitchFamily="50" charset="-128"/>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9pPr>
          </a:lstStyle>
          <a:p>
            <a:pPr marL="0" indent="0" algn="ctr">
              <a:buClr>
                <a:srgbClr val="4F81BD"/>
              </a:buClr>
              <a:buNone/>
            </a:pPr>
            <a:r>
              <a:rPr lang="ja-JP" altLang="en-US" sz="2400" dirty="0" smtClean="0">
                <a:solidFill>
                  <a:prstClr val="black"/>
                </a:solidFill>
                <a:latin typeface="HGPｺﾞｼｯｸE" pitchFamily="50" charset="-128"/>
                <a:ea typeface="HGPｺﾞｼｯｸE" pitchFamily="50" charset="-128"/>
              </a:rPr>
              <a:t>＜横浜市水道局の目標＞</a:t>
            </a:r>
            <a:endParaRPr lang="en-US" altLang="ja-JP" sz="2400" dirty="0" smtClean="0">
              <a:solidFill>
                <a:prstClr val="black"/>
              </a:solidFill>
              <a:latin typeface="HGPｺﾞｼｯｸE" pitchFamily="50" charset="-128"/>
              <a:ea typeface="HGPｺﾞｼｯｸE" pitchFamily="50" charset="-128"/>
            </a:endParaRPr>
          </a:p>
          <a:p>
            <a:pPr marL="0" indent="0" algn="ctr">
              <a:buClr>
                <a:srgbClr val="4F81BD"/>
              </a:buClr>
              <a:buNone/>
            </a:pPr>
            <a:r>
              <a:rPr lang="ja-JP" altLang="en-US" sz="2400" dirty="0" smtClean="0">
                <a:solidFill>
                  <a:prstClr val="black"/>
                </a:solidFill>
                <a:latin typeface="HGPｺﾞｼｯｸE" pitchFamily="50" charset="-128"/>
                <a:ea typeface="HGPｺﾞｼｯｸE" pitchFamily="50" charset="-128"/>
              </a:rPr>
              <a:t>　水質管理を強化し、残留塩素濃度の均等化</a:t>
            </a: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5</a:t>
            </a:fld>
            <a:endParaRPr kumimoji="1" lang="ja-JP" altLang="en-US"/>
          </a:p>
        </p:txBody>
      </p:sp>
      <p:sp>
        <p:nvSpPr>
          <p:cNvPr id="4" name="タイトル 3"/>
          <p:cNvSpPr>
            <a:spLocks noGrp="1"/>
          </p:cNvSpPr>
          <p:nvPr>
            <p:ph type="title"/>
          </p:nvPr>
        </p:nvSpPr>
        <p:spPr/>
        <p:txBody>
          <a:bodyPr/>
          <a:lstStyle/>
          <a:p>
            <a:r>
              <a:rPr kumimoji="1" lang="ja-JP" altLang="en-US" dirty="0" smtClean="0"/>
              <a:t>背景</a:t>
            </a:r>
            <a:endParaRPr kumimoji="1" lang="ja-JP" altLang="en-US" dirty="0"/>
          </a:p>
        </p:txBody>
      </p:sp>
      <p:sp>
        <p:nvSpPr>
          <p:cNvPr id="6" name="二等辺三角形 5"/>
          <p:cNvSpPr/>
          <p:nvPr/>
        </p:nvSpPr>
        <p:spPr>
          <a:xfrm rot="10800000">
            <a:off x="4368737" y="2322613"/>
            <a:ext cx="592055" cy="272718"/>
          </a:xfrm>
          <a:prstGeom prst="triangle">
            <a:avLst>
              <a:gd name="adj" fmla="val 51539"/>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ja-JP" altLang="en-US" sz="1272">
              <a:solidFill>
                <a:prstClr val="white"/>
              </a:solidFill>
            </a:endParaRPr>
          </a:p>
        </p:txBody>
      </p:sp>
      <p:sp>
        <p:nvSpPr>
          <p:cNvPr id="8" name="角丸四角形 7"/>
          <p:cNvSpPr/>
          <p:nvPr/>
        </p:nvSpPr>
        <p:spPr>
          <a:xfrm>
            <a:off x="451994" y="2664674"/>
            <a:ext cx="8262788" cy="1268382"/>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endParaRPr lang="ja-JP" altLang="en-US" sz="3078" dirty="0">
              <a:solidFill>
                <a:srgbClr val="1F497D">
                  <a:lumMod val="75000"/>
                </a:srgb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9" name="テキスト ボックス 8"/>
          <p:cNvSpPr txBox="1"/>
          <p:nvPr/>
        </p:nvSpPr>
        <p:spPr>
          <a:xfrm>
            <a:off x="585508" y="2664674"/>
            <a:ext cx="8070867" cy="1200329"/>
          </a:xfrm>
          <a:prstGeom prst="rect">
            <a:avLst/>
          </a:prstGeom>
          <a:noFill/>
        </p:spPr>
        <p:txBody>
          <a:bodyPr wrap="square" rtlCol="0">
            <a:spAutoFit/>
          </a:bodyPr>
          <a:lstStyle/>
          <a:p>
            <a:r>
              <a:rPr lang="ja-JP" altLang="en-US" sz="2400" dirty="0">
                <a:solidFill>
                  <a:srgbClr val="FF0000"/>
                </a:solidFill>
                <a:latin typeface="HGPｺﾞｼｯｸE" panose="020B0900000000000000" pitchFamily="50" charset="-128"/>
                <a:ea typeface="HGPｺﾞｼｯｸE" panose="020B0900000000000000" pitchFamily="50" charset="-128"/>
              </a:rPr>
              <a:t>老朽化した水道管</a:t>
            </a:r>
            <a:r>
              <a:rPr lang="en-US" altLang="ja-JP" sz="2400" dirty="0">
                <a:solidFill>
                  <a:srgbClr val="FF0000"/>
                </a:solidFill>
                <a:latin typeface="HGPｺﾞｼｯｸE" panose="020B0900000000000000" pitchFamily="50" charset="-128"/>
                <a:ea typeface="HGPｺﾞｼｯｸE" panose="020B0900000000000000" pitchFamily="50" charset="-128"/>
              </a:rPr>
              <a:t>(</a:t>
            </a:r>
            <a:r>
              <a:rPr lang="ja-JP" altLang="en-US" sz="2400" dirty="0">
                <a:solidFill>
                  <a:srgbClr val="FF0000"/>
                </a:solidFill>
                <a:latin typeface="HGPｺﾞｼｯｸE" panose="020B0900000000000000" pitchFamily="50" charset="-128"/>
                <a:ea typeface="HGPｺﾞｼｯｸE" panose="020B0900000000000000" pitchFamily="50" charset="-128"/>
              </a:rPr>
              <a:t>鋼管･鋳鉄管等の鉄管</a:t>
            </a:r>
            <a:r>
              <a:rPr lang="en-US" altLang="ja-JP" sz="2400" dirty="0">
                <a:solidFill>
                  <a:srgbClr val="FF0000"/>
                </a:solidFill>
                <a:latin typeface="HGPｺﾞｼｯｸE" panose="020B0900000000000000" pitchFamily="50" charset="-128"/>
                <a:ea typeface="HGPｺﾞｼｯｸE" panose="020B0900000000000000" pitchFamily="50" charset="-128"/>
              </a:rPr>
              <a:t>)</a:t>
            </a:r>
            <a:r>
              <a:rPr lang="ja-JP" altLang="en-US" sz="2400" dirty="0">
                <a:solidFill>
                  <a:srgbClr val="FF0000"/>
                </a:solidFill>
                <a:latin typeface="HGPｺﾞｼｯｸE" panose="020B0900000000000000" pitchFamily="50" charset="-128"/>
                <a:ea typeface="HGPｺﾞｼｯｸE" panose="020B0900000000000000" pitchFamily="50" charset="-128"/>
              </a:rPr>
              <a:t>や行き止まり管</a:t>
            </a:r>
            <a:r>
              <a:rPr lang="ja-JP" altLang="en-US" sz="2400" dirty="0" smtClean="0">
                <a:solidFill>
                  <a:srgbClr val="FF0000"/>
                </a:solidFill>
                <a:latin typeface="HGPｺﾞｼｯｸE" panose="020B0900000000000000" pitchFamily="50" charset="-128"/>
                <a:ea typeface="HGPｺﾞｼｯｸE" panose="020B0900000000000000" pitchFamily="50" charset="-128"/>
              </a:rPr>
              <a:t>路</a:t>
            </a:r>
            <a:endParaRPr lang="en-US" altLang="ja-JP" sz="2400" dirty="0" smtClean="0">
              <a:solidFill>
                <a:srgbClr val="FF0000"/>
              </a:solidFill>
              <a:latin typeface="HGPｺﾞｼｯｸE" panose="020B0900000000000000" pitchFamily="50" charset="-128"/>
              <a:ea typeface="HGPｺﾞｼｯｸE" panose="020B0900000000000000" pitchFamily="50" charset="-128"/>
            </a:endParaRPr>
          </a:p>
          <a:p>
            <a:r>
              <a:rPr lang="ja-JP" altLang="en-US" sz="2400" dirty="0" smtClean="0">
                <a:solidFill>
                  <a:prstClr val="black"/>
                </a:solidFill>
                <a:latin typeface="HGPｺﾞｼｯｸE" panose="020B0900000000000000" pitchFamily="50" charset="-128"/>
                <a:ea typeface="HGPｺﾞｼｯｸE" panose="020B0900000000000000" pitchFamily="50" charset="-128"/>
              </a:rPr>
              <a:t>　局所的</a:t>
            </a:r>
            <a:r>
              <a:rPr lang="ja-JP" altLang="en-US" sz="2400" dirty="0">
                <a:solidFill>
                  <a:prstClr val="black"/>
                </a:solidFill>
                <a:latin typeface="HGPｺﾞｼｯｸE" panose="020B0900000000000000" pitchFamily="50" charset="-128"/>
                <a:ea typeface="HGPｺﾞｼｯｸE" panose="020B0900000000000000" pitchFamily="50" charset="-128"/>
              </a:rPr>
              <a:t>に残留塩素が減少するため、均等化推進の</a:t>
            </a:r>
            <a:r>
              <a:rPr lang="ja-JP" altLang="en-US" sz="2400" dirty="0" smtClean="0">
                <a:solidFill>
                  <a:prstClr val="black"/>
                </a:solidFill>
                <a:latin typeface="HGPｺﾞｼｯｸE" panose="020B0900000000000000" pitchFamily="50" charset="-128"/>
                <a:ea typeface="HGPｺﾞｼｯｸE" panose="020B0900000000000000" pitchFamily="50" charset="-128"/>
              </a:rPr>
              <a:t>支障</a:t>
            </a:r>
            <a:endParaRPr lang="en-US" altLang="ja-JP" sz="24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2400" dirty="0" smtClean="0">
                <a:solidFill>
                  <a:prstClr val="black"/>
                </a:solidFill>
                <a:latin typeface="HGPｺﾞｼｯｸE" panose="020B0900000000000000" pitchFamily="50" charset="-128"/>
                <a:ea typeface="HGPｺﾞｼｯｸE" panose="020B0900000000000000" pitchFamily="50" charset="-128"/>
              </a:rPr>
              <a:t>　赤水や給水不良の原因</a:t>
            </a:r>
            <a:endParaRPr lang="ja-JP" altLang="en-US" sz="2400" dirty="0">
              <a:solidFill>
                <a:prstClr val="black"/>
              </a:solidFill>
              <a:latin typeface="HGPｺﾞｼｯｸE" panose="020B0900000000000000" pitchFamily="50" charset="-128"/>
              <a:ea typeface="HGPｺﾞｼｯｸE" panose="020B0900000000000000" pitchFamily="50" charset="-128"/>
            </a:endParaRPr>
          </a:p>
        </p:txBody>
      </p:sp>
      <p:sp>
        <p:nvSpPr>
          <p:cNvPr id="10" name="テキスト ボックス 9"/>
          <p:cNvSpPr txBox="1"/>
          <p:nvPr/>
        </p:nvSpPr>
        <p:spPr>
          <a:xfrm>
            <a:off x="322283" y="4360088"/>
            <a:ext cx="8522209" cy="797104"/>
          </a:xfrm>
          <a:prstGeom prst="rect">
            <a:avLst/>
          </a:prstGeom>
        </p:spPr>
        <p:style>
          <a:lnRef idx="1">
            <a:schemeClr val="accent5"/>
          </a:lnRef>
          <a:fillRef idx="2">
            <a:schemeClr val="accent5"/>
          </a:fillRef>
          <a:effectRef idx="1">
            <a:schemeClr val="accent5"/>
          </a:effectRef>
          <a:fontRef idx="minor">
            <a:schemeClr val="dk1"/>
          </a:fontRef>
        </p:style>
        <p:txBody>
          <a:bodyPr wrap="square" lIns="153919" rtlCol="0" anchor="ctr" anchorCtr="0">
            <a:noAutofit/>
          </a:bodyPr>
          <a:lstStyle/>
          <a:p>
            <a:r>
              <a:rPr lang="ja-JP" altLang="en-US" sz="2000" dirty="0" smtClean="0">
                <a:solidFill>
                  <a:prstClr val="black"/>
                </a:solidFill>
                <a:latin typeface="HGPｺﾞｼｯｸE" pitchFamily="50" charset="-128"/>
                <a:ea typeface="HGPｺﾞｼｯｸE" pitchFamily="50" charset="-128"/>
              </a:rPr>
              <a:t>　耐震化</a:t>
            </a:r>
            <a:r>
              <a:rPr lang="ja-JP" altLang="en-US" sz="2000" dirty="0">
                <a:solidFill>
                  <a:prstClr val="black"/>
                </a:solidFill>
                <a:latin typeface="HGPｺﾞｼｯｸE" pitchFamily="50" charset="-128"/>
                <a:ea typeface="HGPｺﾞｼｯｸE" pitchFamily="50" charset="-128"/>
              </a:rPr>
              <a:t>を含めた根本的な解決方法</a:t>
            </a:r>
            <a:r>
              <a:rPr lang="ja-JP" altLang="en-US" sz="2000" dirty="0" smtClean="0">
                <a:solidFill>
                  <a:prstClr val="black"/>
                </a:solidFill>
                <a:latin typeface="HGPｺﾞｼｯｸE" pitchFamily="50" charset="-128"/>
                <a:ea typeface="HGPｺﾞｼｯｸE" pitchFamily="50" charset="-128"/>
              </a:rPr>
              <a:t>は管</a:t>
            </a:r>
            <a:r>
              <a:rPr lang="ja-JP" altLang="en-US" sz="2000" dirty="0">
                <a:solidFill>
                  <a:prstClr val="black"/>
                </a:solidFill>
                <a:latin typeface="HGPｺﾞｼｯｸE" pitchFamily="50" charset="-128"/>
                <a:ea typeface="HGPｺﾞｼｯｸE" pitchFamily="50" charset="-128"/>
              </a:rPr>
              <a:t>路の布設替えだが</a:t>
            </a:r>
            <a:r>
              <a:rPr lang="ja-JP" altLang="en-US" sz="2000" dirty="0" smtClean="0">
                <a:solidFill>
                  <a:prstClr val="black"/>
                </a:solidFill>
                <a:latin typeface="HGPｺﾞｼｯｸE" pitchFamily="50" charset="-128"/>
                <a:ea typeface="HGPｺﾞｼｯｸE" pitchFamily="50" charset="-128"/>
              </a:rPr>
              <a:t>、管路更新困難か所への解消策を検討する必要がある。</a:t>
            </a:r>
            <a:endParaRPr lang="ja-JP" altLang="en-US" sz="2000" dirty="0">
              <a:solidFill>
                <a:prstClr val="black"/>
              </a:solidFill>
              <a:latin typeface="HGPｺﾞｼｯｸE" pitchFamily="50" charset="-128"/>
              <a:ea typeface="HGPｺﾞｼｯｸE" pitchFamily="50" charset="-128"/>
            </a:endParaRPr>
          </a:p>
        </p:txBody>
      </p:sp>
      <p:sp>
        <p:nvSpPr>
          <p:cNvPr id="11" name="二等辺三角形 10"/>
          <p:cNvSpPr/>
          <p:nvPr/>
        </p:nvSpPr>
        <p:spPr>
          <a:xfrm rot="10800000">
            <a:off x="4367047" y="4020378"/>
            <a:ext cx="592055" cy="272718"/>
          </a:xfrm>
          <a:prstGeom prst="triangle">
            <a:avLst>
              <a:gd name="adj" fmla="val 51539"/>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ja-JP" altLang="en-US" sz="1272">
              <a:solidFill>
                <a:prstClr val="white"/>
              </a:solidFill>
            </a:endParaRPr>
          </a:p>
        </p:txBody>
      </p:sp>
      <p:sp>
        <p:nvSpPr>
          <p:cNvPr id="13" name="二等辺三角形 12"/>
          <p:cNvSpPr/>
          <p:nvPr/>
        </p:nvSpPr>
        <p:spPr>
          <a:xfrm rot="10800000">
            <a:off x="4377667" y="5229200"/>
            <a:ext cx="592055" cy="272718"/>
          </a:xfrm>
          <a:prstGeom prst="triangle">
            <a:avLst>
              <a:gd name="adj" fmla="val 51539"/>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ja-JP" altLang="en-US" sz="1272">
              <a:solidFill>
                <a:prstClr val="white"/>
              </a:solidFill>
            </a:endParaRPr>
          </a:p>
        </p:txBody>
      </p:sp>
      <p:sp>
        <p:nvSpPr>
          <p:cNvPr id="14" name="コンテンツ プレースホルダー 2"/>
          <p:cNvSpPr txBox="1">
            <a:spLocks/>
          </p:cNvSpPr>
          <p:nvPr/>
        </p:nvSpPr>
        <p:spPr>
          <a:xfrm>
            <a:off x="310895" y="5478319"/>
            <a:ext cx="8725601" cy="1354728"/>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vert="horz" lIns="86209" tIns="43104" rIns="86209" bIns="43104"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3200" kern="1200">
                <a:solidFill>
                  <a:schemeClr val="dk1"/>
                </a:solidFill>
                <a:latin typeface="HG丸ｺﾞｼｯｸM-PRO" panose="020F0600000000000000" pitchFamily="50" charset="-128"/>
                <a:ea typeface="HG丸ｺﾞｼｯｸM-PRO" panose="020F0600000000000000" pitchFamily="50" charset="-128"/>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2800" kern="1200">
                <a:solidFill>
                  <a:schemeClr val="dk1"/>
                </a:solidFill>
                <a:latin typeface="HG丸ｺﾞｼｯｸM-PRO" panose="020F0600000000000000" pitchFamily="50" charset="-128"/>
                <a:ea typeface="HG丸ｺﾞｼｯｸM-PRO" panose="020F0600000000000000" pitchFamily="50" charset="-128"/>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2400" kern="1200">
                <a:solidFill>
                  <a:schemeClr val="dk1"/>
                </a:solidFill>
                <a:latin typeface="HG丸ｺﾞｼｯｸM-PRO" panose="020F0600000000000000" pitchFamily="50" charset="-128"/>
                <a:ea typeface="HG丸ｺﾞｼｯｸM-PRO" panose="020F0600000000000000" pitchFamily="50" charset="-128"/>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2000" kern="1200">
                <a:solidFill>
                  <a:schemeClr val="dk1"/>
                </a:solidFill>
                <a:latin typeface="HG丸ｺﾞｼｯｸM-PRO" panose="020F0600000000000000" pitchFamily="50" charset="-128"/>
                <a:ea typeface="HG丸ｺﾞｼｯｸM-PRO" panose="020F0600000000000000" pitchFamily="50" charset="-128"/>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2000" kern="1200">
                <a:solidFill>
                  <a:schemeClr val="dk1"/>
                </a:solidFill>
                <a:latin typeface="HG丸ｺﾞｼｯｸM-PRO" panose="020F0600000000000000" pitchFamily="50" charset="-128"/>
                <a:ea typeface="HG丸ｺﾞｼｯｸM-PRO" panose="020F0600000000000000" pitchFamily="50" charset="-128"/>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9pPr>
          </a:lstStyle>
          <a:p>
            <a:pPr marL="0" indent="0">
              <a:buClr>
                <a:srgbClr val="4F81BD"/>
              </a:buClr>
              <a:buNone/>
            </a:pPr>
            <a:r>
              <a:rPr lang="ja-JP" altLang="en-US" sz="2000" dirty="0" smtClean="0">
                <a:solidFill>
                  <a:prstClr val="black"/>
                </a:solidFill>
                <a:latin typeface="HGPｺﾞｼｯｸE" pitchFamily="50" charset="-128"/>
                <a:ea typeface="HGPｺﾞｼｯｸE" pitchFamily="50" charset="-128"/>
              </a:rPr>
              <a:t>平成２５年度の全国発表において、</a:t>
            </a:r>
            <a:endParaRPr lang="en-US" altLang="ja-JP" sz="2000" dirty="0" smtClean="0">
              <a:solidFill>
                <a:prstClr val="black"/>
              </a:solidFill>
              <a:latin typeface="HGPｺﾞｼｯｸE" pitchFamily="50" charset="-128"/>
              <a:ea typeface="HGPｺﾞｼｯｸE" pitchFamily="50" charset="-128"/>
            </a:endParaRPr>
          </a:p>
          <a:p>
            <a:pPr marL="0" indent="0">
              <a:buClr>
                <a:srgbClr val="4F81BD"/>
              </a:buClr>
              <a:buNone/>
            </a:pPr>
            <a:r>
              <a:rPr lang="ja-JP" altLang="en-US" sz="2000" dirty="0" smtClean="0">
                <a:solidFill>
                  <a:prstClr val="black"/>
                </a:solidFill>
                <a:latin typeface="HGPｺﾞｼｯｸE" pitchFamily="50" charset="-128"/>
                <a:ea typeface="HGPｺﾞｼｯｸE" pitchFamily="50" charset="-128"/>
              </a:rPr>
              <a:t>「</a:t>
            </a:r>
            <a:r>
              <a:rPr lang="ja-JP" altLang="en-US" sz="2000" dirty="0">
                <a:solidFill>
                  <a:prstClr val="black"/>
                </a:solidFill>
                <a:latin typeface="HGPｺﾞｼｯｸE" pitchFamily="50" charset="-128"/>
                <a:ea typeface="HGPｺﾞｼｯｸE" pitchFamily="50" charset="-128"/>
              </a:rPr>
              <a:t>特定の電磁波を応用した防錆装置による配水管における残留塩素減少防止効果の検証</a:t>
            </a:r>
            <a:r>
              <a:rPr lang="ja-JP" altLang="en-US" sz="2000" dirty="0" smtClean="0">
                <a:solidFill>
                  <a:prstClr val="black"/>
                </a:solidFill>
                <a:latin typeface="HGPｺﾞｼｯｸE" pitchFamily="50" charset="-128"/>
                <a:ea typeface="HGPｺﾞｼｯｸE" pitchFamily="50" charset="-128"/>
              </a:rPr>
              <a:t>」として</a:t>
            </a:r>
            <a:r>
              <a:rPr lang="en-US" altLang="ja-JP" sz="2000" dirty="0" smtClean="0">
                <a:solidFill>
                  <a:prstClr val="black"/>
                </a:solidFill>
                <a:latin typeface="HGPｺﾞｼｯｸE" pitchFamily="50" charset="-128"/>
                <a:ea typeface="HGPｺﾞｼｯｸE" pitchFamily="50" charset="-128"/>
              </a:rPr>
              <a:t>NMR</a:t>
            </a:r>
            <a:r>
              <a:rPr lang="ja-JP" altLang="en-US" sz="2000" dirty="0">
                <a:solidFill>
                  <a:prstClr val="black"/>
                </a:solidFill>
                <a:latin typeface="HGPｺﾞｼｯｸE" pitchFamily="50" charset="-128"/>
                <a:ea typeface="HGPｺﾞｼｯｸE" pitchFamily="50" charset="-128"/>
              </a:rPr>
              <a:t>装置の検証結果を</a:t>
            </a:r>
            <a:r>
              <a:rPr lang="ja-JP" altLang="en-US" sz="2000" dirty="0" smtClean="0">
                <a:solidFill>
                  <a:prstClr val="black"/>
                </a:solidFill>
                <a:latin typeface="HGPｺﾞｼｯｸE" pitchFamily="50" charset="-128"/>
                <a:ea typeface="HGPｺﾞｼｯｸE" pitchFamily="50" charset="-128"/>
              </a:rPr>
              <a:t>報告した。</a:t>
            </a:r>
          </a:p>
        </p:txBody>
      </p:sp>
    </p:spTree>
    <p:extLst>
      <p:ext uri="{BB962C8B-B14F-4D97-AF65-F5344CB8AC3E}">
        <p14:creationId xmlns:p14="http://schemas.microsoft.com/office/powerpoint/2010/main" val="3285757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6</a:t>
            </a:fld>
            <a:endParaRPr kumimoji="1" lang="ja-JP" altLang="en-US"/>
          </a:p>
        </p:txBody>
      </p:sp>
      <p:sp>
        <p:nvSpPr>
          <p:cNvPr id="4" name="タイトル 3"/>
          <p:cNvSpPr>
            <a:spLocks noGrp="1"/>
          </p:cNvSpPr>
          <p:nvPr>
            <p:ph type="title"/>
          </p:nvPr>
        </p:nvSpPr>
        <p:spPr/>
        <p:txBody>
          <a:bodyPr/>
          <a:lstStyle/>
          <a:p>
            <a:r>
              <a:rPr kumimoji="1" lang="ja-JP" altLang="en-US" dirty="0" smtClean="0"/>
              <a:t>過去の検証</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3891080030"/>
              </p:ext>
            </p:extLst>
          </p:nvPr>
        </p:nvGraphicFramePr>
        <p:xfrm>
          <a:off x="264293" y="1591056"/>
          <a:ext cx="8615412" cy="3782160"/>
        </p:xfrm>
        <a:graphic>
          <a:graphicData uri="http://schemas.openxmlformats.org/drawingml/2006/table">
            <a:tbl>
              <a:tblPr>
                <a:tableStyleId>{616DA210-FB5B-4158-B5E0-FEB733F419BA}</a:tableStyleId>
              </a:tblPr>
              <a:tblGrid>
                <a:gridCol w="396044">
                  <a:extLst>
                    <a:ext uri="{9D8B030D-6E8A-4147-A177-3AD203B41FA5}">
                      <a16:colId xmlns:a16="http://schemas.microsoft.com/office/drawing/2014/main" val="191910734"/>
                    </a:ext>
                  </a:extLst>
                </a:gridCol>
                <a:gridCol w="684076">
                  <a:extLst>
                    <a:ext uri="{9D8B030D-6E8A-4147-A177-3AD203B41FA5}">
                      <a16:colId xmlns:a16="http://schemas.microsoft.com/office/drawing/2014/main" val="1579436437"/>
                    </a:ext>
                  </a:extLst>
                </a:gridCol>
                <a:gridCol w="504056">
                  <a:extLst>
                    <a:ext uri="{9D8B030D-6E8A-4147-A177-3AD203B41FA5}">
                      <a16:colId xmlns:a16="http://schemas.microsoft.com/office/drawing/2014/main" val="1278945531"/>
                    </a:ext>
                  </a:extLst>
                </a:gridCol>
                <a:gridCol w="432048">
                  <a:extLst>
                    <a:ext uri="{9D8B030D-6E8A-4147-A177-3AD203B41FA5}">
                      <a16:colId xmlns:a16="http://schemas.microsoft.com/office/drawing/2014/main" val="348163156"/>
                    </a:ext>
                  </a:extLst>
                </a:gridCol>
                <a:gridCol w="432048">
                  <a:extLst>
                    <a:ext uri="{9D8B030D-6E8A-4147-A177-3AD203B41FA5}">
                      <a16:colId xmlns:a16="http://schemas.microsoft.com/office/drawing/2014/main" val="601741503"/>
                    </a:ext>
                  </a:extLst>
                </a:gridCol>
                <a:gridCol w="432048">
                  <a:extLst>
                    <a:ext uri="{9D8B030D-6E8A-4147-A177-3AD203B41FA5}">
                      <a16:colId xmlns:a16="http://schemas.microsoft.com/office/drawing/2014/main" val="1866469173"/>
                    </a:ext>
                  </a:extLst>
                </a:gridCol>
                <a:gridCol w="504056">
                  <a:extLst>
                    <a:ext uri="{9D8B030D-6E8A-4147-A177-3AD203B41FA5}">
                      <a16:colId xmlns:a16="http://schemas.microsoft.com/office/drawing/2014/main" val="1984174491"/>
                    </a:ext>
                  </a:extLst>
                </a:gridCol>
                <a:gridCol w="491283">
                  <a:extLst>
                    <a:ext uri="{9D8B030D-6E8A-4147-A177-3AD203B41FA5}">
                      <a16:colId xmlns:a16="http://schemas.microsoft.com/office/drawing/2014/main" val="4133511249"/>
                    </a:ext>
                  </a:extLst>
                </a:gridCol>
                <a:gridCol w="1308917">
                  <a:extLst>
                    <a:ext uri="{9D8B030D-6E8A-4147-A177-3AD203B41FA5}">
                      <a16:colId xmlns:a16="http://schemas.microsoft.com/office/drawing/2014/main" val="2522513776"/>
                    </a:ext>
                  </a:extLst>
                </a:gridCol>
                <a:gridCol w="1368152">
                  <a:extLst>
                    <a:ext uri="{9D8B030D-6E8A-4147-A177-3AD203B41FA5}">
                      <a16:colId xmlns:a16="http://schemas.microsoft.com/office/drawing/2014/main" val="4008821129"/>
                    </a:ext>
                  </a:extLst>
                </a:gridCol>
                <a:gridCol w="2062684">
                  <a:extLst>
                    <a:ext uri="{9D8B030D-6E8A-4147-A177-3AD203B41FA5}">
                      <a16:colId xmlns:a16="http://schemas.microsoft.com/office/drawing/2014/main" val="1097100353"/>
                    </a:ext>
                  </a:extLst>
                </a:gridCol>
              </a:tblGrid>
              <a:tr h="346224">
                <a:tc rowSpan="2">
                  <a:txBody>
                    <a:bodyPr/>
                    <a:lstStyle/>
                    <a:p>
                      <a:pPr algn="ctr" fontAlgn="ctr"/>
                      <a:r>
                        <a:rPr lang="ja-JP" altLang="en-US" sz="1600" u="none" strike="noStrike" dirty="0">
                          <a:effectLst/>
                          <a:latin typeface="+mj-ea"/>
                          <a:ea typeface="+mj-ea"/>
                        </a:rPr>
                        <a:t>年度</a:t>
                      </a:r>
                      <a:endParaRPr lang="ja-JP" altLang="en-US" sz="1600" b="0" i="0" u="none" strike="noStrike" dirty="0">
                        <a:solidFill>
                          <a:srgbClr val="000000"/>
                        </a:solidFill>
                        <a:effectLst/>
                        <a:latin typeface="+mj-ea"/>
                        <a:ea typeface="+mj-ea"/>
                      </a:endParaRPr>
                    </a:p>
                  </a:txBody>
                  <a:tcPr marL="4729" marR="4729" marT="4729" marB="0" anchor="ctr">
                    <a:solidFill>
                      <a:schemeClr val="accent5">
                        <a:lumMod val="20000"/>
                        <a:lumOff val="80000"/>
                      </a:schemeClr>
                    </a:solidFill>
                  </a:tcPr>
                </a:tc>
                <a:tc rowSpan="2">
                  <a:txBody>
                    <a:bodyPr/>
                    <a:lstStyle/>
                    <a:p>
                      <a:pPr algn="ctr" fontAlgn="ctr"/>
                      <a:r>
                        <a:rPr lang="ja-JP" altLang="en-US" sz="1600" b="0" i="0" u="none" strike="noStrike" dirty="0" smtClean="0">
                          <a:solidFill>
                            <a:srgbClr val="000000"/>
                          </a:solidFill>
                          <a:effectLst/>
                          <a:latin typeface="+mj-ea"/>
                          <a:ea typeface="+mj-ea"/>
                        </a:rPr>
                        <a:t>タイトル</a:t>
                      </a:r>
                      <a:endParaRPr lang="ja-JP" altLang="en-US" sz="1600" b="0" i="0" u="none" strike="noStrike" dirty="0">
                        <a:solidFill>
                          <a:srgbClr val="000000"/>
                        </a:solidFill>
                        <a:effectLst/>
                        <a:latin typeface="+mj-ea"/>
                        <a:ea typeface="+mj-ea"/>
                      </a:endParaRPr>
                    </a:p>
                  </a:txBody>
                  <a:tcPr marL="4729" marR="4729" marT="4729" marB="0" anchor="ctr">
                    <a:solidFill>
                      <a:schemeClr val="accent5">
                        <a:lumMod val="20000"/>
                        <a:lumOff val="80000"/>
                      </a:schemeClr>
                    </a:solidFill>
                  </a:tcPr>
                </a:tc>
                <a:tc rowSpan="2">
                  <a:txBody>
                    <a:bodyPr/>
                    <a:lstStyle/>
                    <a:p>
                      <a:pPr algn="ctr" fontAlgn="ctr"/>
                      <a:r>
                        <a:rPr lang="ja-JP" altLang="en-US" sz="1600" u="none" strike="noStrike" dirty="0">
                          <a:effectLst/>
                          <a:latin typeface="+mj-ea"/>
                          <a:ea typeface="+mj-ea"/>
                        </a:rPr>
                        <a:t>検証者</a:t>
                      </a:r>
                      <a:endParaRPr lang="ja-JP" altLang="en-US" sz="1600" b="0" i="0" u="none" strike="noStrike" dirty="0">
                        <a:solidFill>
                          <a:srgbClr val="000000"/>
                        </a:solidFill>
                        <a:effectLst/>
                        <a:latin typeface="+mj-ea"/>
                        <a:ea typeface="+mj-ea"/>
                      </a:endParaRPr>
                    </a:p>
                  </a:txBody>
                  <a:tcPr marL="4729" marR="4729" marT="4729" marB="0" vert="eaVert" anchor="ctr">
                    <a:solidFill>
                      <a:schemeClr val="accent5">
                        <a:lumMod val="20000"/>
                        <a:lumOff val="80000"/>
                      </a:schemeClr>
                    </a:solidFill>
                  </a:tcPr>
                </a:tc>
                <a:tc rowSpan="2">
                  <a:txBody>
                    <a:bodyPr/>
                    <a:lstStyle/>
                    <a:p>
                      <a:pPr algn="ctr" fontAlgn="ctr"/>
                      <a:r>
                        <a:rPr lang="ja-JP" altLang="en-US" sz="1600" u="none" strike="noStrike" dirty="0">
                          <a:effectLst/>
                          <a:latin typeface="+mj-ea"/>
                          <a:ea typeface="+mj-ea"/>
                        </a:rPr>
                        <a:t>検証場所</a:t>
                      </a:r>
                      <a:endParaRPr lang="ja-JP" altLang="en-US" sz="1600" b="0" i="0" u="none" strike="noStrike" dirty="0">
                        <a:solidFill>
                          <a:srgbClr val="000000"/>
                        </a:solidFill>
                        <a:effectLst/>
                        <a:latin typeface="+mj-ea"/>
                        <a:ea typeface="+mj-ea"/>
                      </a:endParaRPr>
                    </a:p>
                  </a:txBody>
                  <a:tcPr marL="4729" marR="4729" marT="4729" marB="0" vert="eaVert" anchor="ctr">
                    <a:solidFill>
                      <a:schemeClr val="accent5">
                        <a:lumMod val="20000"/>
                        <a:lumOff val="80000"/>
                      </a:schemeClr>
                    </a:solidFill>
                  </a:tcPr>
                </a:tc>
                <a:tc gridSpan="4">
                  <a:txBody>
                    <a:bodyPr/>
                    <a:lstStyle/>
                    <a:p>
                      <a:pPr algn="ctr" fontAlgn="ctr"/>
                      <a:r>
                        <a:rPr lang="ja-JP" altLang="en-US" sz="1600" u="none" strike="noStrike" dirty="0">
                          <a:effectLst/>
                          <a:latin typeface="+mj-ea"/>
                          <a:ea typeface="+mj-ea"/>
                        </a:rPr>
                        <a:t>対象管路</a:t>
                      </a:r>
                      <a:endParaRPr lang="ja-JP" altLang="en-US" sz="1600" b="0" i="0" u="none" strike="noStrike" dirty="0">
                        <a:solidFill>
                          <a:srgbClr val="000000"/>
                        </a:solidFill>
                        <a:effectLst/>
                        <a:latin typeface="+mj-ea"/>
                        <a:ea typeface="+mj-ea"/>
                      </a:endParaRPr>
                    </a:p>
                  </a:txBody>
                  <a:tcPr marL="4729" marR="4729" marT="4729" marB="0" anchor="ctr">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altLang="en-US" sz="1600" u="none" strike="noStrike" dirty="0">
                          <a:effectLst/>
                          <a:latin typeface="+mj-ea"/>
                          <a:ea typeface="+mj-ea"/>
                        </a:rPr>
                        <a:t>検証方法</a:t>
                      </a:r>
                      <a:endParaRPr lang="ja-JP" altLang="en-US" sz="1600" b="0" i="0" u="none" strike="noStrike" dirty="0">
                        <a:solidFill>
                          <a:srgbClr val="000000"/>
                        </a:solidFill>
                        <a:effectLst/>
                        <a:latin typeface="+mj-ea"/>
                        <a:ea typeface="+mj-ea"/>
                      </a:endParaRPr>
                    </a:p>
                  </a:txBody>
                  <a:tcPr marL="4729" marR="4729" marT="4729" marB="0" anchor="ctr">
                    <a:solidFill>
                      <a:schemeClr val="accent5">
                        <a:lumMod val="20000"/>
                        <a:lumOff val="80000"/>
                      </a:schemeClr>
                    </a:solidFill>
                  </a:tcPr>
                </a:tc>
                <a:tc rowSpan="2">
                  <a:txBody>
                    <a:bodyPr/>
                    <a:lstStyle/>
                    <a:p>
                      <a:pPr algn="ctr" fontAlgn="ctr"/>
                      <a:r>
                        <a:rPr lang="ja-JP" altLang="en-US" sz="1600" u="none" strike="noStrike" dirty="0">
                          <a:effectLst/>
                          <a:latin typeface="+mj-ea"/>
                          <a:ea typeface="+mj-ea"/>
                        </a:rPr>
                        <a:t>検証結果</a:t>
                      </a:r>
                      <a:endParaRPr lang="ja-JP" altLang="en-US" sz="1600" b="0" i="0" u="none" strike="noStrike" dirty="0">
                        <a:solidFill>
                          <a:srgbClr val="000000"/>
                        </a:solidFill>
                        <a:effectLst/>
                        <a:latin typeface="+mj-ea"/>
                        <a:ea typeface="+mj-ea"/>
                      </a:endParaRPr>
                    </a:p>
                  </a:txBody>
                  <a:tcPr marL="4729" marR="4729" marT="4729" marB="0" anchor="ctr">
                    <a:solidFill>
                      <a:schemeClr val="accent5">
                        <a:lumMod val="20000"/>
                        <a:lumOff val="80000"/>
                      </a:schemeClr>
                    </a:solidFill>
                  </a:tcPr>
                </a:tc>
                <a:tc rowSpan="2">
                  <a:txBody>
                    <a:bodyPr/>
                    <a:lstStyle/>
                    <a:p>
                      <a:pPr algn="ctr" fontAlgn="ctr"/>
                      <a:r>
                        <a:rPr lang="ja-JP" altLang="en-US" sz="1600" u="none" strike="noStrike" dirty="0">
                          <a:effectLst/>
                          <a:latin typeface="+mj-ea"/>
                          <a:ea typeface="+mj-ea"/>
                        </a:rPr>
                        <a:t>課題</a:t>
                      </a:r>
                      <a:endParaRPr lang="ja-JP" altLang="en-US" sz="1600" b="0" i="0" u="none" strike="noStrike" dirty="0">
                        <a:solidFill>
                          <a:srgbClr val="000000"/>
                        </a:solidFill>
                        <a:effectLst/>
                        <a:latin typeface="+mj-ea"/>
                        <a:ea typeface="+mj-ea"/>
                      </a:endParaRPr>
                    </a:p>
                  </a:txBody>
                  <a:tcPr marL="4729" marR="4729" marT="4729" marB="0" anchor="ctr">
                    <a:solidFill>
                      <a:schemeClr val="accent5">
                        <a:lumMod val="20000"/>
                        <a:lumOff val="80000"/>
                      </a:schemeClr>
                    </a:solidFill>
                  </a:tcPr>
                </a:tc>
                <a:extLst>
                  <a:ext uri="{0D108BD9-81ED-4DB2-BD59-A6C34878D82A}">
                    <a16:rowId xmlns:a16="http://schemas.microsoft.com/office/drawing/2014/main" val="3632789752"/>
                  </a:ext>
                </a:extLst>
              </a:tr>
              <a:tr h="68294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600" u="none" strike="noStrike" dirty="0">
                          <a:effectLst/>
                          <a:latin typeface="+mj-ea"/>
                          <a:ea typeface="+mj-ea"/>
                        </a:rPr>
                        <a:t>種類</a:t>
                      </a:r>
                      <a:endParaRPr lang="ja-JP" altLang="en-US" sz="1600" b="0" i="0" u="none" strike="noStrike" dirty="0">
                        <a:solidFill>
                          <a:srgbClr val="000000"/>
                        </a:solidFill>
                        <a:effectLst/>
                        <a:latin typeface="+mj-ea"/>
                        <a:ea typeface="+mj-ea"/>
                      </a:endParaRPr>
                    </a:p>
                  </a:txBody>
                  <a:tcPr marL="4729" marR="4729" marT="4729" marB="0" vert="eaVert" anchor="ctr">
                    <a:solidFill>
                      <a:schemeClr val="accent5">
                        <a:lumMod val="20000"/>
                        <a:lumOff val="80000"/>
                      </a:schemeClr>
                    </a:solidFill>
                  </a:tcPr>
                </a:tc>
                <a:tc>
                  <a:txBody>
                    <a:bodyPr/>
                    <a:lstStyle/>
                    <a:p>
                      <a:pPr algn="ctr" fontAlgn="ctr"/>
                      <a:r>
                        <a:rPr lang="ja-JP" altLang="en-US" sz="1600" u="none" strike="noStrike" dirty="0">
                          <a:effectLst/>
                          <a:latin typeface="+mj-ea"/>
                          <a:ea typeface="+mj-ea"/>
                        </a:rPr>
                        <a:t>口径</a:t>
                      </a:r>
                      <a:endParaRPr lang="ja-JP" altLang="en-US" sz="1600" b="0" i="0" u="none" strike="noStrike" dirty="0">
                        <a:solidFill>
                          <a:srgbClr val="000000"/>
                        </a:solidFill>
                        <a:effectLst/>
                        <a:latin typeface="+mj-ea"/>
                        <a:ea typeface="+mj-ea"/>
                      </a:endParaRPr>
                    </a:p>
                  </a:txBody>
                  <a:tcPr marL="4729" marR="4729" marT="4729" marB="0" vert="eaVert" anchor="ctr">
                    <a:solidFill>
                      <a:schemeClr val="accent5">
                        <a:lumMod val="20000"/>
                        <a:lumOff val="80000"/>
                      </a:schemeClr>
                    </a:solidFill>
                  </a:tcPr>
                </a:tc>
                <a:tc>
                  <a:txBody>
                    <a:bodyPr/>
                    <a:lstStyle/>
                    <a:p>
                      <a:pPr algn="ctr" fontAlgn="ctr"/>
                      <a:r>
                        <a:rPr lang="ja-JP" altLang="en-US" sz="1600" u="none" strike="noStrike" dirty="0">
                          <a:effectLst/>
                          <a:latin typeface="+mj-ea"/>
                          <a:ea typeface="+mj-ea"/>
                        </a:rPr>
                        <a:t>管種</a:t>
                      </a:r>
                      <a:endParaRPr lang="ja-JP" altLang="en-US" sz="1600" b="0" i="0" u="none" strike="noStrike" dirty="0">
                        <a:solidFill>
                          <a:srgbClr val="000000"/>
                        </a:solidFill>
                        <a:effectLst/>
                        <a:latin typeface="+mj-ea"/>
                        <a:ea typeface="+mj-ea"/>
                      </a:endParaRPr>
                    </a:p>
                  </a:txBody>
                  <a:tcPr marL="4729" marR="4729" marT="4729" marB="0" vert="eaVert" anchor="ctr">
                    <a:solidFill>
                      <a:schemeClr val="accent5">
                        <a:lumMod val="20000"/>
                        <a:lumOff val="80000"/>
                      </a:schemeClr>
                    </a:solidFill>
                  </a:tcPr>
                </a:tc>
                <a:tc>
                  <a:txBody>
                    <a:bodyPr/>
                    <a:lstStyle/>
                    <a:p>
                      <a:pPr algn="ctr" fontAlgn="ctr"/>
                      <a:r>
                        <a:rPr lang="ja-JP" altLang="en-US" sz="1600" u="none" strike="noStrike" dirty="0" smtClean="0">
                          <a:effectLst/>
                          <a:latin typeface="+mj-ea"/>
                          <a:ea typeface="+mj-ea"/>
                        </a:rPr>
                        <a:t>布設</a:t>
                      </a:r>
                      <a:endParaRPr lang="en-US" altLang="ja-JP" sz="1600" u="none" strike="noStrike" dirty="0" smtClean="0">
                        <a:effectLst/>
                        <a:latin typeface="+mj-ea"/>
                        <a:ea typeface="+mj-ea"/>
                      </a:endParaRPr>
                    </a:p>
                    <a:p>
                      <a:pPr algn="ctr" fontAlgn="ctr"/>
                      <a:r>
                        <a:rPr lang="ja-JP" altLang="en-US" sz="1600" u="none" strike="noStrike" dirty="0" smtClean="0">
                          <a:effectLst/>
                          <a:latin typeface="+mj-ea"/>
                          <a:ea typeface="+mj-ea"/>
                        </a:rPr>
                        <a:t>年度</a:t>
                      </a:r>
                      <a:endParaRPr lang="ja-JP" altLang="en-US" sz="1600" b="0" i="0" u="none" strike="noStrike" dirty="0">
                        <a:solidFill>
                          <a:srgbClr val="000000"/>
                        </a:solidFill>
                        <a:effectLst/>
                        <a:latin typeface="+mj-ea"/>
                        <a:ea typeface="+mj-ea"/>
                      </a:endParaRPr>
                    </a:p>
                  </a:txBody>
                  <a:tcPr marL="4729" marR="4729" marT="4729" marB="0" anchor="ctr">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679617595"/>
                  </a:ext>
                </a:extLst>
              </a:tr>
              <a:tr h="2752987">
                <a:tc>
                  <a:txBody>
                    <a:bodyPr/>
                    <a:lstStyle/>
                    <a:p>
                      <a:pPr algn="ctr" fontAlgn="ctr"/>
                      <a:r>
                        <a:rPr lang="en-US" altLang="ja-JP" sz="1600" u="none" strike="noStrike" dirty="0">
                          <a:effectLst/>
                          <a:latin typeface="+mj-ea"/>
                          <a:ea typeface="+mj-ea"/>
                        </a:rPr>
                        <a:t>24</a:t>
                      </a:r>
                      <a:r>
                        <a:rPr lang="en-US" altLang="ja-JP" sz="1600" u="none" strike="noStrike" dirty="0" smtClean="0">
                          <a:effectLst/>
                          <a:latin typeface="+mj-ea"/>
                          <a:ea typeface="+mj-ea"/>
                        </a:rPr>
                        <a:t>,</a:t>
                      </a:r>
                    </a:p>
                    <a:p>
                      <a:pPr algn="ctr" fontAlgn="ctr"/>
                      <a:r>
                        <a:rPr lang="en-US" altLang="ja-JP" sz="1600" u="none" strike="noStrike" dirty="0" smtClean="0">
                          <a:effectLst/>
                          <a:latin typeface="+mj-ea"/>
                          <a:ea typeface="+mj-ea"/>
                        </a:rPr>
                        <a:t>25</a:t>
                      </a:r>
                    </a:p>
                    <a:p>
                      <a:pPr algn="ctr" fontAlgn="ctr"/>
                      <a:r>
                        <a:rPr lang="ja-JP" altLang="en-US" sz="1600" u="none" strike="noStrike" dirty="0" smtClean="0">
                          <a:effectLst/>
                          <a:latin typeface="+mj-ea"/>
                          <a:ea typeface="+mj-ea"/>
                        </a:rPr>
                        <a:t>年度</a:t>
                      </a:r>
                      <a:r>
                        <a:rPr lang="ja-JP" altLang="en-US" sz="1600" u="none" strike="noStrike" dirty="0">
                          <a:effectLst/>
                          <a:latin typeface="+mj-ea"/>
                          <a:ea typeface="+mj-ea"/>
                        </a:rPr>
                        <a:t/>
                      </a:r>
                      <a:br>
                        <a:rPr lang="ja-JP" altLang="en-US" sz="1600" u="none" strike="noStrike" dirty="0">
                          <a:effectLst/>
                          <a:latin typeface="+mj-ea"/>
                          <a:ea typeface="+mj-ea"/>
                        </a:rPr>
                      </a:br>
                      <a:endParaRPr lang="en-US" altLang="ja-JP" sz="1600" u="none" strike="noStrike" dirty="0" smtClean="0">
                        <a:effectLst/>
                        <a:latin typeface="+mj-ea"/>
                        <a:ea typeface="+mj-ea"/>
                      </a:endParaRPr>
                    </a:p>
                    <a:p>
                      <a:pPr algn="ctr" fontAlgn="ctr"/>
                      <a:r>
                        <a:rPr lang="en-US" altLang="ja-JP" sz="1600" u="none" strike="noStrike" dirty="0" smtClean="0">
                          <a:effectLst/>
                          <a:latin typeface="+mj-ea"/>
                          <a:ea typeface="+mj-ea"/>
                        </a:rPr>
                        <a:t>24</a:t>
                      </a:r>
                      <a:r>
                        <a:rPr lang="en-US" sz="1600" u="none" strike="noStrike" dirty="0" smtClean="0">
                          <a:effectLst/>
                          <a:latin typeface="+mj-ea"/>
                          <a:ea typeface="+mj-ea"/>
                        </a:rPr>
                        <a:t>.9</a:t>
                      </a:r>
                    </a:p>
                    <a:p>
                      <a:pPr algn="ctr" fontAlgn="ctr"/>
                      <a:r>
                        <a:rPr lang="en-US" sz="1600" u="none" strike="noStrike" dirty="0" smtClean="0">
                          <a:effectLst/>
                          <a:latin typeface="+mj-ea"/>
                          <a:ea typeface="+mj-ea"/>
                        </a:rPr>
                        <a:t>～</a:t>
                      </a:r>
                      <a:r>
                        <a:rPr lang="en-US" altLang="ja-JP" sz="1600" u="none" strike="noStrike" dirty="0" smtClean="0">
                          <a:effectLst/>
                          <a:latin typeface="+mj-ea"/>
                          <a:ea typeface="+mj-ea"/>
                        </a:rPr>
                        <a:t>25</a:t>
                      </a:r>
                      <a:r>
                        <a:rPr lang="en-US" sz="1600" u="none" strike="noStrike" dirty="0" smtClean="0">
                          <a:effectLst/>
                          <a:latin typeface="+mj-ea"/>
                          <a:ea typeface="+mj-ea"/>
                        </a:rPr>
                        <a:t>.9</a:t>
                      </a:r>
                      <a:endParaRPr lang="en-US" sz="1600" b="0" i="0" u="none" strike="noStrike" dirty="0">
                        <a:solidFill>
                          <a:srgbClr val="000000"/>
                        </a:solidFill>
                        <a:effectLst/>
                        <a:latin typeface="+mj-ea"/>
                        <a:ea typeface="+mj-ea"/>
                      </a:endParaRPr>
                    </a:p>
                  </a:txBody>
                  <a:tcPr marL="4729" marR="4729" marT="4729" marB="0" anchor="ctr">
                    <a:solidFill>
                      <a:schemeClr val="bg1"/>
                    </a:solidFill>
                  </a:tcPr>
                </a:tc>
                <a:tc>
                  <a:txBody>
                    <a:bodyPr/>
                    <a:lstStyle/>
                    <a:p>
                      <a:pPr algn="ctr" fontAlgn="ctr"/>
                      <a:r>
                        <a:rPr lang="ja-JP" altLang="en-US" sz="1400" b="0" i="0" u="none" strike="noStrike" dirty="0" smtClean="0">
                          <a:solidFill>
                            <a:srgbClr val="000000"/>
                          </a:solidFill>
                          <a:effectLst/>
                          <a:latin typeface="+mj-ea"/>
                          <a:ea typeface="+mj-ea"/>
                        </a:rPr>
                        <a:t>特定の電磁波を応用した防錆装置による配水管における残留塩素減少防止効果の検証</a:t>
                      </a:r>
                      <a:endParaRPr lang="en-US" sz="1400" b="0" i="0" u="none" strike="noStrike" dirty="0">
                        <a:solidFill>
                          <a:srgbClr val="000000"/>
                        </a:solidFill>
                        <a:effectLst/>
                        <a:latin typeface="+mj-ea"/>
                        <a:ea typeface="+mj-ea"/>
                      </a:endParaRPr>
                    </a:p>
                  </a:txBody>
                  <a:tcPr marL="4729" marR="4729" marT="4729" marB="0" vert="eaVert" anchor="ctr">
                    <a:solidFill>
                      <a:schemeClr val="bg1"/>
                    </a:solidFill>
                  </a:tcPr>
                </a:tc>
                <a:tc>
                  <a:txBody>
                    <a:bodyPr/>
                    <a:lstStyle/>
                    <a:p>
                      <a:pPr algn="ctr" fontAlgn="ctr"/>
                      <a:r>
                        <a:rPr lang="ja-JP" altLang="en-US" sz="1600" u="none" strike="noStrike" dirty="0" smtClean="0">
                          <a:effectLst/>
                          <a:latin typeface="+mj-ea"/>
                          <a:ea typeface="+mj-ea"/>
                        </a:rPr>
                        <a:t>水道局（</a:t>
                      </a:r>
                      <a:r>
                        <a:rPr lang="ja-JP" altLang="en-US" sz="1600" u="none" strike="noStrike" dirty="0">
                          <a:effectLst/>
                          <a:latin typeface="+mj-ea"/>
                          <a:ea typeface="+mj-ea"/>
                        </a:rPr>
                        <a:t>共同研究）</a:t>
                      </a:r>
                      <a:endParaRPr lang="ja-JP" altLang="en-US" sz="1600" b="0" i="0" u="none" strike="noStrike" dirty="0">
                        <a:solidFill>
                          <a:srgbClr val="000000"/>
                        </a:solidFill>
                        <a:effectLst/>
                        <a:latin typeface="+mj-ea"/>
                        <a:ea typeface="+mj-ea"/>
                      </a:endParaRPr>
                    </a:p>
                  </a:txBody>
                  <a:tcPr marL="4729" marR="4729" marT="4729" marB="0" vert="eaVert" anchor="ctr">
                    <a:solidFill>
                      <a:schemeClr val="bg1"/>
                    </a:solidFill>
                  </a:tcPr>
                </a:tc>
                <a:tc>
                  <a:txBody>
                    <a:bodyPr/>
                    <a:lstStyle/>
                    <a:p>
                      <a:pPr algn="ctr" fontAlgn="ctr"/>
                      <a:r>
                        <a:rPr lang="zh-CN" altLang="en-US" sz="1600" u="none" strike="noStrike" dirty="0" smtClean="0">
                          <a:effectLst/>
                          <a:latin typeface="HGS明朝E" panose="02020900000000000000" pitchFamily="18" charset="-128"/>
                          <a:ea typeface="HGS明朝E" panose="02020900000000000000" pitchFamily="18" charset="-128"/>
                        </a:rPr>
                        <a:t>神奈川区羽沢町</a:t>
                      </a:r>
                      <a:endParaRPr lang="zh-CN" altLang="en-US" sz="1600" b="0" i="0" u="none" strike="noStrike" dirty="0">
                        <a:solidFill>
                          <a:srgbClr val="000000"/>
                        </a:solidFill>
                        <a:effectLst/>
                        <a:latin typeface="HGS明朝E" panose="02020900000000000000" pitchFamily="18" charset="-128"/>
                        <a:ea typeface="HGS明朝E" panose="02020900000000000000" pitchFamily="18" charset="-128"/>
                      </a:endParaRPr>
                    </a:p>
                  </a:txBody>
                  <a:tcPr marL="4729" marR="4729" marT="4729" marB="0" vert="eaVert" anchor="ctr">
                    <a:solidFill>
                      <a:schemeClr val="bg1"/>
                    </a:solidFill>
                  </a:tcPr>
                </a:tc>
                <a:tc>
                  <a:txBody>
                    <a:bodyPr/>
                    <a:lstStyle/>
                    <a:p>
                      <a:pPr algn="ctr" fontAlgn="ctr"/>
                      <a:r>
                        <a:rPr lang="ja-JP" altLang="en-US" sz="1600" u="none" strike="noStrike" dirty="0">
                          <a:effectLst/>
                          <a:latin typeface="+mj-ea"/>
                          <a:ea typeface="+mj-ea"/>
                        </a:rPr>
                        <a:t>配水管</a:t>
                      </a:r>
                      <a:endParaRPr lang="ja-JP" altLang="en-US" sz="1600" b="0" i="0" u="none" strike="noStrike" dirty="0">
                        <a:solidFill>
                          <a:srgbClr val="000000"/>
                        </a:solidFill>
                        <a:effectLst/>
                        <a:latin typeface="+mj-ea"/>
                        <a:ea typeface="+mj-ea"/>
                      </a:endParaRPr>
                    </a:p>
                  </a:txBody>
                  <a:tcPr marL="4729" marR="4729" marT="4729" marB="0" vert="eaVert" anchor="ctr">
                    <a:solidFill>
                      <a:schemeClr val="bg1"/>
                    </a:solidFill>
                  </a:tcPr>
                </a:tc>
                <a:tc>
                  <a:txBody>
                    <a:bodyPr/>
                    <a:lstStyle/>
                    <a:p>
                      <a:pPr algn="ctr" fontAlgn="ctr"/>
                      <a:r>
                        <a:rPr lang="ja-JP" altLang="en-US" sz="1600" b="0" i="0" u="none" strike="noStrike" dirty="0" smtClean="0">
                          <a:solidFill>
                            <a:schemeClr val="tx1"/>
                          </a:solidFill>
                          <a:effectLst/>
                          <a:latin typeface="+mj-ea"/>
                          <a:ea typeface="+mj-ea"/>
                        </a:rPr>
                        <a:t>１００</a:t>
                      </a:r>
                      <a:endParaRPr lang="en-US" altLang="ja-JP" sz="1600" b="0" i="0" u="none" strike="noStrike" dirty="0">
                        <a:solidFill>
                          <a:srgbClr val="000000"/>
                        </a:solidFill>
                        <a:effectLst/>
                        <a:latin typeface="+mj-ea"/>
                        <a:ea typeface="+mj-ea"/>
                      </a:endParaRPr>
                    </a:p>
                  </a:txBody>
                  <a:tcPr marL="4729" marR="4729" marT="4729" marB="0" vert="eaVert" anchor="ctr">
                    <a:solidFill>
                      <a:schemeClr val="bg1"/>
                    </a:solidFill>
                  </a:tcPr>
                </a:tc>
                <a:tc>
                  <a:txBody>
                    <a:bodyPr/>
                    <a:lstStyle/>
                    <a:p>
                      <a:pPr algn="ctr" fontAlgn="ctr"/>
                      <a:r>
                        <a:rPr lang="en-US" sz="1600" u="none" strike="noStrike" dirty="0" smtClean="0">
                          <a:effectLst/>
                          <a:latin typeface="+mj-ea"/>
                          <a:ea typeface="+mj-ea"/>
                        </a:rPr>
                        <a:t>C</a:t>
                      </a:r>
                    </a:p>
                    <a:p>
                      <a:pPr algn="ctr" fontAlgn="ctr"/>
                      <a:r>
                        <a:rPr lang="en-US" sz="1600" u="none" strike="noStrike" dirty="0" smtClean="0">
                          <a:effectLst/>
                          <a:latin typeface="+mj-ea"/>
                          <a:ea typeface="+mj-ea"/>
                        </a:rPr>
                        <a:t>I</a:t>
                      </a:r>
                    </a:p>
                    <a:p>
                      <a:pPr algn="ctr" fontAlgn="ctr"/>
                      <a:r>
                        <a:rPr lang="en-US" sz="1600" u="none" strike="noStrike" dirty="0" smtClean="0">
                          <a:effectLst/>
                          <a:latin typeface="+mj-ea"/>
                          <a:ea typeface="+mj-ea"/>
                        </a:rPr>
                        <a:t>P</a:t>
                      </a:r>
                      <a:endParaRPr lang="en-US" sz="1600" b="0" i="0" u="none" strike="noStrike" dirty="0">
                        <a:solidFill>
                          <a:srgbClr val="000000"/>
                        </a:solidFill>
                        <a:effectLst/>
                        <a:latin typeface="+mj-ea"/>
                        <a:ea typeface="+mj-ea"/>
                      </a:endParaRPr>
                    </a:p>
                  </a:txBody>
                  <a:tcPr marL="4729" marR="4729" marT="4729" marB="0" anchor="ctr">
                    <a:solidFill>
                      <a:schemeClr val="bg1"/>
                    </a:solidFill>
                  </a:tcPr>
                </a:tc>
                <a:tc>
                  <a:txBody>
                    <a:bodyPr/>
                    <a:lstStyle/>
                    <a:p>
                      <a:pPr algn="ctr" fontAlgn="ctr"/>
                      <a:r>
                        <a:rPr lang="en-US" sz="1600" u="none" strike="noStrike" dirty="0">
                          <a:effectLst/>
                          <a:latin typeface="+mj-ea"/>
                          <a:ea typeface="+mj-ea"/>
                        </a:rPr>
                        <a:t>S37</a:t>
                      </a:r>
                      <a:endParaRPr lang="en-US" sz="1600" b="0" i="0" u="none" strike="noStrike" dirty="0">
                        <a:solidFill>
                          <a:srgbClr val="000000"/>
                        </a:solidFill>
                        <a:effectLst/>
                        <a:latin typeface="+mj-ea"/>
                        <a:ea typeface="+mj-ea"/>
                      </a:endParaRPr>
                    </a:p>
                  </a:txBody>
                  <a:tcPr marL="4729" marR="4729" marT="4729" marB="0" anchor="ctr">
                    <a:solidFill>
                      <a:schemeClr val="bg1"/>
                    </a:solidFill>
                  </a:tcPr>
                </a:tc>
                <a:tc>
                  <a:txBody>
                    <a:bodyPr/>
                    <a:lstStyle/>
                    <a:p>
                      <a:pPr algn="l" fontAlgn="ctr"/>
                      <a:r>
                        <a:rPr lang="ja-JP" altLang="en-US" sz="1600" u="none" strike="noStrike" dirty="0">
                          <a:effectLst/>
                          <a:latin typeface="+mj-ea"/>
                          <a:ea typeface="+mj-ea"/>
                        </a:rPr>
                        <a:t>羽沢町の行き止まり管路にて、</a:t>
                      </a:r>
                      <a:r>
                        <a:rPr lang="ja-JP" altLang="en-US" sz="1600" u="none" strike="noStrike" dirty="0">
                          <a:solidFill>
                            <a:srgbClr val="FF0000"/>
                          </a:solidFill>
                          <a:effectLst/>
                          <a:latin typeface="+mj-ea"/>
                          <a:ea typeface="+mj-ea"/>
                        </a:rPr>
                        <a:t>早朝</a:t>
                      </a:r>
                      <a:r>
                        <a:rPr lang="en-US" altLang="ja-JP" sz="1600" u="none" strike="noStrike" dirty="0">
                          <a:solidFill>
                            <a:srgbClr val="FF0000"/>
                          </a:solidFill>
                          <a:effectLst/>
                          <a:latin typeface="+mj-ea"/>
                          <a:ea typeface="+mj-ea"/>
                        </a:rPr>
                        <a:t>4</a:t>
                      </a:r>
                      <a:r>
                        <a:rPr lang="ja-JP" altLang="en-US" sz="1600" u="none" strike="noStrike" dirty="0">
                          <a:solidFill>
                            <a:srgbClr val="FF0000"/>
                          </a:solidFill>
                          <a:effectLst/>
                          <a:latin typeface="+mj-ea"/>
                          <a:ea typeface="+mj-ea"/>
                        </a:rPr>
                        <a:t>時</a:t>
                      </a:r>
                      <a:r>
                        <a:rPr lang="ja-JP" altLang="en-US" sz="1600" u="none" strike="noStrike" dirty="0">
                          <a:effectLst/>
                          <a:latin typeface="+mj-ea"/>
                          <a:ea typeface="+mj-ea"/>
                        </a:rPr>
                        <a:t>に、消火栓及び公園等の蛇口より採水し、</a:t>
                      </a:r>
                      <a:r>
                        <a:rPr lang="ja-JP" altLang="en-US" sz="1600" u="none" strike="noStrike" dirty="0">
                          <a:solidFill>
                            <a:srgbClr val="FF0000"/>
                          </a:solidFill>
                          <a:effectLst/>
                          <a:latin typeface="+mj-ea"/>
                          <a:ea typeface="+mj-ea"/>
                        </a:rPr>
                        <a:t>残塩・鉄分値</a:t>
                      </a:r>
                      <a:r>
                        <a:rPr lang="ja-JP" altLang="en-US" sz="1600" u="none" strike="noStrike" dirty="0">
                          <a:effectLst/>
                          <a:latin typeface="+mj-ea"/>
                          <a:ea typeface="+mj-ea"/>
                        </a:rPr>
                        <a:t>を測定した</a:t>
                      </a:r>
                      <a:r>
                        <a:rPr lang="ja-JP" altLang="en-US" sz="1600" u="none" strike="noStrike" dirty="0" smtClean="0">
                          <a:effectLst/>
                          <a:latin typeface="+mj-ea"/>
                          <a:ea typeface="+mj-ea"/>
                        </a:rPr>
                        <a:t>。</a:t>
                      </a:r>
                      <a:endParaRPr lang="ja-JP" altLang="en-US" sz="1600" b="0" i="0" u="none" strike="noStrike" dirty="0">
                        <a:solidFill>
                          <a:srgbClr val="000000"/>
                        </a:solidFill>
                        <a:effectLst/>
                        <a:latin typeface="+mj-ea"/>
                        <a:ea typeface="+mj-ea"/>
                      </a:endParaRPr>
                    </a:p>
                  </a:txBody>
                  <a:tcPr marL="4729" marR="4729" marT="4729" marB="0" anchor="ctr">
                    <a:solidFill>
                      <a:schemeClr val="bg1"/>
                    </a:solidFill>
                  </a:tcPr>
                </a:tc>
                <a:tc>
                  <a:txBody>
                    <a:bodyPr/>
                    <a:lstStyle/>
                    <a:p>
                      <a:pPr algn="l" fontAlgn="ctr"/>
                      <a:r>
                        <a:rPr lang="ja-JP" altLang="en-US" sz="1600" u="none" strike="noStrike" dirty="0">
                          <a:effectLst/>
                          <a:latin typeface="+mj-ea"/>
                          <a:ea typeface="+mj-ea"/>
                        </a:rPr>
                        <a:t>装置設置後、</a:t>
                      </a:r>
                      <a:r>
                        <a:rPr lang="ja-JP" altLang="en-US" sz="1600" u="none" strike="noStrike" dirty="0">
                          <a:solidFill>
                            <a:srgbClr val="FF0000"/>
                          </a:solidFill>
                          <a:effectLst/>
                          <a:latin typeface="+mj-ea"/>
                          <a:ea typeface="+mj-ea"/>
                        </a:rPr>
                        <a:t>残留塩素の減少が抑えられた。</a:t>
                      </a:r>
                      <a:r>
                        <a:rPr lang="ja-JP" altLang="en-US" sz="1600" u="none" strike="noStrike" dirty="0">
                          <a:effectLst/>
                          <a:latin typeface="+mj-ea"/>
                          <a:ea typeface="+mj-ea"/>
                        </a:rPr>
                        <a:t>鉄分値はバラツキがあり、評価</a:t>
                      </a:r>
                      <a:r>
                        <a:rPr lang="ja-JP" altLang="en-US" sz="1600" u="none" strike="noStrike" dirty="0" smtClean="0">
                          <a:effectLst/>
                          <a:latin typeface="+mj-ea"/>
                          <a:ea typeface="+mj-ea"/>
                        </a:rPr>
                        <a:t>できず。</a:t>
                      </a:r>
                      <a:endParaRPr lang="ja-JP" altLang="en-US" sz="1600" b="0" i="0" u="none" strike="noStrike" dirty="0">
                        <a:solidFill>
                          <a:srgbClr val="000000"/>
                        </a:solidFill>
                        <a:effectLst/>
                        <a:latin typeface="+mj-ea"/>
                        <a:ea typeface="+mj-ea"/>
                      </a:endParaRPr>
                    </a:p>
                  </a:txBody>
                  <a:tcPr marL="4729" marR="4729" marT="4729" marB="0" anchor="ctr">
                    <a:solidFill>
                      <a:schemeClr val="bg1"/>
                    </a:solidFill>
                  </a:tcPr>
                </a:tc>
                <a:tc>
                  <a:txBody>
                    <a:bodyPr/>
                    <a:lstStyle/>
                    <a:p>
                      <a:pPr algn="l" fontAlgn="ctr"/>
                      <a:r>
                        <a:rPr lang="ja-JP" altLang="en-US" sz="1600" u="none" strike="noStrike" dirty="0">
                          <a:effectLst/>
                          <a:latin typeface="+mj-ea"/>
                          <a:ea typeface="+mj-ea"/>
                        </a:rPr>
                        <a:t>装置設置後のデータを</a:t>
                      </a:r>
                      <a:r>
                        <a:rPr lang="en-US" altLang="ja-JP" sz="1600" u="none" strike="noStrike" dirty="0">
                          <a:effectLst/>
                          <a:latin typeface="+mj-ea"/>
                          <a:ea typeface="+mj-ea"/>
                        </a:rPr>
                        <a:t>1</a:t>
                      </a:r>
                      <a:r>
                        <a:rPr lang="ja-JP" altLang="en-US" sz="1600" u="none" strike="noStrike" dirty="0">
                          <a:effectLst/>
                          <a:latin typeface="+mj-ea"/>
                          <a:ea typeface="+mj-ea"/>
                        </a:rPr>
                        <a:t>年ほど取っているが、</a:t>
                      </a:r>
                      <a:r>
                        <a:rPr lang="ja-JP" altLang="en-US" sz="1600" u="none" strike="noStrike" dirty="0">
                          <a:solidFill>
                            <a:srgbClr val="FF0000"/>
                          </a:solidFill>
                          <a:effectLst/>
                          <a:latin typeface="+mj-ea"/>
                          <a:ea typeface="+mj-ea"/>
                        </a:rPr>
                        <a:t>設置前のデータは</a:t>
                      </a:r>
                      <a:r>
                        <a:rPr lang="en-US" altLang="ja-JP" sz="1600" u="none" strike="noStrike" dirty="0">
                          <a:solidFill>
                            <a:srgbClr val="FF0000"/>
                          </a:solidFill>
                          <a:effectLst/>
                          <a:latin typeface="+mj-ea"/>
                          <a:ea typeface="+mj-ea"/>
                        </a:rPr>
                        <a:t>1</a:t>
                      </a:r>
                      <a:r>
                        <a:rPr lang="ja-JP" altLang="en-US" sz="1600" u="none" strike="noStrike" dirty="0">
                          <a:solidFill>
                            <a:srgbClr val="FF0000"/>
                          </a:solidFill>
                          <a:effectLst/>
                          <a:latin typeface="+mj-ea"/>
                          <a:ea typeface="+mj-ea"/>
                        </a:rPr>
                        <a:t>カ月程度</a:t>
                      </a:r>
                      <a:r>
                        <a:rPr lang="ja-JP" altLang="en-US" sz="1600" u="none" strike="noStrike" dirty="0">
                          <a:effectLst/>
                          <a:latin typeface="+mj-ea"/>
                          <a:ea typeface="+mj-ea"/>
                        </a:rPr>
                        <a:t>しか取っていない。また、設置前は管内カメラにて内部の様子を確認できたが、設置後は管内カメラがうまく入らず撮影不可。</a:t>
                      </a:r>
                      <a:endParaRPr lang="ja-JP" altLang="en-US" sz="1600" b="0" i="0" u="none" strike="noStrike" dirty="0">
                        <a:solidFill>
                          <a:srgbClr val="000000"/>
                        </a:solidFill>
                        <a:effectLst/>
                        <a:latin typeface="+mj-ea"/>
                        <a:ea typeface="+mj-ea"/>
                      </a:endParaRPr>
                    </a:p>
                  </a:txBody>
                  <a:tcPr marL="4729" marR="4729" marT="4729" marB="0" anchor="ctr">
                    <a:solidFill>
                      <a:schemeClr val="bg1"/>
                    </a:solidFill>
                  </a:tcPr>
                </a:tc>
                <a:extLst>
                  <a:ext uri="{0D108BD9-81ED-4DB2-BD59-A6C34878D82A}">
                    <a16:rowId xmlns:a16="http://schemas.microsoft.com/office/drawing/2014/main" val="3509226840"/>
                  </a:ext>
                </a:extLst>
              </a:tr>
            </a:tbl>
          </a:graphicData>
        </a:graphic>
      </p:graphicFrame>
      <p:sp>
        <p:nvSpPr>
          <p:cNvPr id="6" name="正方形/長方形 5"/>
          <p:cNvSpPr/>
          <p:nvPr/>
        </p:nvSpPr>
        <p:spPr>
          <a:xfrm>
            <a:off x="457199" y="5519559"/>
            <a:ext cx="8229600" cy="707886"/>
          </a:xfrm>
          <a:prstGeom prst="rect">
            <a:avLst/>
          </a:prstGeom>
          <a:solidFill>
            <a:schemeClr val="bg1"/>
          </a:solidFill>
        </p:spPr>
        <p:txBody>
          <a:bodyPr wrap="square">
            <a:spAutoFit/>
          </a:bodyPr>
          <a:lstStyle/>
          <a:p>
            <a:r>
              <a:rPr lang="ja-JP" altLang="en-US" sz="2000" dirty="0">
                <a:latin typeface="ＭＳ ゴシック" panose="020B0609070205080204" pitchFamily="49" charset="-128"/>
                <a:ea typeface="ＭＳ ゴシック" panose="020B0609070205080204" pitchFamily="49" charset="-128"/>
              </a:rPr>
              <a:t>　</a:t>
            </a:r>
            <a:r>
              <a:rPr lang="en-US" altLang="ja-JP" sz="2000" u="sng" dirty="0" smtClean="0">
                <a:latin typeface="ＭＳ ゴシック" panose="020B0609070205080204" pitchFamily="49" charset="-128"/>
                <a:ea typeface="ＭＳ ゴシック" panose="020B0609070205080204" pitchFamily="49" charset="-128"/>
              </a:rPr>
              <a:t>NMR</a:t>
            </a:r>
            <a:r>
              <a:rPr lang="ja-JP" altLang="ja-JP" sz="2000" u="sng" dirty="0">
                <a:latin typeface="ＭＳ ゴシック" panose="020B0609070205080204" pitchFamily="49" charset="-128"/>
                <a:ea typeface="ＭＳ ゴシック" panose="020B0609070205080204" pitchFamily="49" charset="-128"/>
              </a:rPr>
              <a:t>設置以降は、残留塩素濃度の減少</a:t>
            </a:r>
            <a:r>
              <a:rPr lang="ja-JP" altLang="ja-JP" sz="2000" u="sng" dirty="0" smtClean="0">
                <a:latin typeface="ＭＳ ゴシック" panose="020B0609070205080204" pitchFamily="49" charset="-128"/>
                <a:ea typeface="ＭＳ ゴシック" panose="020B0609070205080204" pitchFamily="49" charset="-128"/>
              </a:rPr>
              <a:t>が改善</a:t>
            </a:r>
            <a:r>
              <a:rPr lang="ja-JP" altLang="ja-JP" sz="2000" u="sng" dirty="0">
                <a:latin typeface="ＭＳ ゴシック" panose="020B0609070205080204" pitchFamily="49" charset="-128"/>
                <a:ea typeface="ＭＳ ゴシック" panose="020B0609070205080204" pitchFamily="49" charset="-128"/>
              </a:rPr>
              <a:t>され、その後も安定した値を示した</a:t>
            </a:r>
            <a:r>
              <a:rPr lang="ja-JP" altLang="ja-JP" sz="2000" u="sng" dirty="0" smtClean="0">
                <a:latin typeface="ＭＳ ゴシック" panose="020B0609070205080204" pitchFamily="49" charset="-128"/>
                <a:ea typeface="ＭＳ ゴシック" panose="020B0609070205080204" pitchFamily="49" charset="-128"/>
              </a:rPr>
              <a:t>。</a:t>
            </a:r>
            <a:endParaRPr lang="ja-JP" altLang="ja-JP" sz="20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208921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492991" y="2564905"/>
            <a:ext cx="8193810" cy="3312368"/>
          </a:xfrm>
          <a:solidFill>
            <a:schemeClr val="bg1"/>
          </a:solidFill>
        </p:spPr>
        <p:txBody>
          <a:bodyPr>
            <a:noAutofit/>
          </a:bodyPr>
          <a:lstStyle/>
          <a:p>
            <a:pPr marL="0" indent="0">
              <a:buNone/>
            </a:pPr>
            <a:r>
              <a:rPr lang="ja-JP" altLang="en-US" sz="3600" dirty="0" smtClean="0">
                <a:solidFill>
                  <a:schemeClr val="tx1"/>
                </a:solidFill>
                <a:latin typeface="ＭＳ ゴシック" panose="020B0609070205080204" pitchFamily="49" charset="-128"/>
                <a:ea typeface="ＭＳ ゴシック" panose="020B0609070205080204" pitchFamily="49" charset="-128"/>
              </a:rPr>
              <a:t>　</a:t>
            </a:r>
            <a:r>
              <a:rPr lang="ja-JP" altLang="en-US" sz="3600" dirty="0">
                <a:solidFill>
                  <a:schemeClr val="tx1"/>
                </a:solidFill>
                <a:latin typeface="ＭＳ ゴシック" panose="020B0609070205080204" pitchFamily="49" charset="-128"/>
                <a:ea typeface="ＭＳ ゴシック" panose="020B0609070205080204" pitchFamily="49" charset="-128"/>
              </a:rPr>
              <a:t>更なる残留塩素減少防止</a:t>
            </a:r>
            <a:r>
              <a:rPr lang="ja-JP" altLang="en-US" sz="3600" dirty="0" smtClean="0">
                <a:solidFill>
                  <a:schemeClr val="tx1"/>
                </a:solidFill>
                <a:latin typeface="ＭＳ ゴシック" panose="020B0609070205080204" pitchFamily="49" charset="-128"/>
                <a:ea typeface="ＭＳ ゴシック" panose="020B0609070205080204" pitchFamily="49" charset="-128"/>
              </a:rPr>
              <a:t>効果等の確認を</a:t>
            </a:r>
            <a:r>
              <a:rPr lang="ja-JP" altLang="en-US" sz="3600" dirty="0">
                <a:solidFill>
                  <a:schemeClr val="tx1"/>
                </a:solidFill>
                <a:latin typeface="ＭＳ ゴシック" panose="020B0609070205080204" pitchFamily="49" charset="-128"/>
                <a:ea typeface="ＭＳ ゴシック" panose="020B0609070205080204" pitchFamily="49" charset="-128"/>
              </a:rPr>
              <a:t>行うため、過去の検証と管種、口径等の異なる配水管</a:t>
            </a:r>
            <a:r>
              <a:rPr lang="ja-JP" altLang="en-US" sz="3600" dirty="0" smtClean="0">
                <a:solidFill>
                  <a:schemeClr val="tx1"/>
                </a:solidFill>
                <a:latin typeface="ＭＳ ゴシック" panose="020B0609070205080204" pitchFamily="49" charset="-128"/>
                <a:ea typeface="ＭＳ ゴシック" panose="020B0609070205080204" pitchFamily="49" charset="-128"/>
              </a:rPr>
              <a:t>にて、核</a:t>
            </a:r>
            <a:r>
              <a:rPr lang="ja-JP" altLang="en-US" sz="3600" dirty="0">
                <a:solidFill>
                  <a:schemeClr val="tx1"/>
                </a:solidFill>
                <a:latin typeface="ＭＳ ゴシック" panose="020B0609070205080204" pitchFamily="49" charset="-128"/>
                <a:ea typeface="ＭＳ ゴシック" panose="020B0609070205080204" pitchFamily="49" charset="-128"/>
              </a:rPr>
              <a:t>磁気共鳴</a:t>
            </a:r>
            <a:r>
              <a:rPr lang="en-US" altLang="ja-JP" sz="3600" dirty="0">
                <a:solidFill>
                  <a:schemeClr val="tx1"/>
                </a:solidFill>
                <a:latin typeface="ＭＳ ゴシック" panose="020B0609070205080204" pitchFamily="49" charset="-128"/>
                <a:ea typeface="ＭＳ ゴシック" panose="020B0609070205080204" pitchFamily="49" charset="-128"/>
              </a:rPr>
              <a:t>(NMR</a:t>
            </a:r>
            <a:r>
              <a:rPr lang="en-US" altLang="ja-JP" sz="3600" dirty="0" smtClean="0">
                <a:solidFill>
                  <a:schemeClr val="tx1"/>
                </a:solidFill>
                <a:latin typeface="ＭＳ ゴシック" panose="020B0609070205080204" pitchFamily="49" charset="-128"/>
                <a:ea typeface="ＭＳ ゴシック" panose="020B0609070205080204" pitchFamily="49" charset="-128"/>
              </a:rPr>
              <a:t>)</a:t>
            </a:r>
            <a:r>
              <a:rPr lang="ja-JP" altLang="en-US" sz="3600" dirty="0" smtClean="0">
                <a:solidFill>
                  <a:schemeClr val="tx1"/>
                </a:solidFill>
                <a:latin typeface="ＭＳ ゴシック" panose="020B0609070205080204" pitchFamily="49" charset="-128"/>
                <a:ea typeface="ＭＳ ゴシック" panose="020B0609070205080204" pitchFamily="49" charset="-128"/>
              </a:rPr>
              <a:t>装置の検証を行った。</a:t>
            </a:r>
            <a:endParaRPr lang="en-US" altLang="ja-JP" sz="3600" dirty="0" smtClean="0">
              <a:solidFill>
                <a:schemeClr val="tx1"/>
              </a:solidFill>
              <a:latin typeface="ＭＳ ゴシック" panose="020B0609070205080204" pitchFamily="49" charset="-128"/>
              <a:ea typeface="ＭＳ ゴシック" panose="020B0609070205080204" pitchFamily="49" charset="-128"/>
            </a:endParaRPr>
          </a:p>
        </p:txBody>
      </p:sp>
      <p:sp>
        <p:nvSpPr>
          <p:cNvPr id="5" name="タイトル 4"/>
          <p:cNvSpPr>
            <a:spLocks noGrp="1"/>
          </p:cNvSpPr>
          <p:nvPr>
            <p:ph type="title"/>
          </p:nvPr>
        </p:nvSpPr>
        <p:spPr/>
        <p:txBody>
          <a:bodyPr/>
          <a:lstStyle/>
          <a:p>
            <a:r>
              <a:rPr kumimoji="1" lang="ja-JP" altLang="en-US" dirty="0" smtClean="0">
                <a:latin typeface="+mj-ea"/>
              </a:rPr>
              <a:t>目的</a:t>
            </a:r>
            <a:endParaRPr kumimoji="1" lang="ja-JP" altLang="en-US" dirty="0">
              <a:latin typeface="+mj-ea"/>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7</a:t>
            </a:fld>
            <a:endParaRPr kumimoji="1" lang="ja-JP" altLang="en-US"/>
          </a:p>
        </p:txBody>
      </p:sp>
    </p:spTree>
    <p:extLst>
      <p:ext uri="{BB962C8B-B14F-4D97-AF65-F5344CB8AC3E}">
        <p14:creationId xmlns:p14="http://schemas.microsoft.com/office/powerpoint/2010/main" val="25101338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latin typeface="+mj-ea"/>
              </a:rPr>
              <a:t>検証フロー</a:t>
            </a:r>
            <a:endParaRPr kumimoji="1" lang="ja-JP" altLang="en-US" dirty="0">
              <a:latin typeface="+mj-ea"/>
            </a:endParaRPr>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pPr/>
              <a:t>8</a:t>
            </a:fld>
            <a:endParaRPr kumimoji="1" lang="ja-JP" altLang="en-US"/>
          </a:p>
        </p:txBody>
      </p:sp>
      <p:graphicFrame>
        <p:nvGraphicFramePr>
          <p:cNvPr id="6" name="図表 5"/>
          <p:cNvGraphicFramePr/>
          <p:nvPr>
            <p:extLst>
              <p:ext uri="{D42A27DB-BD31-4B8C-83A1-F6EECF244321}">
                <p14:modId xmlns:p14="http://schemas.microsoft.com/office/powerpoint/2010/main" val="3748362702"/>
              </p:ext>
            </p:extLst>
          </p:nvPr>
        </p:nvGraphicFramePr>
        <p:xfrm>
          <a:off x="491985" y="1424493"/>
          <a:ext cx="8280920" cy="485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3" descr="C:\Users\01102014\Desktop\【修正】案内・平面図.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83568" y="3925443"/>
            <a:ext cx="2040869"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519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1252728"/>
          </a:xfrm>
        </p:spPr>
        <p:txBody>
          <a:bodyPr/>
          <a:lstStyle/>
          <a:p>
            <a:r>
              <a:rPr kumimoji="1" lang="ja-JP" altLang="en-US" dirty="0" smtClean="0">
                <a:latin typeface="+mj-ea"/>
              </a:rPr>
              <a:t>検証項目</a:t>
            </a:r>
            <a:endParaRPr kumimoji="1" lang="ja-JP" altLang="en-US" dirty="0">
              <a:latin typeface="+mj-ea"/>
            </a:endParaRPr>
          </a:p>
        </p:txBody>
      </p:sp>
      <p:sp>
        <p:nvSpPr>
          <p:cNvPr id="6" name="コンテンツ プレースホルダー 5"/>
          <p:cNvSpPr>
            <a:spLocks noGrp="1"/>
          </p:cNvSpPr>
          <p:nvPr>
            <p:ph idx="1"/>
          </p:nvPr>
        </p:nvSpPr>
        <p:spPr>
          <a:xfrm>
            <a:off x="179512" y="1674375"/>
            <a:ext cx="8784976" cy="1178561"/>
          </a:xfrm>
          <a:solidFill>
            <a:schemeClr val="bg1"/>
          </a:solidFill>
        </p:spPr>
        <p:txBody>
          <a:bodyPr>
            <a:normAutofit/>
          </a:bodyPr>
          <a:lstStyle/>
          <a:p>
            <a:r>
              <a:rPr lang="ja-JP" altLang="en-US" sz="2800" u="sng" dirty="0" smtClean="0">
                <a:solidFill>
                  <a:srgbClr val="FF0000"/>
                </a:solidFill>
                <a:latin typeface="ＭＳ ゴシック" panose="020B0609070205080204" pitchFamily="49" charset="-128"/>
                <a:ea typeface="ＭＳ ゴシック" panose="020B0609070205080204" pitchFamily="49" charset="-128"/>
              </a:rPr>
              <a:t>残留塩素濃度</a:t>
            </a:r>
            <a:r>
              <a:rPr lang="ja-JP" altLang="en-US" sz="2800" dirty="0" smtClean="0">
                <a:solidFill>
                  <a:schemeClr val="tx1"/>
                </a:solidFill>
                <a:latin typeface="ＭＳ ゴシック" panose="020B0609070205080204" pitchFamily="49" charset="-128"/>
                <a:ea typeface="ＭＳ ゴシック" panose="020B0609070205080204" pitchFamily="49" charset="-128"/>
              </a:rPr>
              <a:t>及び</a:t>
            </a:r>
            <a:r>
              <a:rPr lang="ja-JP" altLang="en-US" sz="2800" u="sng" dirty="0" smtClean="0">
                <a:solidFill>
                  <a:srgbClr val="FF0000"/>
                </a:solidFill>
                <a:latin typeface="ＭＳ ゴシック" panose="020B0609070205080204" pitchFamily="49" charset="-128"/>
                <a:ea typeface="ＭＳ ゴシック" panose="020B0609070205080204" pitchFamily="49" charset="-128"/>
              </a:rPr>
              <a:t>鉄分値</a:t>
            </a:r>
            <a:r>
              <a:rPr lang="ja-JP" altLang="en-US" sz="2800" dirty="0" smtClean="0">
                <a:solidFill>
                  <a:schemeClr val="tx1"/>
                </a:solidFill>
                <a:latin typeface="ＭＳ ゴシック" panose="020B0609070205080204" pitchFamily="49" charset="-128"/>
                <a:ea typeface="ＭＳ ゴシック" panose="020B0609070205080204" pitchFamily="49" charset="-128"/>
              </a:rPr>
              <a:t>を測定</a:t>
            </a:r>
            <a:r>
              <a:rPr lang="ja-JP" altLang="en-US" sz="2800" dirty="0">
                <a:solidFill>
                  <a:schemeClr val="tx1"/>
                </a:solidFill>
                <a:latin typeface="ＭＳ ゴシック" panose="020B0609070205080204" pitchFamily="49" charset="-128"/>
                <a:ea typeface="ＭＳ ゴシック" panose="020B0609070205080204" pitchFamily="49" charset="-128"/>
              </a:rPr>
              <a:t>し、設置前後</a:t>
            </a:r>
            <a:r>
              <a:rPr lang="ja-JP" altLang="en-US" sz="2800" dirty="0" smtClean="0">
                <a:solidFill>
                  <a:schemeClr val="tx1"/>
                </a:solidFill>
                <a:latin typeface="ＭＳ ゴシック" panose="020B0609070205080204" pitchFamily="49" charset="-128"/>
                <a:ea typeface="ＭＳ ゴシック" panose="020B0609070205080204" pitchFamily="49" charset="-128"/>
              </a:rPr>
              <a:t>の測定値を比較</a:t>
            </a:r>
            <a:r>
              <a:rPr lang="ja-JP" altLang="en-US" sz="2800" dirty="0">
                <a:solidFill>
                  <a:schemeClr val="tx1"/>
                </a:solidFill>
                <a:latin typeface="ＭＳ ゴシック" panose="020B0609070205080204" pitchFamily="49" charset="-128"/>
                <a:ea typeface="ＭＳ ゴシック" panose="020B0609070205080204" pitchFamily="49" charset="-128"/>
              </a:rPr>
              <a:t>して検証する</a:t>
            </a:r>
            <a:r>
              <a:rPr lang="ja-JP" altLang="en-US" sz="2800" dirty="0" smtClean="0">
                <a:solidFill>
                  <a:schemeClr val="tx1"/>
                </a:solidFill>
                <a:latin typeface="ＭＳ ゴシック" panose="020B0609070205080204" pitchFamily="49" charset="-128"/>
                <a:ea typeface="ＭＳ ゴシック" panose="020B0609070205080204" pitchFamily="49" charset="-128"/>
              </a:rPr>
              <a:t>。</a:t>
            </a:r>
            <a:endParaRPr lang="en-US" altLang="ja-JP" sz="2800" dirty="0">
              <a:solidFill>
                <a:schemeClr val="tx1"/>
              </a:solidFill>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9</a:t>
            </a:fld>
            <a:endParaRPr kumimoji="1" lang="ja-JP" altLang="en-US"/>
          </a:p>
        </p:txBody>
      </p:sp>
      <p:pic>
        <p:nvPicPr>
          <p:cNvPr id="5" name="Picture 3" descr="P1000849"/>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1927"/>
          <a:stretch/>
        </p:blipFill>
        <p:spPr bwMode="auto">
          <a:xfrm>
            <a:off x="899592" y="3042616"/>
            <a:ext cx="2928643" cy="3428655"/>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rotWithShape="1">
          <a:blip r:embed="rId4"/>
          <a:srcRect t="8680"/>
          <a:stretch/>
        </p:blipFill>
        <p:spPr>
          <a:xfrm>
            <a:off x="5508104" y="3042616"/>
            <a:ext cx="2784249" cy="3390109"/>
          </a:xfrm>
          <a:prstGeom prst="rect">
            <a:avLst/>
          </a:prstGeom>
        </p:spPr>
      </p:pic>
    </p:spTree>
    <p:extLst>
      <p:ext uri="{BB962C8B-B14F-4D97-AF65-F5344CB8AC3E}">
        <p14:creationId xmlns:p14="http://schemas.microsoft.com/office/powerpoint/2010/main" val="33591458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ウェーブ">
  <a:themeElements>
    <a:clrScheme name="ウェーブ">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ウェーブ">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4722</TotalTime>
  <Words>3932</Words>
  <Application>Microsoft Office PowerPoint</Application>
  <PresentationFormat>画面に合わせる (4:3)</PresentationFormat>
  <Paragraphs>980</Paragraphs>
  <Slides>45</Slides>
  <Notes>45</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45</vt:i4>
      </vt:variant>
    </vt:vector>
  </HeadingPairs>
  <TitlesOfParts>
    <vt:vector size="62" baseType="lpstr">
      <vt:lpstr>HGPｺﾞｼｯｸE</vt:lpstr>
      <vt:lpstr>HGP明朝E</vt:lpstr>
      <vt:lpstr>HGS明朝E</vt:lpstr>
      <vt:lpstr>ＭＳ Ｐゴシック</vt:lpstr>
      <vt:lpstr>ＭＳ ゴシック</vt:lpstr>
      <vt:lpstr>新細明體</vt:lpstr>
      <vt:lpstr>游ゴシック</vt:lpstr>
      <vt:lpstr>游明朝</vt:lpstr>
      <vt:lpstr>Arial</vt:lpstr>
      <vt:lpstr>Calibri</vt:lpstr>
      <vt:lpstr>Candara</vt:lpstr>
      <vt:lpstr>Symbol</vt:lpstr>
      <vt:lpstr>Times New Roman</vt:lpstr>
      <vt:lpstr>Wingdings</vt:lpstr>
      <vt:lpstr>Wingdings 2</vt:lpstr>
      <vt:lpstr>Wingdings 3</vt:lpstr>
      <vt:lpstr>ウェーブ</vt:lpstr>
      <vt:lpstr>　給水サービス部</vt:lpstr>
      <vt:lpstr>PowerPoint プレゼンテーション</vt:lpstr>
      <vt:lpstr>ＮＭＲ装置の実物（Φ５０㎜用）</vt:lpstr>
      <vt:lpstr>設置時の状況</vt:lpstr>
      <vt:lpstr>背景</vt:lpstr>
      <vt:lpstr>過去の検証</vt:lpstr>
      <vt:lpstr>目的</vt:lpstr>
      <vt:lpstr>検証フロー</vt:lpstr>
      <vt:lpstr>検証項目</vt:lpstr>
      <vt:lpstr>残留塩素　理想ライン</vt:lpstr>
      <vt:lpstr>鉄分値　理想ライン</vt:lpstr>
      <vt:lpstr>採水時間</vt:lpstr>
      <vt:lpstr>設置場所の選定条件</vt:lpstr>
      <vt:lpstr>※場所の選定にあたって</vt:lpstr>
      <vt:lpstr>設置場所の順位と評価</vt:lpstr>
      <vt:lpstr>設置場所　１</vt:lpstr>
      <vt:lpstr>設置場所　２</vt:lpstr>
      <vt:lpstr>検証方法　まとめ</vt:lpstr>
      <vt:lpstr>設置場所１　（寺前二丁目）の結果 ～残留塩素濃度～</vt:lpstr>
      <vt:lpstr>設置場所２（港南中央）の結果 ～残留塩素濃度～</vt:lpstr>
      <vt:lpstr>結果</vt:lpstr>
      <vt:lpstr>まとめ</vt:lpstr>
      <vt:lpstr>今後の予定</vt:lpstr>
      <vt:lpstr>最後に</vt:lpstr>
      <vt:lpstr>ご清聴ありがとうございました</vt:lpstr>
      <vt:lpstr>PowerPoint プレゼンテーション</vt:lpstr>
      <vt:lpstr>反応</vt:lpstr>
      <vt:lpstr>小口径５０㎜管内調査方法の検討 （管内カメラ）</vt:lpstr>
      <vt:lpstr>場所選定にあたっての年度</vt:lpstr>
      <vt:lpstr>検証方法（案）理想ライン</vt:lpstr>
      <vt:lpstr>採水方法・採水場所</vt:lpstr>
      <vt:lpstr>設置場所１　（寺前二丁目） ～測定データ～</vt:lpstr>
      <vt:lpstr>設置場所１　（寺前二丁目） ～残留塩素濃度及び水温～</vt:lpstr>
      <vt:lpstr>設置場所１　（寺前二丁目） ～残留塩素濃度の上流側と下流側の差～</vt:lpstr>
      <vt:lpstr>設置場所１（寺前二丁目）</vt:lpstr>
      <vt:lpstr>設置場所１（寺前二丁目）</vt:lpstr>
      <vt:lpstr>設置場所２　（港南中央） ～測定データ～</vt:lpstr>
      <vt:lpstr>設置場所２（港南中央） ～残留塩素濃度及び水温～</vt:lpstr>
      <vt:lpstr>設置場所２（港南中央） ～残留塩素濃度の上流側と下流側の差～</vt:lpstr>
      <vt:lpstr>設置場所２（港南中央）</vt:lpstr>
      <vt:lpstr>設置場所２（港南中央）</vt:lpstr>
      <vt:lpstr>当初設置場所の選定</vt:lpstr>
      <vt:lpstr>過去の検証（１）</vt:lpstr>
      <vt:lpstr>過去の検証（２）</vt:lpstr>
      <vt:lpstr>当初候補地の採水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ﾐｶﾐ ｻﾄﾙ</dc:creator>
  <cp:lastModifiedBy>ﾜﾀﾞ ﾘﾖｳﾀ</cp:lastModifiedBy>
  <cp:revision>311</cp:revision>
  <cp:lastPrinted>2018-02-01T02:56:18Z</cp:lastPrinted>
  <dcterms:created xsi:type="dcterms:W3CDTF">2016-05-10T05:41:03Z</dcterms:created>
  <dcterms:modified xsi:type="dcterms:W3CDTF">2018-02-05T05:52:03Z</dcterms:modified>
</cp:coreProperties>
</file>