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
  </p:notesMasterIdLst>
  <p:handoutMasterIdLst>
    <p:handoutMasterId r:id="rId25"/>
  </p:handoutMasterIdLst>
  <p:sldIdLst>
    <p:sldId id="281" r:id="rId2"/>
    <p:sldId id="370" r:id="rId3"/>
    <p:sldId id="334" r:id="rId4"/>
    <p:sldId id="325" r:id="rId5"/>
    <p:sldId id="375" r:id="rId6"/>
    <p:sldId id="394" r:id="rId7"/>
    <p:sldId id="379" r:id="rId8"/>
    <p:sldId id="404" r:id="rId9"/>
    <p:sldId id="398" r:id="rId10"/>
    <p:sldId id="405" r:id="rId11"/>
    <p:sldId id="399" r:id="rId12"/>
    <p:sldId id="406" r:id="rId13"/>
    <p:sldId id="402" r:id="rId14"/>
    <p:sldId id="393" r:id="rId15"/>
    <p:sldId id="403" r:id="rId16"/>
    <p:sldId id="400" r:id="rId17"/>
    <p:sldId id="401" r:id="rId18"/>
    <p:sldId id="358" r:id="rId19"/>
    <p:sldId id="371" r:id="rId20"/>
    <p:sldId id="340" r:id="rId21"/>
    <p:sldId id="408" r:id="rId22"/>
    <p:sldId id="407" r:id="rId23"/>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56BF"/>
    <a:srgbClr val="F2F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2" autoAdjust="0"/>
    <p:restoredTop sz="71949" autoAdjust="0"/>
  </p:normalViewPr>
  <p:slideViewPr>
    <p:cSldViewPr>
      <p:cViewPr varScale="1">
        <p:scale>
          <a:sx n="53" d="100"/>
          <a:sy n="53" d="100"/>
        </p:scale>
        <p:origin x="177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A03132A5-14F0-4F69-8458-E451CD01838B}" type="datetimeFigureOut">
              <a:rPr kumimoji="1" lang="ja-JP" altLang="en-US" smtClean="0"/>
              <a:t>2019/1/25</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4D018D0B-6912-4F62-B289-1E2A61F3C09E}" type="slidenum">
              <a:rPr kumimoji="1" lang="ja-JP" altLang="en-US" smtClean="0"/>
              <a:t>‹#›</a:t>
            </a:fld>
            <a:endParaRPr kumimoji="1" lang="ja-JP" altLang="en-US"/>
          </a:p>
        </p:txBody>
      </p:sp>
    </p:spTree>
    <p:extLst>
      <p:ext uri="{BB962C8B-B14F-4D97-AF65-F5344CB8AC3E}">
        <p14:creationId xmlns:p14="http://schemas.microsoft.com/office/powerpoint/2010/main" val="1887678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2949787" cy="496967"/>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 2"/>
          <p:cNvSpPr>
            <a:spLocks noGrp="1"/>
          </p:cNvSpPr>
          <p:nvPr>
            <p:ph type="dt" idx="1"/>
          </p:nvPr>
        </p:nvSpPr>
        <p:spPr>
          <a:xfrm>
            <a:off x="3855839" y="1"/>
            <a:ext cx="2949787" cy="496967"/>
          </a:xfrm>
          <a:prstGeom prst="rect">
            <a:avLst/>
          </a:prstGeom>
        </p:spPr>
        <p:txBody>
          <a:bodyPr vert="horz" lIns="91432" tIns="45716" rIns="91432" bIns="45716" rtlCol="0"/>
          <a:lstStyle>
            <a:lvl1pPr algn="r">
              <a:defRPr sz="1200"/>
            </a:lvl1pPr>
          </a:lstStyle>
          <a:p>
            <a:fld id="{E06396F6-562F-440E-B324-CF779069004E}" type="datetimeFigureOut">
              <a:rPr kumimoji="1" lang="ja-JP" altLang="en-US" smtClean="0"/>
              <a:pPr/>
              <a:t>2019/1/25</a:t>
            </a:fld>
            <a:endParaRPr kumimoji="1" lang="ja-JP" altLang="en-US"/>
          </a:p>
        </p:txBody>
      </p:sp>
      <p:sp>
        <p:nvSpPr>
          <p:cNvPr id="4" name="スライド イメージ プレースホル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 4"/>
          <p:cNvSpPr>
            <a:spLocks noGrp="1"/>
          </p:cNvSpPr>
          <p:nvPr>
            <p:ph type="body" sz="quarter" idx="3"/>
          </p:nvPr>
        </p:nvSpPr>
        <p:spPr>
          <a:xfrm>
            <a:off x="680720" y="4721187"/>
            <a:ext cx="5445760" cy="4472702"/>
          </a:xfrm>
          <a:prstGeom prst="rect">
            <a:avLst/>
          </a:prstGeom>
        </p:spPr>
        <p:txBody>
          <a:bodyPr vert="horz" lIns="91432" tIns="45716" rIns="91432" bIns="45716"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1" y="9440647"/>
            <a:ext cx="2949787" cy="496967"/>
          </a:xfrm>
          <a:prstGeom prst="rect">
            <a:avLst/>
          </a:prstGeom>
        </p:spPr>
        <p:txBody>
          <a:bodyPr vert="horz" lIns="91432" tIns="45716" rIns="91432" bIns="45716"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839" y="9440647"/>
            <a:ext cx="2949787" cy="496967"/>
          </a:xfrm>
          <a:prstGeom prst="rect">
            <a:avLst/>
          </a:prstGeom>
        </p:spPr>
        <p:txBody>
          <a:bodyPr vert="horz" lIns="91432" tIns="45716" rIns="91432" bIns="45716" rtlCol="0" anchor="b"/>
          <a:lstStyle>
            <a:lvl1pPr algn="r">
              <a:defRPr sz="1200"/>
            </a:lvl1pPr>
          </a:lstStyle>
          <a:p>
            <a:fld id="{F4441EEF-AEB4-4441-8238-FDF9BA5B65A4}" type="slidenum">
              <a:rPr kumimoji="1" lang="ja-JP" altLang="en-US" smtClean="0"/>
              <a:pPr/>
              <a:t>‹#›</a:t>
            </a:fld>
            <a:endParaRPr kumimoji="1" lang="ja-JP" altLang="en-US"/>
          </a:p>
        </p:txBody>
      </p:sp>
    </p:spTree>
    <p:extLst>
      <p:ext uri="{BB962C8B-B14F-4D97-AF65-F5344CB8AC3E}">
        <p14:creationId xmlns:p14="http://schemas.microsoft.com/office/powerpoint/2010/main" val="11741462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核磁気共鳴</a:t>
            </a:r>
            <a:r>
              <a:rPr kumimoji="1" lang="en-US" altLang="ja-JP" dirty="0" smtClean="0"/>
              <a:t>(NMR)</a:t>
            </a:r>
            <a:r>
              <a:rPr kumimoji="1" lang="ja-JP" altLang="en-US" dirty="0" smtClean="0"/>
              <a:t>工法による</a:t>
            </a:r>
          </a:p>
          <a:p>
            <a:r>
              <a:rPr kumimoji="1" lang="ja-JP" altLang="en-US" dirty="0" smtClean="0"/>
              <a:t>口径</a:t>
            </a:r>
            <a:r>
              <a:rPr kumimoji="1" lang="en-US" altLang="ja-JP" dirty="0" smtClean="0"/>
              <a:t>50mm</a:t>
            </a:r>
            <a:r>
              <a:rPr kumimoji="1" lang="ja-JP" altLang="en-US" dirty="0" smtClean="0"/>
              <a:t>配水管における</a:t>
            </a:r>
          </a:p>
          <a:p>
            <a:r>
              <a:rPr kumimoji="1" lang="ja-JP" altLang="en-US" dirty="0" smtClean="0"/>
              <a:t>残留塩素減少防止効果の</a:t>
            </a:r>
            <a:r>
              <a:rPr kumimoji="1" lang="ja-JP" altLang="en-US" dirty="0" smtClean="0"/>
              <a:t>検証その２</a:t>
            </a:r>
            <a:endParaRPr kumimoji="1" lang="ja-JP" altLang="en-US" dirty="0" smtClean="0"/>
          </a:p>
          <a:p>
            <a:r>
              <a:rPr kumimoji="1" lang="ja-JP" altLang="en-US" dirty="0" smtClean="0"/>
              <a:t>について報告をさせていただきます。</a:t>
            </a:r>
            <a:endParaRPr kumimoji="1" lang="en-US" altLang="ja-JP" dirty="0" smtClean="0"/>
          </a:p>
          <a:p>
            <a:r>
              <a:rPr kumimoji="1" lang="ja-JP" altLang="en-US" dirty="0" smtClean="0"/>
              <a:t>給水維持課給水維持係の和田と申します。</a:t>
            </a:r>
            <a:endParaRPr kumimoji="1" lang="en-US" altLang="ja-JP" dirty="0" smtClean="0"/>
          </a:p>
          <a:p>
            <a:r>
              <a:rPr kumimoji="1" lang="ja-JP" altLang="en-US" dirty="0" smtClean="0"/>
              <a:t>よろしくお願いいたします。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a:t>
            </a:fld>
            <a:endParaRPr kumimoji="1" lang="ja-JP" altLang="en-US"/>
          </a:p>
        </p:txBody>
      </p:sp>
    </p:spTree>
    <p:extLst>
      <p:ext uri="{BB962C8B-B14F-4D97-AF65-F5344CB8AC3E}">
        <p14:creationId xmlns:p14="http://schemas.microsoft.com/office/powerpoint/2010/main" val="270137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sng"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こちらが設置場所１の下流側サンプリング箇所の写真です。</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上流側同様、接続部分に赤錆が多少発生してい</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ます</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閉塞等はな</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く、</a:t>
            </a:r>
            <a:endParaRPr kumimoji="0" lang="en-US"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管内面は健全な状態</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です</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0" lang="ja-JP" altLang="ja-JP"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目視では</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上流側との違いはみられ</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ませんでした</a:t>
            </a:r>
            <a:r>
              <a:rPr kumimoji="1" lang="ja-JP" altLang="en-US" sz="1200" b="0" i="0" u="none" strike="noStrike" cap="none" normalizeH="0" baseline="0" dirty="0">
                <a:ln>
                  <a:noFill/>
                </a:ln>
                <a:solidFill>
                  <a:schemeClr val="tx1"/>
                </a:solidFill>
                <a:effectLst/>
                <a:latin typeface="+mn-lt"/>
                <a:ea typeface="+mn-ea"/>
                <a:cs typeface="+mn-cs"/>
              </a:rPr>
              <a:t>。</a:t>
            </a:r>
            <a:endParaRPr kumimoji="0" lang="ja-JP" altLang="ja-JP" sz="2800" b="0" i="0" u="none" strike="noStrike" cap="none" normalizeH="0" baseline="0" dirty="0" smtClean="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10</a:t>
            </a:fld>
            <a:endParaRPr kumimoji="1" lang="ja-JP" altLang="en-US"/>
          </a:p>
        </p:txBody>
      </p:sp>
    </p:spTree>
    <p:extLst>
      <p:ext uri="{BB962C8B-B14F-4D97-AF65-F5344CB8AC3E}">
        <p14:creationId xmlns:p14="http://schemas.microsoft.com/office/powerpoint/2010/main" val="171929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設置場所１の装置下流側の分析結果です。</a:t>
            </a:r>
          </a:p>
          <a:p>
            <a:r>
              <a:rPr lang="ja-JP" altLang="en-US" sz="1200" dirty="0" smtClean="0"/>
              <a:t>得られた回折図形からマグネタイト</a:t>
            </a:r>
            <a:r>
              <a:rPr lang="en-US" altLang="ja-JP" sz="1200" dirty="0" smtClean="0"/>
              <a:t>[Fe3O4]</a:t>
            </a:r>
            <a:r>
              <a:rPr lang="ja-JP" altLang="en-US" sz="1200" dirty="0" smtClean="0"/>
              <a:t>及びゲータイト</a:t>
            </a:r>
            <a:r>
              <a:rPr lang="en-US" altLang="ja-JP" sz="1200" dirty="0" smtClean="0"/>
              <a:t>[</a:t>
            </a:r>
            <a:r>
              <a:rPr lang="en-US" altLang="ja-JP" sz="1200" dirty="0" err="1" smtClean="0"/>
              <a:t>FeO</a:t>
            </a:r>
            <a:r>
              <a:rPr lang="en-US" altLang="ja-JP" sz="1200" dirty="0" smtClean="0"/>
              <a:t>(OH)]</a:t>
            </a:r>
            <a:r>
              <a:rPr lang="ja-JP" altLang="en-US" sz="1200" dirty="0" smtClean="0"/>
              <a:t>が同定されました。</a:t>
            </a:r>
            <a:endParaRPr kumimoji="1" lang="ja-JP" altLang="en-US" sz="1200"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11</a:t>
            </a:fld>
            <a:endParaRPr kumimoji="1" lang="ja-JP" altLang="en-US"/>
          </a:p>
        </p:txBody>
      </p:sp>
    </p:spTree>
    <p:extLst>
      <p:ext uri="{BB962C8B-B14F-4D97-AF65-F5344CB8AC3E}">
        <p14:creationId xmlns:p14="http://schemas.microsoft.com/office/powerpoint/2010/main" val="204815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こちらが設置場所２、「</a:t>
            </a:r>
            <a:r>
              <a:rPr lang="ja-JP" altLang="en-US" sz="1200" dirty="0" smtClean="0"/>
              <a:t>寺前二丁目</a:t>
            </a:r>
            <a:r>
              <a:rPr kumimoji="1" lang="ja-JP" altLang="en-US" dirty="0" smtClean="0"/>
              <a:t>」の概要図です。</a:t>
            </a:r>
            <a:endParaRPr kumimoji="1" lang="en-US" altLang="ja-JP" dirty="0" smtClean="0"/>
          </a:p>
          <a:p>
            <a:r>
              <a:rPr kumimoji="1" lang="ja-JP" altLang="en-US" dirty="0" smtClean="0"/>
              <a:t>昭和</a:t>
            </a:r>
            <a:r>
              <a:rPr kumimoji="1" lang="en-US" altLang="ja-JP" dirty="0" smtClean="0"/>
              <a:t>57</a:t>
            </a:r>
            <a:r>
              <a:rPr kumimoji="1" lang="ja-JP" altLang="en-US" dirty="0" smtClean="0"/>
              <a:t>年度</a:t>
            </a:r>
            <a:r>
              <a:rPr kumimoji="1" lang="ja-JP" altLang="en-US" dirty="0" smtClean="0"/>
              <a:t>布設の口径</a:t>
            </a:r>
            <a:r>
              <a:rPr kumimoji="1" lang="en-US" altLang="ja-JP" dirty="0" smtClean="0"/>
              <a:t>50mmSGP-VB</a:t>
            </a:r>
            <a:r>
              <a:rPr kumimoji="1" lang="ja-JP" altLang="en-US" dirty="0" smtClean="0"/>
              <a:t>のおおもとの分岐部付近に装置を設置し、</a:t>
            </a:r>
            <a:endParaRPr kumimoji="1" lang="en-US" altLang="ja-JP" dirty="0" smtClean="0"/>
          </a:p>
          <a:p>
            <a:r>
              <a:rPr kumimoji="1" lang="ja-JP" altLang="en-US" dirty="0" smtClean="0"/>
              <a:t>①の上流側エルボ部と、②下流側エルボ部をサンプリングしました。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12</a:t>
            </a:fld>
            <a:endParaRPr kumimoji="1" lang="ja-JP" altLang="en-US"/>
          </a:p>
        </p:txBody>
      </p:sp>
    </p:spTree>
    <p:extLst>
      <p:ext uri="{BB962C8B-B14F-4D97-AF65-F5344CB8AC3E}">
        <p14:creationId xmlns:p14="http://schemas.microsoft.com/office/powerpoint/2010/main" val="823961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sng"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こちらが設置場所２の上流側サンプリング箇所の写真です。</a:t>
            </a:r>
            <a:endParaRPr kumimoji="0" lang="en-US" altLang="ja-JP" sz="1200" b="0" i="0" u="sng"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右下の写真が</a:t>
            </a:r>
            <a:r>
              <a:rPr kumimoji="0" lang="zh-CN"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内面状況</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a:t>
            </a:r>
            <a:r>
              <a:rPr kumimoji="0" lang="zh-CN"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拡大</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写真ですが、</a:t>
            </a:r>
            <a:endParaRPr kumimoji="0" lang="en-US"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接続部分に赤錆が多少発生してい</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ます</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が閉塞等はな</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く、</a:t>
            </a:r>
            <a:endParaRPr kumimoji="0" lang="ja-JP" altLang="ja-JP"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管内面、管体は健全な状態</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です</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0" lang="ja-JP" altLang="ja-JP" sz="2800" b="0" i="0" u="none" strike="noStrike" cap="none" normalizeH="0" baseline="0" dirty="0" smtClean="0">
              <a:ln>
                <a:noFill/>
              </a:ln>
              <a:solidFill>
                <a:schemeClr val="tx1"/>
              </a:solidFill>
              <a:effectLst/>
              <a:latin typeface="Arial" panose="020B0604020202020204" pitchFamily="34" charset="0"/>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13</a:t>
            </a:fld>
            <a:endParaRPr kumimoji="1" lang="ja-JP" altLang="en-US"/>
          </a:p>
        </p:txBody>
      </p:sp>
    </p:spTree>
    <p:extLst>
      <p:ext uri="{BB962C8B-B14F-4D97-AF65-F5344CB8AC3E}">
        <p14:creationId xmlns:p14="http://schemas.microsoft.com/office/powerpoint/2010/main" val="315495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設置場所２の装置上流側の分析結果です。</a:t>
            </a:r>
          </a:p>
          <a:p>
            <a:r>
              <a:rPr lang="ja-JP" altLang="en-US" sz="1200" dirty="0" smtClean="0"/>
              <a:t>得られた回折図形からマグネタイト</a:t>
            </a:r>
            <a:r>
              <a:rPr lang="en-US" altLang="ja-JP" sz="1200" dirty="0" smtClean="0"/>
              <a:t>[Fe3O4]</a:t>
            </a:r>
          </a:p>
          <a:p>
            <a:r>
              <a:rPr lang="ja-JP" altLang="en-US" sz="1200" dirty="0" smtClean="0"/>
              <a:t>及びゲータイト</a:t>
            </a:r>
            <a:r>
              <a:rPr lang="en-US" altLang="ja-JP" sz="1200" dirty="0" smtClean="0"/>
              <a:t>[</a:t>
            </a:r>
            <a:r>
              <a:rPr lang="en-US" altLang="ja-JP" sz="1200" dirty="0" err="1" smtClean="0"/>
              <a:t>FeO</a:t>
            </a:r>
            <a:r>
              <a:rPr lang="en-US" altLang="ja-JP" sz="1200" dirty="0" smtClean="0"/>
              <a:t>(OH)]</a:t>
            </a:r>
            <a:r>
              <a:rPr lang="ja-JP" altLang="en-US" sz="1200" dirty="0" smtClean="0"/>
              <a:t>のピークが同定された。</a:t>
            </a:r>
            <a:endParaRPr kumimoji="1" lang="ja-JP" altLang="en-US"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14</a:t>
            </a:fld>
            <a:endParaRPr kumimoji="1" lang="ja-JP" altLang="en-US"/>
          </a:p>
        </p:txBody>
      </p:sp>
    </p:spTree>
    <p:extLst>
      <p:ext uri="{BB962C8B-B14F-4D97-AF65-F5344CB8AC3E}">
        <p14:creationId xmlns:p14="http://schemas.microsoft.com/office/powerpoint/2010/main" val="1936330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こちらが設置場所２の下流側サンプリング箇所の写真です。</a:t>
            </a:r>
            <a:endParaRPr kumimoji="0" lang="en-US"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上流側同様、接続部分に赤錆が多少発生してい</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ます</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a:t>
            </a:r>
            <a:endParaRPr kumimoji="0" lang="ja-JP" altLang="ja-JP"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閉塞等はな</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く、</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管内面は健全な状態</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です。</a:t>
            </a:r>
            <a:endParaRPr kumimoji="0" lang="ja-JP" altLang="ja-JP"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目視では上流側との違いはみられ</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ませんでした。</a:t>
            </a:r>
            <a:endParaRPr kumimoji="0" lang="ja-JP" altLang="ja-JP" sz="2800" b="0" i="0" u="none" strike="noStrike" cap="none" normalizeH="0" baseline="0" dirty="0" smtClean="0">
              <a:ln>
                <a:noFill/>
              </a:ln>
              <a:solidFill>
                <a:schemeClr val="tx1"/>
              </a:solidFill>
              <a:effectLst/>
              <a:latin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15</a:t>
            </a:fld>
            <a:endParaRPr kumimoji="1" lang="ja-JP" altLang="en-US"/>
          </a:p>
        </p:txBody>
      </p:sp>
    </p:spTree>
    <p:extLst>
      <p:ext uri="{BB962C8B-B14F-4D97-AF65-F5344CB8AC3E}">
        <p14:creationId xmlns:p14="http://schemas.microsoft.com/office/powerpoint/2010/main" val="1548358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設置場所２の装置下流側の分析結果です。</a:t>
            </a:r>
          </a:p>
          <a:p>
            <a:r>
              <a:rPr lang="ja-JP" altLang="en-US" sz="1200" dirty="0" smtClean="0"/>
              <a:t>マグネタイト</a:t>
            </a:r>
            <a:r>
              <a:rPr lang="en-US" altLang="ja-JP" sz="1200" dirty="0" smtClean="0"/>
              <a:t>[Fe3O4]</a:t>
            </a:r>
            <a:r>
              <a:rPr lang="ja-JP" altLang="en-US" sz="1200" dirty="0" err="1" smtClean="0"/>
              <a:t>、</a:t>
            </a:r>
            <a:r>
              <a:rPr lang="ja-JP" altLang="en-US" sz="1200" dirty="0" smtClean="0"/>
              <a:t>ゲータイト</a:t>
            </a:r>
            <a:r>
              <a:rPr lang="en-US" altLang="ja-JP" sz="1200" dirty="0" smtClean="0"/>
              <a:t>[</a:t>
            </a:r>
            <a:r>
              <a:rPr lang="en-US" altLang="ja-JP" sz="1200" dirty="0" err="1" smtClean="0"/>
              <a:t>FeO</a:t>
            </a:r>
            <a:r>
              <a:rPr lang="en-US" altLang="ja-JP" sz="1200" dirty="0" smtClean="0"/>
              <a:t>(OH)]</a:t>
            </a:r>
            <a:r>
              <a:rPr lang="ja-JP" altLang="en-US" sz="1200" dirty="0" smtClean="0"/>
              <a:t>の他に、</a:t>
            </a:r>
            <a:endParaRPr lang="en-US" altLang="ja-JP" sz="1200" dirty="0" smtClean="0"/>
          </a:p>
          <a:p>
            <a:r>
              <a:rPr lang="ja-JP" altLang="en-US" sz="1200" dirty="0" smtClean="0"/>
              <a:t>パーナライト</a:t>
            </a:r>
            <a:r>
              <a:rPr lang="en-US" altLang="ja-JP" sz="1200" dirty="0" smtClean="0"/>
              <a:t>[Fe(OH)3]</a:t>
            </a:r>
            <a:r>
              <a:rPr lang="ja-JP" altLang="en-US" sz="1200" dirty="0" smtClean="0"/>
              <a:t>の最強線が</a:t>
            </a:r>
            <a:r>
              <a:rPr lang="ja-JP" altLang="en-US" sz="1200" dirty="0" smtClean="0"/>
              <a:t>みられました</a:t>
            </a:r>
            <a:r>
              <a:rPr lang="ja-JP" altLang="en-US" sz="1200" dirty="0" smtClean="0"/>
              <a:t>。</a:t>
            </a:r>
            <a:endParaRPr kumimoji="1" lang="ja-JP" altLang="en-US" sz="1200"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16</a:t>
            </a:fld>
            <a:endParaRPr kumimoji="1" lang="ja-JP" altLang="en-US"/>
          </a:p>
        </p:txBody>
      </p:sp>
    </p:spTree>
    <p:extLst>
      <p:ext uri="{BB962C8B-B14F-4D97-AF65-F5344CB8AC3E}">
        <p14:creationId xmlns:p14="http://schemas.microsoft.com/office/powerpoint/2010/main" val="11099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結果です。</a:t>
            </a:r>
            <a:endParaRPr kumimoji="1" lang="en-US" altLang="ja-JP" dirty="0" smtClean="0"/>
          </a:p>
          <a:p>
            <a:r>
              <a:rPr kumimoji="1" lang="ja-JP" altLang="en-US" dirty="0" smtClean="0"/>
              <a:t>設置場所</a:t>
            </a:r>
            <a:r>
              <a:rPr kumimoji="1" lang="en-US" altLang="ja-JP" dirty="0" smtClean="0"/>
              <a:t>1</a:t>
            </a:r>
            <a:r>
              <a:rPr kumimoji="1" lang="ja-JP" altLang="en-US" dirty="0" smtClean="0"/>
              <a:t>は、</a:t>
            </a:r>
          </a:p>
          <a:p>
            <a:r>
              <a:rPr kumimoji="1" lang="ja-JP" altLang="en-US" dirty="0" smtClean="0"/>
              <a:t>上流側、下流側ともに主成分はマグネタイトであり、どちらも錆の酸化が進行する過程としてグリーンラストやゲータイトが発生していると考えられます。</a:t>
            </a:r>
            <a:endParaRPr kumimoji="1" lang="en-US" altLang="ja-JP" dirty="0" smtClean="0"/>
          </a:p>
          <a:p>
            <a:r>
              <a:rPr kumimoji="1" lang="ja-JP" altLang="en-US" dirty="0" smtClean="0"/>
              <a:t>設置場所</a:t>
            </a:r>
            <a:r>
              <a:rPr kumimoji="1" lang="en-US" altLang="ja-JP" dirty="0" smtClean="0"/>
              <a:t>2</a:t>
            </a:r>
            <a:r>
              <a:rPr kumimoji="1" lang="ja-JP" altLang="en-US" dirty="0" smtClean="0"/>
              <a:t>も、設置場所</a:t>
            </a:r>
            <a:r>
              <a:rPr kumimoji="1" lang="en-US" altLang="ja-JP" dirty="0" smtClean="0"/>
              <a:t>1</a:t>
            </a:r>
            <a:r>
              <a:rPr kumimoji="1" lang="ja-JP" altLang="en-US" dirty="0" smtClean="0"/>
              <a:t>同様、</a:t>
            </a:r>
          </a:p>
          <a:p>
            <a:r>
              <a:rPr kumimoji="1" lang="ja-JP" altLang="en-US" dirty="0" smtClean="0"/>
              <a:t>上流側、下流側ともに主成分がマグネタイトであり、どちらも錆の酸化が進行する過程としてゲータイトやパーナライトが発生していると考えられます。</a:t>
            </a:r>
            <a:endParaRPr kumimoji="1" lang="en-US" altLang="ja-JP" dirty="0" smtClean="0"/>
          </a:p>
          <a:p>
            <a:r>
              <a:rPr kumimoji="1" lang="ja-JP" altLang="en-US" dirty="0" smtClean="0"/>
              <a:t>設置場所１、２ともに、装置設置前後で錆の成分に</a:t>
            </a:r>
            <a:r>
              <a:rPr kumimoji="1" lang="ja-JP" altLang="en-US" dirty="0" smtClean="0"/>
              <a:t>違いはみられませんでした</a:t>
            </a:r>
            <a:r>
              <a:rPr kumimoji="1" lang="ja-JP" altLang="en-US" dirty="0" smtClean="0"/>
              <a:t>。</a:t>
            </a: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17</a:t>
            </a:fld>
            <a:endParaRPr kumimoji="1" lang="ja-JP" altLang="en-US"/>
          </a:p>
        </p:txBody>
      </p:sp>
    </p:spTree>
    <p:extLst>
      <p:ext uri="{BB962C8B-B14F-4D97-AF65-F5344CB8AC3E}">
        <p14:creationId xmlns:p14="http://schemas.microsoft.com/office/powerpoint/2010/main" val="638834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本検証のまとめです。</a:t>
            </a:r>
            <a:endParaRPr kumimoji="1" lang="en-US" altLang="ja-JP" dirty="0" smtClean="0"/>
          </a:p>
          <a:p>
            <a:r>
              <a:rPr kumimoji="1" lang="ja-JP" altLang="en-US" dirty="0" smtClean="0"/>
              <a:t>運用中の口径</a:t>
            </a:r>
            <a:r>
              <a:rPr kumimoji="1" lang="en-US" altLang="ja-JP" dirty="0" smtClean="0"/>
              <a:t>50mm</a:t>
            </a:r>
            <a:r>
              <a:rPr kumimoji="1" lang="ja-JP" altLang="en-US" dirty="0" smtClean="0"/>
              <a:t>の</a:t>
            </a:r>
            <a:r>
              <a:rPr kumimoji="1" lang="en-US" altLang="ja-JP" dirty="0" smtClean="0"/>
              <a:t>SGP‐VB</a:t>
            </a:r>
            <a:r>
              <a:rPr kumimoji="1" lang="ja-JP" altLang="en-US" dirty="0" smtClean="0"/>
              <a:t>管に防錆装置を設置した下流側と上流側の継手部分の錆の違いは、設置</a:t>
            </a:r>
            <a:r>
              <a:rPr kumimoji="1" lang="ja-JP" altLang="en-US" dirty="0" smtClean="0"/>
              <a:t>場所</a:t>
            </a:r>
            <a:r>
              <a:rPr kumimoji="1" lang="en-US" altLang="ja-JP" dirty="0" smtClean="0"/>
              <a:t>1</a:t>
            </a:r>
            <a:r>
              <a:rPr kumimoji="1" lang="ja-JP" altLang="en-US" dirty="0" smtClean="0"/>
              <a:t>・</a:t>
            </a:r>
            <a:r>
              <a:rPr kumimoji="1" lang="en-US" altLang="ja-JP" dirty="0" smtClean="0"/>
              <a:t>2</a:t>
            </a:r>
            <a:r>
              <a:rPr kumimoji="1" lang="ja-JP" altLang="en-US" dirty="0" smtClean="0"/>
              <a:t>ともに確認できなかった。これらの結果は、</a:t>
            </a:r>
            <a:r>
              <a:rPr kumimoji="1" lang="en-US" altLang="ja-JP" dirty="0" smtClean="0"/>
              <a:t>H28-29</a:t>
            </a:r>
            <a:r>
              <a:rPr kumimoji="1" lang="ja-JP" altLang="en-US" dirty="0" smtClean="0"/>
              <a:t>年度の結果を報告</a:t>
            </a:r>
            <a:r>
              <a:rPr kumimoji="1" lang="ja-JP" altLang="en-US" dirty="0" smtClean="0"/>
              <a:t>した残留塩素における検証とも</a:t>
            </a:r>
            <a:r>
              <a:rPr kumimoji="1" lang="ja-JP" altLang="en-US" dirty="0" smtClean="0"/>
              <a:t>一致します。</a:t>
            </a:r>
            <a:endParaRPr kumimoji="1" lang="ja-JP" altLang="en-US" dirty="0" smtClean="0"/>
          </a:p>
          <a:p>
            <a:endParaRPr kumimoji="1" lang="ja-JP" altLang="en-US" dirty="0" smtClean="0"/>
          </a:p>
          <a:p>
            <a:r>
              <a:rPr kumimoji="1" lang="ja-JP" altLang="en-US" dirty="0" smtClean="0"/>
              <a:t>また、横浜市内における口径</a:t>
            </a:r>
            <a:r>
              <a:rPr kumimoji="1" lang="en-US" altLang="ja-JP" dirty="0" smtClean="0"/>
              <a:t>50mm</a:t>
            </a:r>
            <a:r>
              <a:rPr kumimoji="1" lang="ja-JP" altLang="en-US" dirty="0" err="1" smtClean="0"/>
              <a:t>の配</a:t>
            </a:r>
            <a:r>
              <a:rPr kumimoji="1" lang="ja-JP" altLang="en-US" dirty="0" smtClean="0"/>
              <a:t>水管では検証に適した管はなく、</a:t>
            </a:r>
            <a:r>
              <a:rPr kumimoji="1" lang="ja-JP" altLang="en-US" dirty="0" smtClean="0"/>
              <a:t>横浜市等が所有する給</a:t>
            </a:r>
            <a:r>
              <a:rPr kumimoji="1" lang="ja-JP" altLang="en-US" dirty="0" smtClean="0"/>
              <a:t>水管も含めて検討</a:t>
            </a:r>
            <a:r>
              <a:rPr kumimoji="1" lang="ja-JP" altLang="en-US" dirty="0" smtClean="0"/>
              <a:t>しましたが</a:t>
            </a:r>
            <a:r>
              <a:rPr kumimoji="1" lang="ja-JP" altLang="en-US" dirty="0" smtClean="0"/>
              <a:t>、配水管同様、検証に適した管がないため、核磁気共鳴</a:t>
            </a:r>
            <a:r>
              <a:rPr kumimoji="1" lang="en-US" altLang="ja-JP" dirty="0" smtClean="0"/>
              <a:t>(NMR)</a:t>
            </a:r>
            <a:r>
              <a:rPr kumimoji="1" lang="ja-JP" altLang="en-US" dirty="0" smtClean="0"/>
              <a:t>工法による配水管における残留塩素減少防止効果の検証は、今回の報告をもって</a:t>
            </a:r>
            <a:r>
              <a:rPr kumimoji="1" lang="ja-JP" altLang="en-US" dirty="0" smtClean="0"/>
              <a:t>終えます。</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18</a:t>
            </a:fld>
            <a:endParaRPr kumimoji="1" lang="ja-JP" altLang="en-US"/>
          </a:p>
        </p:txBody>
      </p:sp>
    </p:spTree>
    <p:extLst>
      <p:ext uri="{BB962C8B-B14F-4D97-AF65-F5344CB8AC3E}">
        <p14:creationId xmlns:p14="http://schemas.microsoft.com/office/powerpoint/2010/main" val="294857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HGPｺﾞｼｯｸE" panose="020B0900000000000000" pitchFamily="50" charset="-128"/>
                <a:ea typeface="HGPｺﾞｼｯｸE" panose="020B0900000000000000" pitchFamily="50" charset="-128"/>
              </a:rPr>
              <a:t>本検証にご協力</a:t>
            </a:r>
            <a:r>
              <a:rPr lang="ja-JP" altLang="en-US" sz="1200" dirty="0" smtClean="0">
                <a:solidFill>
                  <a:schemeClr val="tx1"/>
                </a:solidFill>
                <a:latin typeface="HGPｺﾞｼｯｸE" panose="020B0900000000000000" pitchFamily="50" charset="-128"/>
                <a:ea typeface="HGPｺﾞｼｯｸE" panose="020B0900000000000000" pitchFamily="50" charset="-128"/>
              </a:rPr>
              <a:t>いただいた経済局工業技術支援センターならびに水質課、南部方面工事課、洋光台水道事務所の</a:t>
            </a:r>
            <a:r>
              <a:rPr lang="ja-JP" altLang="en-US" sz="1200" dirty="0" smtClean="0">
                <a:solidFill>
                  <a:schemeClr val="tx1"/>
                </a:solidFill>
                <a:latin typeface="HGPｺﾞｼｯｸE" panose="020B0900000000000000" pitchFamily="50" charset="-128"/>
                <a:ea typeface="HGPｺﾞｼｯｸE" panose="020B0900000000000000" pitchFamily="50" charset="-128"/>
              </a:rPr>
              <a:t>方々に、</a:t>
            </a:r>
            <a:endParaRPr lang="en-US" altLang="ja-JP" sz="1200" dirty="0" smtClean="0">
              <a:solidFill>
                <a:schemeClr val="tx1"/>
              </a:solidFill>
              <a:latin typeface="HGPｺﾞｼｯｸE" panose="020B0900000000000000" pitchFamily="50" charset="-128"/>
              <a:ea typeface="HGPｺﾞｼｯｸE" panose="020B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HGPｺﾞｼｯｸE" panose="020B0900000000000000" pitchFamily="50" charset="-128"/>
                <a:ea typeface="HGPｺﾞｼｯｸE" panose="020B0900000000000000" pitchFamily="50" charset="-128"/>
              </a:rPr>
              <a:t>この場を借りて、厚く御礼を申し上げます。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19</a:t>
            </a:fld>
            <a:endParaRPr kumimoji="1" lang="ja-JP" altLang="en-US"/>
          </a:p>
        </p:txBody>
      </p:sp>
    </p:spTree>
    <p:extLst>
      <p:ext uri="{BB962C8B-B14F-4D97-AF65-F5344CB8AC3E}">
        <p14:creationId xmlns:p14="http://schemas.microsoft.com/office/powerpoint/2010/main" val="241133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横浜市水道局は</a:t>
            </a:r>
            <a:endParaRPr kumimoji="1" lang="en-US" altLang="ja-JP" dirty="0" smtClean="0"/>
          </a:p>
          <a:p>
            <a:r>
              <a:rPr kumimoji="1" lang="ja-JP" altLang="en-US" dirty="0" smtClean="0"/>
              <a:t>安全で良質な水を目標とし、</a:t>
            </a:r>
            <a:endParaRPr kumimoji="1" lang="en-US" altLang="ja-JP" dirty="0" smtClean="0"/>
          </a:p>
          <a:p>
            <a:r>
              <a:rPr kumimoji="1" lang="ja-JP" altLang="en-US" dirty="0" smtClean="0"/>
              <a:t>水質管理を強化し、残留塩素濃度の均等化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を実施しています。</a:t>
            </a:r>
          </a:p>
          <a:p>
            <a:endParaRPr kumimoji="1" lang="en-US" altLang="ja-JP" dirty="0" smtClean="0"/>
          </a:p>
          <a:p>
            <a:r>
              <a:rPr kumimoji="1" lang="ja-JP" altLang="en-US" dirty="0" smtClean="0"/>
              <a:t>しかし、</a:t>
            </a:r>
            <a:r>
              <a:rPr lang="ja-JP" altLang="en-US" sz="1200" dirty="0" smtClean="0">
                <a:solidFill>
                  <a:srgbClr val="FF0000"/>
                </a:solidFill>
                <a:latin typeface="HGPｺﾞｼｯｸE" panose="020B0900000000000000" pitchFamily="50" charset="-128"/>
                <a:ea typeface="HGPｺﾞｼｯｸE" panose="020B0900000000000000" pitchFamily="50" charset="-128"/>
              </a:rPr>
              <a:t>鋼管･鋳鉄管等の鉄管における、老朽化した水道管や行き止まりの管路は、</a:t>
            </a:r>
            <a:endParaRPr lang="en-US" altLang="ja-JP" sz="1200" dirty="0" smtClean="0">
              <a:solidFill>
                <a:srgbClr val="FF0000"/>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局所的に残留塩素が減少する場合もあるため、均等化推進の支障の一つとなっています。</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また、これらは赤水や給水不良の原因</a:t>
            </a:r>
            <a:r>
              <a:rPr kumimoji="1" lang="ja-JP" altLang="en-US" sz="1200" dirty="0" smtClean="0">
                <a:solidFill>
                  <a:schemeClr val="tx1"/>
                </a:solidFill>
                <a:latin typeface="+mn-lt"/>
                <a:ea typeface="+mn-ea"/>
              </a:rPr>
              <a:t>となっています。</a:t>
            </a:r>
            <a:endParaRPr kumimoji="1" lang="en-US" altLang="ja-JP" sz="1200" dirty="0" smtClean="0">
              <a:solidFill>
                <a:schemeClr val="tx1"/>
              </a:solidFill>
              <a:latin typeface="+mn-lt"/>
              <a:ea typeface="+mn-ea"/>
            </a:endParaRPr>
          </a:p>
          <a:p>
            <a:endParaRPr kumimoji="1" lang="en-US" altLang="ja-JP" sz="1200" dirty="0" smtClean="0">
              <a:solidFill>
                <a:schemeClr val="tx1"/>
              </a:solidFill>
              <a:latin typeface="+mn-lt"/>
              <a:ea typeface="+mn-ea"/>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耐震化を含めた根本的な解決方法は管路の布設替えですが、</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使用水量の減少傾向による厳しい財政状況等から、</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管路更新には長期間を要します。</a:t>
            </a:r>
          </a:p>
          <a:p>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これらの背景から、配管内の腐食進行を防止することができるとされる</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zh-TW" altLang="en-US" sz="1200" dirty="0" smtClean="0">
                <a:solidFill>
                  <a:prstClr val="black"/>
                </a:solidFill>
                <a:latin typeface="HGPｺﾞｼｯｸE" panose="020B0900000000000000" pitchFamily="50" charset="-128"/>
                <a:ea typeface="HGPｺﾞｼｯｸE" panose="020B0900000000000000" pitchFamily="50" charset="-128"/>
              </a:rPr>
              <a:t>核磁気共鳴</a:t>
            </a:r>
            <a:r>
              <a:rPr lang="en-US" altLang="zh-TW" sz="1200" dirty="0" smtClean="0">
                <a:solidFill>
                  <a:prstClr val="black"/>
                </a:solidFill>
                <a:latin typeface="HGPｺﾞｼｯｸE" panose="020B0900000000000000" pitchFamily="50" charset="-128"/>
                <a:ea typeface="HGPｺﾞｼｯｸE" panose="020B0900000000000000" pitchFamily="50" charset="-128"/>
              </a:rPr>
              <a:t>(NMR)</a:t>
            </a:r>
            <a:r>
              <a:rPr lang="zh-TW" altLang="en-US" sz="1200" dirty="0" smtClean="0">
                <a:solidFill>
                  <a:prstClr val="black"/>
                </a:solidFill>
                <a:latin typeface="HGPｺﾞｼｯｸE" panose="020B0900000000000000" pitchFamily="50" charset="-128"/>
                <a:ea typeface="HGPｺﾞｼｯｸE" panose="020B0900000000000000" pitchFamily="50" charset="-128"/>
              </a:rPr>
              <a:t>工法</a:t>
            </a:r>
            <a:r>
              <a:rPr lang="ja-JP" altLang="en-US" sz="1200" dirty="0" err="1" smtClean="0">
                <a:solidFill>
                  <a:prstClr val="black"/>
                </a:solidFill>
                <a:latin typeface="HGPｺﾞｼｯｸE" panose="020B0900000000000000" pitchFamily="50" charset="-128"/>
                <a:ea typeface="HGPｺﾞｼｯｸE" panose="020B0900000000000000" pitchFamily="50" charset="-128"/>
              </a:rPr>
              <a:t>を</a:t>
            </a:r>
            <a:r>
              <a:rPr lang="ja-JP" altLang="en-US" sz="1200" dirty="0" err="1" smtClean="0">
                <a:solidFill>
                  <a:prstClr val="black"/>
                </a:solidFill>
                <a:latin typeface="HGPｺﾞｼｯｸE" panose="020B0900000000000000" pitchFamily="50" charset="-128"/>
                <a:ea typeface="HGPｺﾞｼｯｸE" panose="020B0900000000000000" pitchFamily="50" charset="-128"/>
              </a:rPr>
              <a:t>検</a:t>
            </a:r>
            <a:r>
              <a:rPr lang="ja-JP" altLang="en-US" sz="1200" dirty="0" smtClean="0">
                <a:solidFill>
                  <a:prstClr val="black"/>
                </a:solidFill>
                <a:latin typeface="HGPｺﾞｼｯｸE" panose="020B0900000000000000" pitchFamily="50" charset="-128"/>
                <a:ea typeface="HGPｺﾞｼｯｸE" panose="020B0900000000000000" pitchFamily="50" charset="-128"/>
              </a:rPr>
              <a:t>証し、</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平成</a:t>
            </a:r>
            <a:r>
              <a:rPr lang="en-US" altLang="ja-JP" sz="1200" dirty="0" smtClean="0">
                <a:solidFill>
                  <a:prstClr val="black"/>
                </a:solidFill>
                <a:latin typeface="HGPｺﾞｼｯｸE" panose="020B0900000000000000" pitchFamily="50" charset="-128"/>
                <a:ea typeface="HGPｺﾞｼｯｸE" panose="020B0900000000000000" pitchFamily="50" charset="-128"/>
              </a:rPr>
              <a:t>25</a:t>
            </a:r>
            <a:r>
              <a:rPr lang="ja-JP" altLang="en-US" sz="1200" dirty="0" smtClean="0">
                <a:solidFill>
                  <a:prstClr val="black"/>
                </a:solidFill>
                <a:latin typeface="HGPｺﾞｼｯｸE" panose="020B0900000000000000" pitchFamily="50" charset="-128"/>
                <a:ea typeface="HGPｺﾞｼｯｸE" panose="020B0900000000000000" pitchFamily="50" charset="-128"/>
              </a:rPr>
              <a:t>年度の全国水道研究発表会において、</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「特定の電磁波を応用した防錆装置による配水管における残留塩素減少防止効果の検証」</a:t>
            </a:r>
            <a:endParaRPr lang="en-US" altLang="ja-JP" sz="12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1200" dirty="0" smtClean="0">
                <a:solidFill>
                  <a:prstClr val="black"/>
                </a:solidFill>
                <a:latin typeface="HGPｺﾞｼｯｸE" panose="020B0900000000000000" pitchFamily="50" charset="-128"/>
                <a:ea typeface="HGPｺﾞｼｯｸE" panose="020B0900000000000000" pitchFamily="50" charset="-128"/>
              </a:rPr>
              <a:t>として、検証結果を報告しました。</a:t>
            </a: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a:t>
            </a:fld>
            <a:endParaRPr kumimoji="1" lang="ja-JP" altLang="en-US"/>
          </a:p>
        </p:txBody>
      </p:sp>
    </p:spTree>
    <p:extLst>
      <p:ext uri="{BB962C8B-B14F-4D97-AF65-F5344CB8AC3E}">
        <p14:creationId xmlns:p14="http://schemas.microsoft.com/office/powerpoint/2010/main" val="270880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20</a:t>
            </a:fld>
            <a:endParaRPr kumimoji="1" lang="ja-JP" altLang="en-US"/>
          </a:p>
        </p:txBody>
      </p:sp>
    </p:spTree>
    <p:extLst>
      <p:ext uri="{BB962C8B-B14F-4D97-AF65-F5344CB8AC3E}">
        <p14:creationId xmlns:p14="http://schemas.microsoft.com/office/powerpoint/2010/main" val="345850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本検証の目的です。</a:t>
            </a:r>
            <a:endParaRPr kumimoji="1" lang="en-US" altLang="ja-JP" dirty="0" smtClean="0"/>
          </a:p>
          <a:p>
            <a:r>
              <a:rPr kumimoji="1" lang="ja-JP" altLang="en-US" dirty="0" smtClean="0"/>
              <a:t>過去の検証を踏まえ、</a:t>
            </a:r>
            <a:endParaRPr kumimoji="1" lang="en-US" altLang="ja-JP" dirty="0" smtClean="0"/>
          </a:p>
          <a:p>
            <a:r>
              <a:rPr kumimoji="1" lang="ja-JP" altLang="en-US" dirty="0" smtClean="0"/>
              <a:t>管</a:t>
            </a:r>
            <a:r>
              <a:rPr kumimoji="1" lang="ja-JP" altLang="en-US" dirty="0" smtClean="0"/>
              <a:t>種、口径等の異なる配水管にて、</a:t>
            </a:r>
            <a:endParaRPr kumimoji="1" lang="en-US" altLang="ja-JP" dirty="0" smtClean="0"/>
          </a:p>
          <a:p>
            <a:r>
              <a:rPr kumimoji="1" lang="ja-JP" altLang="en-US" dirty="0" smtClean="0"/>
              <a:t>核磁気共鳴工法の</a:t>
            </a:r>
            <a:r>
              <a:rPr kumimoji="1" lang="ja-JP" altLang="en-US" dirty="0" smtClean="0"/>
              <a:t>更なる検証を行うことを</a:t>
            </a:r>
            <a:endParaRPr kumimoji="1" lang="en-US" altLang="ja-JP" dirty="0" smtClean="0"/>
          </a:p>
          <a:p>
            <a:r>
              <a:rPr kumimoji="1" lang="ja-JP" altLang="en-US" dirty="0" smtClean="0"/>
              <a:t>目的とし、平成</a:t>
            </a:r>
            <a:r>
              <a:rPr kumimoji="1" lang="en-US" altLang="ja-JP" dirty="0" smtClean="0"/>
              <a:t>28</a:t>
            </a:r>
            <a:r>
              <a:rPr kumimoji="1" lang="ja-JP" altLang="en-US" dirty="0" smtClean="0"/>
              <a:t>年度より検証</a:t>
            </a:r>
            <a:r>
              <a:rPr kumimoji="1" lang="ja-JP" altLang="en-US" dirty="0" smtClean="0"/>
              <a:t>をいました。</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3</a:t>
            </a:fld>
            <a:endParaRPr kumimoji="1" lang="ja-JP" altLang="en-US"/>
          </a:p>
        </p:txBody>
      </p:sp>
    </p:spTree>
    <p:extLst>
      <p:ext uri="{BB962C8B-B14F-4D97-AF65-F5344CB8AC3E}">
        <p14:creationId xmlns:p14="http://schemas.microsoft.com/office/powerpoint/2010/main" val="186182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24">
              <a:defRPr/>
            </a:pPr>
            <a:r>
              <a:rPr lang="ja-JP" altLang="en-US" sz="1600" dirty="0" smtClean="0"/>
              <a:t>まず、本検証で使用</a:t>
            </a:r>
            <a:r>
              <a:rPr lang="ja-JP" altLang="en-US" sz="1600" dirty="0" smtClean="0"/>
              <a:t>した防錆装置</a:t>
            </a:r>
            <a:r>
              <a:rPr lang="ja-JP" altLang="en-US" sz="1600" dirty="0" smtClean="0"/>
              <a:t>についてご説明します。</a:t>
            </a:r>
            <a:endParaRPr lang="en-US" altLang="ja-JP" sz="1600" dirty="0" smtClean="0"/>
          </a:p>
          <a:p>
            <a:pPr defTabSz="914324">
              <a:defRPr/>
            </a:pPr>
            <a:r>
              <a:rPr lang="ja-JP" altLang="en-US" sz="1600" dirty="0" smtClean="0"/>
              <a:t>こちら</a:t>
            </a:r>
            <a:r>
              <a:rPr lang="ja-JP" altLang="en-US" sz="1600" dirty="0"/>
              <a:t>が防錆装置の断面図になっており</a:t>
            </a:r>
            <a:r>
              <a:rPr lang="ja-JP" altLang="en-US" sz="1600" dirty="0" smtClean="0"/>
              <a:t>、</a:t>
            </a:r>
            <a:endParaRPr lang="en-US" altLang="ja-JP" sz="1600" dirty="0" smtClean="0"/>
          </a:p>
          <a:p>
            <a:pPr defTabSz="914324">
              <a:defRPr/>
            </a:pPr>
            <a:r>
              <a:rPr lang="ja-JP" altLang="en-US" sz="1600" dirty="0" smtClean="0"/>
              <a:t>◎</a:t>
            </a:r>
            <a:r>
              <a:rPr lang="ja-JP" altLang="en-US" sz="1600" dirty="0"/>
              <a:t>この装置を水道管の外側に取り付けることによって</a:t>
            </a:r>
            <a:r>
              <a:rPr lang="ja-JP" altLang="en-US" sz="1600" dirty="0" smtClean="0"/>
              <a:t>、</a:t>
            </a:r>
            <a:endParaRPr lang="en-US" altLang="ja-JP" sz="1600" dirty="0" smtClean="0"/>
          </a:p>
          <a:p>
            <a:pPr defTabSz="914324">
              <a:defRPr/>
            </a:pPr>
            <a:r>
              <a:rPr lang="ja-JP" altLang="en-US" sz="1600" dirty="0" smtClean="0"/>
              <a:t>◎装置から</a:t>
            </a:r>
            <a:r>
              <a:rPr lang="ja-JP" altLang="en-US" sz="1600" dirty="0"/>
              <a:t>発生する特定の電磁波により</a:t>
            </a:r>
            <a:r>
              <a:rPr lang="ja-JP" altLang="en-US" sz="1600" dirty="0" smtClean="0"/>
              <a:t>、下流側の赤錆</a:t>
            </a:r>
            <a:r>
              <a:rPr lang="ja-JP" altLang="en-US" sz="1600" dirty="0"/>
              <a:t>を黒錆に変えること</a:t>
            </a:r>
            <a:r>
              <a:rPr lang="ja-JP" altLang="en-US" sz="1600" dirty="0" smtClean="0"/>
              <a:t>ができるとされており、</a:t>
            </a:r>
            <a:endParaRPr lang="en-US" altLang="ja-JP" sz="1600" dirty="0" smtClean="0"/>
          </a:p>
          <a:p>
            <a:pPr defTabSz="914324">
              <a:defRPr/>
            </a:pPr>
            <a:r>
              <a:rPr lang="ja-JP" altLang="en-US" sz="1600" dirty="0" smtClean="0"/>
              <a:t>◎このことにより、塩素</a:t>
            </a:r>
            <a:r>
              <a:rPr lang="ja-JP" altLang="en-US" sz="1600" dirty="0"/>
              <a:t>消費を抑えることが可能である</a:t>
            </a:r>
            <a:r>
              <a:rPr lang="ja-JP" altLang="en-US" sz="1600" dirty="0" smtClean="0"/>
              <a:t>と考えました。</a:t>
            </a:r>
            <a:endParaRPr lang="en-US" altLang="ja-JP" sz="1600" dirty="0"/>
          </a:p>
        </p:txBody>
      </p:sp>
      <p:sp>
        <p:nvSpPr>
          <p:cNvPr id="4" name="スライド番号プレースホルダー 3"/>
          <p:cNvSpPr>
            <a:spLocks noGrp="1"/>
          </p:cNvSpPr>
          <p:nvPr>
            <p:ph type="sldNum" sz="quarter" idx="10"/>
          </p:nvPr>
        </p:nvSpPr>
        <p:spPr/>
        <p:txBody>
          <a:bodyPr/>
          <a:lstStyle/>
          <a:p>
            <a:fld id="{63D4EBD5-EE60-4320-B4F5-4EA5632C3171}" type="slidenum">
              <a:rPr kumimoji="1" lang="ja-JP" altLang="en-US" smtClean="0"/>
              <a:t>4</a:t>
            </a:fld>
            <a:endParaRPr kumimoji="1" lang="ja-JP" altLang="en-US"/>
          </a:p>
        </p:txBody>
      </p:sp>
    </p:spTree>
    <p:extLst>
      <p:ext uri="{BB962C8B-B14F-4D97-AF65-F5344CB8AC3E}">
        <p14:creationId xmlns:p14="http://schemas.microsoft.com/office/powerpoint/2010/main" val="403701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chemeClr val="tx1"/>
                </a:solidFill>
              </a:rPr>
              <a:t>平成</a:t>
            </a:r>
            <a:r>
              <a:rPr lang="en-US" altLang="ja-JP" sz="1200" dirty="0" smtClean="0">
                <a:solidFill>
                  <a:schemeClr val="tx1"/>
                </a:solidFill>
              </a:rPr>
              <a:t>28</a:t>
            </a:r>
            <a:r>
              <a:rPr lang="ja-JP" altLang="en-US" sz="1200" dirty="0" smtClean="0">
                <a:solidFill>
                  <a:schemeClr val="tx1"/>
                </a:solidFill>
              </a:rPr>
              <a:t>年度から</a:t>
            </a:r>
            <a:r>
              <a:rPr lang="en-US" altLang="ja-JP" sz="1200" dirty="0" smtClean="0">
                <a:solidFill>
                  <a:schemeClr val="tx1"/>
                </a:solidFill>
              </a:rPr>
              <a:t>29</a:t>
            </a:r>
            <a:r>
              <a:rPr lang="ja-JP" altLang="en-US" sz="1200" dirty="0" smtClean="0">
                <a:solidFill>
                  <a:schemeClr val="tx1"/>
                </a:solidFill>
              </a:rPr>
              <a:t>年度の検証を報告</a:t>
            </a:r>
            <a:r>
              <a:rPr lang="ja-JP" altLang="en-US" sz="1200" dirty="0" smtClean="0">
                <a:solidFill>
                  <a:schemeClr val="tx1"/>
                </a:solidFill>
              </a:rPr>
              <a:t>した昨年度の内容</a:t>
            </a:r>
            <a:r>
              <a:rPr lang="ja-JP" altLang="en-US" sz="1200" dirty="0" smtClean="0">
                <a:solidFill>
                  <a:schemeClr val="tx1"/>
                </a:solidFill>
              </a:rPr>
              <a:t>です。</a:t>
            </a:r>
            <a:endParaRPr lang="en-US" altLang="ja-JP" sz="1200" dirty="0" smtClean="0">
              <a:solidFill>
                <a:schemeClr val="tx1"/>
              </a:solidFill>
            </a:endParaRPr>
          </a:p>
          <a:p>
            <a:r>
              <a:rPr lang="ja-JP" altLang="en-US" sz="1200" dirty="0" smtClean="0">
                <a:solidFill>
                  <a:schemeClr val="tx1"/>
                </a:solidFill>
              </a:rPr>
              <a:t>実際に運用中の口径</a:t>
            </a:r>
            <a:r>
              <a:rPr lang="en-US" altLang="ja-JP" sz="1200" dirty="0" smtClean="0">
                <a:solidFill>
                  <a:schemeClr val="tx1"/>
                </a:solidFill>
              </a:rPr>
              <a:t>50mm</a:t>
            </a:r>
            <a:r>
              <a:rPr lang="ja-JP" altLang="en-US" sz="1200" dirty="0" smtClean="0">
                <a:solidFill>
                  <a:schemeClr val="tx1"/>
                </a:solidFill>
              </a:rPr>
              <a:t>の</a:t>
            </a:r>
            <a:r>
              <a:rPr lang="en-US" altLang="ja-JP" sz="1200" dirty="0" smtClean="0">
                <a:solidFill>
                  <a:schemeClr val="tx1"/>
                </a:solidFill>
              </a:rPr>
              <a:t>SGP‐VB</a:t>
            </a:r>
            <a:r>
              <a:rPr lang="ja-JP" altLang="en-US" sz="1200" dirty="0" smtClean="0">
                <a:solidFill>
                  <a:schemeClr val="tx1"/>
                </a:solidFill>
              </a:rPr>
              <a:t>管２か所に防錆装置を設置しましたが、下流側における</a:t>
            </a:r>
            <a:r>
              <a:rPr lang="ja-JP" altLang="en-US" sz="1200" dirty="0" smtClean="0">
                <a:solidFill>
                  <a:srgbClr val="FF0000"/>
                </a:solidFill>
              </a:rPr>
              <a:t>残留塩素減少防止効果は確認できませんでした。</a:t>
            </a:r>
            <a:endParaRPr lang="en-US" altLang="ja-JP" sz="1200" dirty="0" smtClean="0">
              <a:solidFill>
                <a:srgbClr val="FF0000"/>
              </a:solidFill>
            </a:endParaRPr>
          </a:p>
          <a:p>
            <a:r>
              <a:rPr lang="ja-JP" altLang="en-US" sz="1200" dirty="0" smtClean="0">
                <a:solidFill>
                  <a:schemeClr val="tx1"/>
                </a:solidFill>
              </a:rPr>
              <a:t>これらの結果は、</a:t>
            </a:r>
            <a:r>
              <a:rPr lang="en-US" altLang="ja-JP" sz="1200" dirty="0" smtClean="0">
                <a:solidFill>
                  <a:srgbClr val="FF0000"/>
                </a:solidFill>
              </a:rPr>
              <a:t>SGP‐VB</a:t>
            </a:r>
            <a:r>
              <a:rPr lang="ja-JP" altLang="en-US" sz="1200" dirty="0" smtClean="0">
                <a:solidFill>
                  <a:srgbClr val="FF0000"/>
                </a:solidFill>
              </a:rPr>
              <a:t>管の腐食箇所は主に継手部分のみであったため</a:t>
            </a:r>
            <a:r>
              <a:rPr lang="ja-JP" altLang="en-US" sz="1200" dirty="0" smtClean="0">
                <a:solidFill>
                  <a:schemeClr val="tx1"/>
                </a:solidFill>
              </a:rPr>
              <a:t>、</a:t>
            </a:r>
            <a:endParaRPr lang="en-US" altLang="ja-JP" sz="1200" dirty="0" smtClean="0">
              <a:solidFill>
                <a:schemeClr val="tx1"/>
              </a:solidFill>
            </a:endParaRPr>
          </a:p>
          <a:p>
            <a:r>
              <a:rPr lang="ja-JP" altLang="en-US" sz="1200" dirty="0" smtClean="0">
                <a:solidFill>
                  <a:schemeClr val="tx1"/>
                </a:solidFill>
              </a:rPr>
              <a:t>「残留塩素」と「鉄分値」に与える影響が少なかったためだと考えられます。</a:t>
            </a:r>
            <a:endParaRPr lang="en-US" altLang="ja-JP" sz="1200" dirty="0" smtClean="0">
              <a:solidFill>
                <a:schemeClr val="tx1"/>
              </a:solidFill>
            </a:endParaRPr>
          </a:p>
          <a:p>
            <a:endParaRPr lang="en-US" altLang="ja-JP" sz="1200" dirty="0" smtClean="0">
              <a:solidFill>
                <a:schemeClr val="tx1"/>
              </a:solidFill>
            </a:endParaRPr>
          </a:p>
          <a:p>
            <a:r>
              <a:rPr lang="ja-JP" altLang="en-US" sz="1200" dirty="0" smtClean="0">
                <a:solidFill>
                  <a:schemeClr val="tx1"/>
                </a:solidFill>
              </a:rPr>
              <a:t>本検証は、</a:t>
            </a:r>
            <a:endParaRPr lang="en-US" altLang="ja-JP" sz="1200" dirty="0" smtClean="0">
              <a:solidFill>
                <a:schemeClr val="tx1"/>
              </a:solidFill>
            </a:endParaRPr>
          </a:p>
          <a:p>
            <a:pPr algn="l"/>
            <a:r>
              <a:rPr lang="ja-JP" altLang="en-US" sz="1200" dirty="0" smtClean="0"/>
              <a:t>設置前の腐食が想定される</a:t>
            </a:r>
            <a:r>
              <a:rPr lang="ja-JP" altLang="en-US" sz="1200" dirty="0" smtClean="0">
                <a:solidFill>
                  <a:srgbClr val="FF0000"/>
                </a:solidFill>
              </a:rPr>
              <a:t>継手の一部をサンプリング</a:t>
            </a:r>
            <a:r>
              <a:rPr lang="ja-JP" altLang="en-US" sz="1200" dirty="0" smtClean="0"/>
              <a:t>し、</a:t>
            </a:r>
            <a:endParaRPr lang="en-US" altLang="ja-JP" sz="1200" dirty="0" smtClean="0"/>
          </a:p>
          <a:p>
            <a:pPr algn="l"/>
            <a:r>
              <a:rPr lang="ja-JP" altLang="en-US" sz="1200" dirty="0" smtClean="0"/>
              <a:t>上流側と下流側を比較することで防錆効果の確認をし、</a:t>
            </a:r>
            <a:endParaRPr lang="en-US" altLang="ja-JP" sz="1200" dirty="0" smtClean="0"/>
          </a:p>
          <a:p>
            <a:pPr algn="l"/>
            <a:r>
              <a:rPr lang="ja-JP" altLang="en-US" sz="1200" dirty="0" smtClean="0"/>
              <a:t>完結とします。</a:t>
            </a:r>
            <a:endParaRPr lang="ja-JP" altLang="en-US" sz="1200" dirty="0" smtClean="0">
              <a:solidFill>
                <a:prstClr val="black"/>
              </a:solidFill>
              <a:latin typeface="HGPｺﾞｼｯｸE" pitchFamily="50" charset="-128"/>
              <a:ea typeface="HGPｺﾞｼｯｸE" pitchFamily="50" charset="-128"/>
            </a:endParaRPr>
          </a:p>
          <a:p>
            <a:pPr algn="l"/>
            <a:endParaRPr lang="ja-JP" altLang="en-US" sz="1200" dirty="0" smtClean="0">
              <a:solidFill>
                <a:schemeClr val="tx1"/>
              </a:solidFill>
            </a:endParaRP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5</a:t>
            </a:fld>
            <a:endParaRPr kumimoji="1" lang="ja-JP" altLang="en-US"/>
          </a:p>
        </p:txBody>
      </p:sp>
    </p:spTree>
    <p:extLst>
      <p:ext uri="{BB962C8B-B14F-4D97-AF65-F5344CB8AC3E}">
        <p14:creationId xmlns:p14="http://schemas.microsoft.com/office/powerpoint/2010/main" val="209661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今回の検証方法です。</a:t>
            </a:r>
            <a:endParaRPr kumimoji="1" lang="en-US" altLang="ja-JP" dirty="0" smtClean="0"/>
          </a:p>
          <a:p>
            <a:r>
              <a:rPr kumimoji="1" lang="ja-JP" altLang="en-US" dirty="0" smtClean="0"/>
              <a:t>装置上流側を装置設置前と仮定し、装置の影響を受けている下流側との目視および</a:t>
            </a:r>
            <a:r>
              <a:rPr kumimoji="1" lang="en-US" altLang="ja-JP" dirty="0" smtClean="0"/>
              <a:t>X</a:t>
            </a:r>
            <a:r>
              <a:rPr kumimoji="1" lang="ja-JP" altLang="en-US" dirty="0" smtClean="0"/>
              <a:t>線回折装置による定性分析を行い、錆の成分を比較することで効果の検証を</a:t>
            </a:r>
            <a:r>
              <a:rPr kumimoji="1" lang="ja-JP" altLang="en-US" dirty="0" smtClean="0"/>
              <a:t>行いました</a:t>
            </a:r>
            <a:r>
              <a:rPr kumimoji="1" lang="ja-JP" altLang="en-US" dirty="0" smtClean="0"/>
              <a:t>。</a:t>
            </a:r>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 typeface="Symbol" pitchFamily="18" charset="2"/>
              <a:buNone/>
              <a:tabLst/>
              <a:defRPr/>
            </a:pPr>
            <a:r>
              <a:rPr lang="en-US" altLang="ja-JP" sz="1200" u="sng" dirty="0" smtClean="0">
                <a:solidFill>
                  <a:schemeClr val="tx1"/>
                </a:solidFill>
                <a:latin typeface="ＭＳ ゴシック" panose="020B0609070205080204" pitchFamily="49" charset="-128"/>
                <a:ea typeface="ＭＳ ゴシック" panose="020B0609070205080204" pitchFamily="49" charset="-128"/>
              </a:rPr>
              <a:t>X</a:t>
            </a:r>
            <a:r>
              <a:rPr lang="ja-JP" altLang="en-US" sz="1200" u="sng" dirty="0" smtClean="0">
                <a:solidFill>
                  <a:schemeClr val="tx1"/>
                </a:solidFill>
                <a:latin typeface="ＭＳ ゴシック" panose="020B0609070205080204" pitchFamily="49" charset="-128"/>
                <a:ea typeface="ＭＳ ゴシック" panose="020B0609070205080204" pitchFamily="49" charset="-128"/>
              </a:rPr>
              <a:t>線回折装置による定性分析とは、</a:t>
            </a:r>
            <a:endParaRPr lang="en-US" altLang="ja-JP" sz="1200" u="sng"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1200" dirty="0" smtClean="0">
                <a:solidFill>
                  <a:schemeClr val="tx1"/>
                </a:solidFill>
                <a:latin typeface="ＭＳ ゴシック" panose="020B0609070205080204" pitchFamily="49" charset="-128"/>
                <a:ea typeface="ＭＳ ゴシック" panose="020B0609070205080204" pitchFamily="49" charset="-128"/>
              </a:rPr>
              <a:t>試料を</a:t>
            </a:r>
            <a:r>
              <a:rPr lang="en-US" altLang="ja-JP" sz="1200" dirty="0" smtClean="0">
                <a:solidFill>
                  <a:schemeClr val="tx1"/>
                </a:solidFill>
                <a:latin typeface="ＭＳ ゴシック" panose="020B0609070205080204" pitchFamily="49" charset="-128"/>
                <a:ea typeface="ＭＳ ゴシック" panose="020B0609070205080204" pitchFamily="49" charset="-128"/>
              </a:rPr>
              <a:t>X</a:t>
            </a:r>
            <a:r>
              <a:rPr lang="ja-JP" altLang="en-US" sz="1200" dirty="0" smtClean="0">
                <a:solidFill>
                  <a:schemeClr val="tx1"/>
                </a:solidFill>
                <a:latin typeface="ＭＳ ゴシック" panose="020B0609070205080204" pitchFamily="49" charset="-128"/>
                <a:ea typeface="ＭＳ ゴシック" panose="020B0609070205080204" pitchFamily="49" charset="-128"/>
              </a:rPr>
              <a:t>線で様々な角度で照射し、その反射した</a:t>
            </a:r>
            <a:r>
              <a:rPr lang="en-US" altLang="ja-JP" sz="1200" dirty="0" smtClean="0">
                <a:solidFill>
                  <a:schemeClr val="tx1"/>
                </a:solidFill>
                <a:latin typeface="ＭＳ ゴシック" panose="020B0609070205080204" pitchFamily="49" charset="-128"/>
                <a:ea typeface="ＭＳ ゴシック" panose="020B0609070205080204" pitchFamily="49" charset="-128"/>
              </a:rPr>
              <a:t>X</a:t>
            </a:r>
            <a:r>
              <a:rPr lang="ja-JP" altLang="en-US" sz="1200" dirty="0" smtClean="0">
                <a:solidFill>
                  <a:schemeClr val="tx1"/>
                </a:solidFill>
                <a:latin typeface="ＭＳ ゴシック" panose="020B0609070205080204" pitchFamily="49" charset="-128"/>
                <a:ea typeface="ＭＳ ゴシック" panose="020B0609070205080204" pitchFamily="49" charset="-128"/>
              </a:rPr>
              <a:t>線の強さにより、試料の</a:t>
            </a:r>
            <a:r>
              <a:rPr lang="ja-JP" altLang="en-US" sz="1200" dirty="0" smtClean="0">
                <a:solidFill>
                  <a:schemeClr val="tx1"/>
                </a:solidFill>
                <a:latin typeface="ＭＳ ゴシック" panose="020B0609070205080204" pitchFamily="49" charset="-128"/>
                <a:ea typeface="ＭＳ ゴシック" panose="020B0609070205080204" pitchFamily="49" charset="-128"/>
              </a:rPr>
              <a:t>成分の分析です</a:t>
            </a:r>
            <a:r>
              <a:rPr lang="ja-JP" altLang="en-US" sz="1200" dirty="0" smtClean="0">
                <a:solidFill>
                  <a:schemeClr val="tx1"/>
                </a:solidFill>
                <a:latin typeface="ＭＳ ゴシック" panose="020B0609070205080204" pitchFamily="49" charset="-128"/>
                <a:ea typeface="ＭＳ ゴシック" panose="020B0609070205080204" pitchFamily="49" charset="-128"/>
              </a:rPr>
              <a:t>。成分が何であるかを明らかにすることを同定ともいいます。</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en-US" altLang="ja-JP" sz="1200" dirty="0" smtClean="0">
                <a:solidFill>
                  <a:schemeClr val="tx1"/>
                </a:solidFill>
                <a:latin typeface="ＭＳ ゴシック" panose="020B0609070205080204" pitchFamily="49" charset="-128"/>
                <a:ea typeface="ＭＳ ゴシック" panose="020B0609070205080204" pitchFamily="49" charset="-128"/>
              </a:rPr>
              <a:t>X</a:t>
            </a:r>
            <a:r>
              <a:rPr lang="ja-JP" altLang="en-US" sz="1200" dirty="0" smtClean="0">
                <a:solidFill>
                  <a:schemeClr val="tx1"/>
                </a:solidFill>
                <a:latin typeface="ＭＳ ゴシック" panose="020B0609070205080204" pitchFamily="49" charset="-128"/>
                <a:ea typeface="ＭＳ ゴシック" panose="020B0609070205080204" pitchFamily="49" charset="-128"/>
              </a:rPr>
              <a:t>線回折装置による定性分析については、経済局工業技術支援センター</a:t>
            </a:r>
            <a:r>
              <a:rPr lang="ja-JP" altLang="en-US" sz="1200" dirty="0" smtClean="0">
                <a:solidFill>
                  <a:schemeClr val="tx1"/>
                </a:solidFill>
                <a:latin typeface="ＭＳ ゴシック" panose="020B0609070205080204" pitchFamily="49" charset="-128"/>
                <a:ea typeface="ＭＳ ゴシック" panose="020B0609070205080204" pitchFamily="49" charset="-128"/>
              </a:rPr>
              <a:t>に協力を依頼</a:t>
            </a:r>
            <a:r>
              <a:rPr lang="ja-JP" altLang="en-US" sz="1200" dirty="0" smtClean="0">
                <a:solidFill>
                  <a:schemeClr val="tx1"/>
                </a:solidFill>
                <a:latin typeface="ＭＳ ゴシック" panose="020B0609070205080204" pitchFamily="49" charset="-128"/>
                <a:ea typeface="ＭＳ ゴシック" panose="020B0609070205080204" pitchFamily="49" charset="-128"/>
              </a:rPr>
              <a:t>しました。</a:t>
            </a:r>
          </a:p>
          <a:p>
            <a:pPr marL="0" indent="0">
              <a:buNone/>
            </a:pPr>
            <a:endParaRPr lang="ja-JP" altLang="en-US" sz="1200" dirty="0" smtClean="0">
              <a:solidFill>
                <a:schemeClr val="tx1"/>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6</a:t>
            </a:fld>
            <a:endParaRPr kumimoji="1" lang="ja-JP" altLang="en-US"/>
          </a:p>
        </p:txBody>
      </p:sp>
    </p:spTree>
    <p:extLst>
      <p:ext uri="{BB962C8B-B14F-4D97-AF65-F5344CB8AC3E}">
        <p14:creationId xmlns:p14="http://schemas.microsoft.com/office/powerpoint/2010/main" val="1237346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こちらが設置場所１、「</a:t>
            </a:r>
            <a:r>
              <a:rPr lang="ja-JP" altLang="en-US" sz="1200" dirty="0" smtClean="0"/>
              <a:t>寺前二丁目</a:t>
            </a:r>
            <a:r>
              <a:rPr kumimoji="1" lang="ja-JP" altLang="en-US" dirty="0" smtClean="0"/>
              <a:t>」の概要図になります。</a:t>
            </a:r>
            <a:endParaRPr kumimoji="1" lang="en-US" altLang="ja-JP" dirty="0" smtClean="0"/>
          </a:p>
          <a:p>
            <a:r>
              <a:rPr kumimoji="1" lang="ja-JP" altLang="en-US" dirty="0" smtClean="0"/>
              <a:t>昭和</a:t>
            </a:r>
            <a:r>
              <a:rPr kumimoji="1" lang="en-US" altLang="ja-JP" dirty="0" smtClean="0"/>
              <a:t>53</a:t>
            </a:r>
            <a:r>
              <a:rPr kumimoji="1" lang="ja-JP" altLang="en-US" dirty="0" smtClean="0"/>
              <a:t>年度布設の口径</a:t>
            </a:r>
            <a:r>
              <a:rPr kumimoji="1" lang="en-US" altLang="ja-JP" dirty="0" smtClean="0"/>
              <a:t>50mmSGP-VB</a:t>
            </a:r>
            <a:r>
              <a:rPr kumimoji="1" lang="ja-JP" altLang="en-US" dirty="0" smtClean="0"/>
              <a:t>のおおもとの分岐部付近に装置を設置し、</a:t>
            </a:r>
            <a:endParaRPr kumimoji="1" lang="en-US" altLang="ja-JP" dirty="0" smtClean="0"/>
          </a:p>
          <a:p>
            <a:r>
              <a:rPr kumimoji="1" lang="ja-JP" altLang="en-US" dirty="0" smtClean="0"/>
              <a:t>①の上流側エルボ部と、②下流側ソケット部をサンプリングしました。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7</a:t>
            </a:fld>
            <a:endParaRPr kumimoji="1" lang="ja-JP" altLang="en-US"/>
          </a:p>
        </p:txBody>
      </p:sp>
    </p:spTree>
    <p:extLst>
      <p:ext uri="{BB962C8B-B14F-4D97-AF65-F5344CB8AC3E}">
        <p14:creationId xmlns:p14="http://schemas.microsoft.com/office/powerpoint/2010/main" val="2629511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sng"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こちらが設置場所１の上流側サンプリング箇所の写真です。</a:t>
            </a:r>
            <a:endParaRPr kumimoji="0" lang="en-US" altLang="ja-JP" sz="1200" b="0" i="0" u="sng"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右下の写真が</a:t>
            </a:r>
            <a:r>
              <a:rPr kumimoji="0" lang="zh-CN"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内面状況</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の</a:t>
            </a:r>
            <a:r>
              <a:rPr kumimoji="0" lang="zh-CN"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拡大</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写真ですが、</a:t>
            </a:r>
            <a:endParaRPr kumimoji="0" lang="en-US"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接続部分に赤錆が多少発生してい</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ます</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が閉塞等はな</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く、</a:t>
            </a:r>
            <a:endParaRPr kumimoji="0" lang="ja-JP" altLang="ja-JP"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管内面、管体は健全な状態</a:t>
            </a:r>
            <a:r>
              <a:rPr kumimoji="0" lang="ja-JP" altLang="en-US"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です</a:t>
            </a:r>
            <a:r>
              <a:rPr kumimoji="0" lang="ja-JP" altLang="ja-JP" sz="1200" b="0" i="0" u="none" strike="noStrike" cap="none" normalizeH="0" baseline="0" dirty="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a:t>
            </a:r>
            <a:endParaRPr kumimoji="0" lang="ja-JP" altLang="ja-JP" sz="2800" b="0" i="0" u="none" strike="noStrike" cap="none" normalizeH="0" baseline="0" dirty="0" smtClean="0">
              <a:ln>
                <a:noFill/>
              </a:ln>
              <a:solidFill>
                <a:schemeClr val="tx1"/>
              </a:solidFill>
              <a:effectLst/>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8</a:t>
            </a:fld>
            <a:endParaRPr kumimoji="1" lang="ja-JP" altLang="en-US"/>
          </a:p>
        </p:txBody>
      </p:sp>
    </p:spTree>
    <p:extLst>
      <p:ext uri="{BB962C8B-B14F-4D97-AF65-F5344CB8AC3E}">
        <p14:creationId xmlns:p14="http://schemas.microsoft.com/office/powerpoint/2010/main" val="189787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設置場所１の装置上流側の分析結果です。</a:t>
            </a:r>
            <a:endParaRPr lang="en-US" altLang="ja-JP" sz="1200" dirty="0" smtClean="0"/>
          </a:p>
          <a:p>
            <a:r>
              <a:rPr lang="ja-JP" altLang="en-US" sz="1200" dirty="0" smtClean="0"/>
              <a:t>得られた回折図形からマグネタイト</a:t>
            </a:r>
            <a:r>
              <a:rPr lang="en-US" altLang="ja-JP" sz="1200" dirty="0" smtClean="0"/>
              <a:t>[Fe3O4]</a:t>
            </a:r>
            <a:r>
              <a:rPr lang="ja-JP" altLang="en-US" sz="1200" dirty="0" smtClean="0"/>
              <a:t>及び</a:t>
            </a:r>
            <a:endParaRPr lang="en-US" altLang="ja-JP" sz="1200" dirty="0" smtClean="0"/>
          </a:p>
          <a:p>
            <a:r>
              <a:rPr lang="ja-JP" altLang="en-US" sz="1200" dirty="0" smtClean="0"/>
              <a:t>グリーンラスト</a:t>
            </a:r>
            <a:r>
              <a:rPr lang="en-US" altLang="ja-JP" sz="1200" dirty="0" smtClean="0"/>
              <a:t>[Fe6(OH)12(CO3)]</a:t>
            </a:r>
            <a:r>
              <a:rPr lang="ja-JP" altLang="en-US" sz="1200" dirty="0" err="1" smtClean="0"/>
              <a:t>、</a:t>
            </a:r>
            <a:endParaRPr lang="en-US" altLang="ja-JP" sz="1200" dirty="0" smtClean="0"/>
          </a:p>
          <a:p>
            <a:r>
              <a:rPr lang="ja-JP" altLang="en-US" sz="1200" dirty="0" smtClean="0"/>
              <a:t>ゲータイト</a:t>
            </a:r>
            <a:r>
              <a:rPr lang="en-US" altLang="ja-JP" sz="1200" dirty="0" smtClean="0"/>
              <a:t>[</a:t>
            </a:r>
            <a:r>
              <a:rPr lang="en-US" altLang="ja-JP" sz="1200" dirty="0" err="1" smtClean="0"/>
              <a:t>FeO</a:t>
            </a:r>
            <a:r>
              <a:rPr lang="en-US" altLang="ja-JP" sz="1200" dirty="0" smtClean="0"/>
              <a:t>(OH)]</a:t>
            </a:r>
            <a:r>
              <a:rPr lang="ja-JP" altLang="en-US" sz="1200" dirty="0" smtClean="0"/>
              <a:t>が同定されました。</a:t>
            </a:r>
            <a:endParaRPr kumimoji="1" lang="ja-JP" altLang="en-US"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4441EEF-AEB4-4441-8238-FDF9BA5B65A4}" type="slidenum">
              <a:rPr kumimoji="1" lang="ja-JP" altLang="en-US" smtClean="0"/>
              <a:pPr/>
              <a:t>9</a:t>
            </a:fld>
            <a:endParaRPr kumimoji="1" lang="ja-JP" altLang="en-US"/>
          </a:p>
        </p:txBody>
      </p:sp>
    </p:spTree>
    <p:extLst>
      <p:ext uri="{BB962C8B-B14F-4D97-AF65-F5344CB8AC3E}">
        <p14:creationId xmlns:p14="http://schemas.microsoft.com/office/powerpoint/2010/main" val="88932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7449F48-CCBB-45CC-8A1C-1A73373E7C3E}" type="datetime1">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09A13F5-157F-4CD2-A447-A2908B91E12E}" type="datetime1">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2C85376-60B4-4A7C-8EAD-6F64836B9451}" type="datetime1">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6A6B5BA-870F-4DC0-8521-D3260224EC21}" type="datetime1">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7" name="Title 6"/>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EC979D1-4FD0-4025-A494-1FF1698CFDD7}" type="datetime1">
              <a:rPr kumimoji="1" lang="ja-JP" altLang="en-US" smtClean="0"/>
              <a:t>2019/1/25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Date Placeholder 4"/>
          <p:cNvSpPr>
            <a:spLocks noGrp="1"/>
          </p:cNvSpPr>
          <p:nvPr>
            <p:ph type="dt" sz="half" idx="10"/>
          </p:nvPr>
        </p:nvSpPr>
        <p:spPr/>
        <p:txBody>
          <a:bodyPr/>
          <a:lstStyle/>
          <a:p>
            <a:fld id="{ECC5E2CD-3B08-48E8-9383-A1493527F2F1}" type="datetime1">
              <a:rPr kumimoji="1" lang="ja-JP" altLang="en-US" smtClean="0"/>
              <a:t>2019/1/25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D22089C-52F3-4F0D-8FB5-CBC9FE2A07B1}" type="datetime1">
              <a:rPr kumimoji="1" lang="ja-JP" altLang="en-US" smtClean="0"/>
              <a:t>2019/1/25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C552C744-0D47-4C63-B47A-3211BFFDF202}" type="datetime1">
              <a:rPr kumimoji="1" lang="ja-JP" altLang="en-US" smtClean="0"/>
              <a:t>2019/1/25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D42745C-6CAC-42C0-8DF3-41988B7352D3}" type="datetime1">
              <a:rPr kumimoji="1" lang="ja-JP" altLang="en-US" smtClean="0"/>
              <a:t>2019/1/25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BE89E0D-A434-4D53-98EB-C916CCBE39E2}" type="datetime1">
              <a:rPr kumimoji="1" lang="ja-JP" altLang="en-US" smtClean="0"/>
              <a:t>2019/1/25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EB916E-DE99-40FB-BFA7-E63C8765D8F8}" type="datetime1">
              <a:rPr kumimoji="1" lang="ja-JP" altLang="en-US" smtClean="0"/>
              <a:t>2019/1/25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E838FC5-94FE-43E6-AC55-07BB73F6B738}" type="datetime1">
              <a:rPr kumimoji="1" lang="ja-JP" altLang="en-US" smtClean="0"/>
              <a:t>2019/1/25</a:t>
            </a:fld>
            <a:endParaRPr kumimoji="1" lang="ja-JP"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2D8002D-B5B0-4BAC-B1F6-782DDCCE6D9C}" type="slidenum">
              <a:rPr kumimoji="1" lang="ja-JP" altLang="en-US" smtClean="0"/>
              <a:pPr/>
              <a:t>‹#›</a:t>
            </a:fld>
            <a:endParaRPr kumimoji="1" lang="ja-JP"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2.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idx="1"/>
          </p:nvPr>
        </p:nvSpPr>
        <p:spPr>
          <a:xfrm>
            <a:off x="179512" y="1628800"/>
            <a:ext cx="8784976" cy="2016224"/>
          </a:xfrm>
          <a:solidFill>
            <a:schemeClr val="bg1"/>
          </a:solidFill>
        </p:spPr>
        <p:txBody>
          <a:bodyPr>
            <a:normAutofit fontScale="77500" lnSpcReduction="20000"/>
          </a:bodyPr>
          <a:lstStyle/>
          <a:p>
            <a:pPr marL="0" indent="0">
              <a:buNone/>
            </a:pPr>
            <a:r>
              <a:rPr lang="ja-JP" altLang="en-US" sz="5400" dirty="0" smtClean="0">
                <a:solidFill>
                  <a:schemeClr val="tx1"/>
                </a:solidFill>
                <a:latin typeface="ＭＳ ゴシック" panose="020B0609070205080204" pitchFamily="49" charset="-128"/>
                <a:ea typeface="ＭＳ ゴシック" panose="020B0609070205080204" pitchFamily="49" charset="-128"/>
              </a:rPr>
              <a:t>　</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核磁気共鳴</a:t>
            </a:r>
            <a:r>
              <a:rPr lang="en-US" altLang="ja-JP" sz="5400" u="sng" dirty="0" smtClean="0">
                <a:solidFill>
                  <a:schemeClr val="tx1"/>
                </a:solidFill>
                <a:latin typeface="ＭＳ ゴシック" panose="020B0609070205080204" pitchFamily="49" charset="-128"/>
                <a:ea typeface="ＭＳ ゴシック" panose="020B0609070205080204" pitchFamily="49" charset="-128"/>
              </a:rPr>
              <a:t>(NMR)</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工法による</a:t>
            </a:r>
            <a:endParaRPr lang="en-US" altLang="ja-JP" sz="5400" u="sng"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5400" dirty="0" smtClean="0">
                <a:solidFill>
                  <a:schemeClr val="tx1"/>
                </a:solidFill>
                <a:latin typeface="ＭＳ ゴシック" panose="020B0609070205080204" pitchFamily="49" charset="-128"/>
                <a:ea typeface="ＭＳ ゴシック" panose="020B0609070205080204" pitchFamily="49" charset="-128"/>
              </a:rPr>
              <a:t>　</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口径</a:t>
            </a:r>
            <a:r>
              <a:rPr lang="en-US" altLang="ja-JP" sz="5400" u="sng" dirty="0" smtClean="0">
                <a:solidFill>
                  <a:schemeClr val="tx1"/>
                </a:solidFill>
                <a:latin typeface="ＭＳ ゴシック" panose="020B0609070205080204" pitchFamily="49" charset="-128"/>
                <a:ea typeface="ＭＳ ゴシック" panose="020B0609070205080204" pitchFamily="49" charset="-128"/>
              </a:rPr>
              <a:t>50mm</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配水管における</a:t>
            </a:r>
            <a:endParaRPr lang="en-US" altLang="ja-JP" sz="5400" u="sng" dirty="0" smtClean="0">
              <a:solidFill>
                <a:schemeClr val="tx1"/>
              </a:solidFill>
              <a:latin typeface="ＭＳ ゴシック" panose="020B0609070205080204" pitchFamily="49" charset="-128"/>
              <a:ea typeface="ＭＳ ゴシック" panose="020B0609070205080204" pitchFamily="49" charset="-128"/>
            </a:endParaRPr>
          </a:p>
          <a:p>
            <a:pPr marL="0" indent="0">
              <a:buNone/>
            </a:pPr>
            <a:r>
              <a:rPr lang="ja-JP" altLang="en-US" sz="5400" i="1" dirty="0" smtClean="0">
                <a:solidFill>
                  <a:schemeClr val="tx1"/>
                </a:solidFill>
                <a:latin typeface="ＭＳ ゴシック" panose="020B0609070205080204" pitchFamily="49" charset="-128"/>
                <a:ea typeface="ＭＳ ゴシック" panose="020B0609070205080204" pitchFamily="49" charset="-128"/>
              </a:rPr>
              <a:t>　</a:t>
            </a:r>
            <a:r>
              <a:rPr lang="ja-JP" altLang="en-US" sz="5400" u="sng" dirty="0" smtClean="0">
                <a:solidFill>
                  <a:schemeClr val="tx1"/>
                </a:solidFill>
                <a:latin typeface="ＭＳ ゴシック" panose="020B0609070205080204" pitchFamily="49" charset="-128"/>
                <a:ea typeface="ＭＳ ゴシック" panose="020B0609070205080204" pitchFamily="49" charset="-128"/>
              </a:rPr>
              <a:t>残留塩素減少防止効果の検証</a:t>
            </a:r>
            <a:r>
              <a:rPr lang="en-US" altLang="ja-JP" sz="5400" u="sng" dirty="0" smtClean="0">
                <a:solidFill>
                  <a:schemeClr val="tx1"/>
                </a:solidFill>
                <a:latin typeface="ＭＳ ゴシック" panose="020B0609070205080204" pitchFamily="49" charset="-128"/>
                <a:ea typeface="ＭＳ ゴシック" panose="020B0609070205080204" pitchFamily="49" charset="-128"/>
              </a:rPr>
              <a:t>(2)</a:t>
            </a:r>
            <a:endParaRPr kumimoji="1" lang="ja-JP" altLang="en-US" sz="5400" u="sng" dirty="0">
              <a:solidFill>
                <a:schemeClr val="tx1"/>
              </a:solidFill>
              <a:latin typeface="ＭＳ ゴシック" panose="020B0609070205080204" pitchFamily="49" charset="-128"/>
              <a:ea typeface="ＭＳ ゴシック" panose="020B0609070205080204" pitchFamily="49" charset="-128"/>
            </a:endParaRPr>
          </a:p>
        </p:txBody>
      </p:sp>
      <p:sp>
        <p:nvSpPr>
          <p:cNvPr id="5" name="タイトル 1"/>
          <p:cNvSpPr txBox="1">
            <a:spLocks/>
          </p:cNvSpPr>
          <p:nvPr/>
        </p:nvSpPr>
        <p:spPr>
          <a:xfrm>
            <a:off x="457200" y="4305947"/>
            <a:ext cx="8229600" cy="1944216"/>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pPr marL="0" indent="0">
              <a:buNone/>
            </a:pPr>
            <a:r>
              <a:rPr lang="ja-JP" altLang="en-US" sz="2800" dirty="0" smtClean="0">
                <a:latin typeface="ＭＳ ゴシック" panose="020B0609070205080204" pitchFamily="49" charset="-128"/>
                <a:ea typeface="ＭＳ ゴシック" panose="020B0609070205080204" pitchFamily="49" charset="-128"/>
              </a:rPr>
              <a:t>　給水維持課　　　〇和田　亮太　　　　　　</a:t>
            </a:r>
            <a:endParaRPr lang="en-US" altLang="ja-JP" sz="2800" dirty="0" smtClean="0">
              <a:latin typeface="ＭＳ ゴシック" panose="020B0609070205080204" pitchFamily="49" charset="-128"/>
              <a:ea typeface="ＭＳ ゴシック" panose="020B0609070205080204" pitchFamily="49" charset="-128"/>
            </a:endParaRPr>
          </a:p>
          <a:p>
            <a:pPr marL="0" indent="0">
              <a:buNone/>
            </a:pPr>
            <a:r>
              <a:rPr lang="ja-JP" altLang="en-US" sz="2800" dirty="0" smtClean="0">
                <a:latin typeface="ＭＳ ゴシック" panose="020B0609070205080204" pitchFamily="49" charset="-128"/>
                <a:ea typeface="ＭＳ ゴシック" panose="020B0609070205080204" pitchFamily="49" charset="-128"/>
              </a:rPr>
              <a:t>　　　　　　　　　　山口　司　　　</a:t>
            </a:r>
            <a:r>
              <a:rPr lang="ja-JP" altLang="en-US" sz="2800" dirty="0">
                <a:latin typeface="ＭＳ ゴシック" panose="020B0609070205080204" pitchFamily="49" charset="-128"/>
                <a:ea typeface="ＭＳ ゴシック" panose="020B0609070205080204" pitchFamily="49" charset="-128"/>
              </a:rPr>
              <a:t>佐川　俊二</a:t>
            </a:r>
            <a:endParaRPr lang="en-US" altLang="ja-JP" sz="2800" dirty="0" smtClean="0">
              <a:latin typeface="ＭＳ ゴシック" panose="020B0609070205080204" pitchFamily="49" charset="-128"/>
              <a:ea typeface="ＭＳ ゴシック" panose="020B0609070205080204" pitchFamily="49" charset="-128"/>
            </a:endParaRPr>
          </a:p>
          <a:p>
            <a:pPr marL="0" indent="0">
              <a:buNone/>
            </a:pPr>
            <a:r>
              <a:rPr lang="ja-JP" altLang="en-US" sz="2800" dirty="0" smtClean="0">
                <a:latin typeface="ＭＳ ゴシック" panose="020B0609070205080204" pitchFamily="49" charset="-128"/>
                <a:ea typeface="ＭＳ ゴシック" panose="020B0609070205080204" pitchFamily="49" charset="-128"/>
              </a:rPr>
              <a:t>　　　　　　　　　　松永　竹男</a:t>
            </a:r>
            <a:endParaRPr lang="en-US" altLang="ja-JP" sz="2800" dirty="0" smtClean="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a:t>
            </a:fld>
            <a:endParaRPr kumimoji="1" lang="ja-JP" altLang="en-US"/>
          </a:p>
        </p:txBody>
      </p:sp>
    </p:spTree>
    <p:extLst>
      <p:ext uri="{BB962C8B-B14F-4D97-AF65-F5344CB8AC3E}">
        <p14:creationId xmlns:p14="http://schemas.microsoft.com/office/powerpoint/2010/main" val="2655638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338328"/>
            <a:ext cx="9144000" cy="1252728"/>
          </a:xfrm>
        </p:spPr>
        <p:txBody>
          <a:bodyPr>
            <a:normAutofit fontScale="90000"/>
          </a:bodyPr>
          <a:lstStyle/>
          <a:p>
            <a:r>
              <a:rPr lang="ja-JP" altLang="en-US" dirty="0" smtClean="0"/>
              <a:t>＜設置場所１　下流側サンプリング箇所＞</a:t>
            </a:r>
            <a:r>
              <a:rPr lang="ja-JP" altLang="en-US" dirty="0"/>
              <a:t/>
            </a:r>
            <a:br>
              <a:rPr lang="ja-JP" altLang="en-US" dirty="0"/>
            </a:br>
            <a:endParaRPr kumimoji="1" lang="ja-JP" altLang="en-US" dirty="0"/>
          </a:p>
        </p:txBody>
      </p:sp>
      <p:sp>
        <p:nvSpPr>
          <p:cNvPr id="17" name="Rectangle 18"/>
          <p:cNvSpPr>
            <a:spLocks noChangeArrowheads="1"/>
          </p:cNvSpPr>
          <p:nvPr/>
        </p:nvSpPr>
        <p:spPr bwMode="auto">
          <a:xfrm>
            <a:off x="868204" y="68402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6161" name="図 15" descr="IMG_2210"/>
          <p:cNvPicPr>
            <a:picLocks noChangeAspect="1" noChangeArrowheads="1"/>
          </p:cNvPicPr>
          <p:nvPr/>
        </p:nvPicPr>
        <p:blipFill rotWithShape="1">
          <a:blip r:embed="rId3">
            <a:extLst>
              <a:ext uri="{28A0092B-C50C-407E-A947-70E740481C1C}">
                <a14:useLocalDpi xmlns:a14="http://schemas.microsoft.com/office/drawing/2010/main" val="0"/>
              </a:ext>
            </a:extLst>
          </a:blip>
          <a:srcRect t="27114"/>
          <a:stretch/>
        </p:blipFill>
        <p:spPr bwMode="auto">
          <a:xfrm>
            <a:off x="5251371" y="1340768"/>
            <a:ext cx="2484437" cy="241480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G_219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478" y="4174759"/>
            <a:ext cx="2781300" cy="2079625"/>
          </a:xfrm>
          <a:prstGeom prst="rect">
            <a:avLst/>
          </a:prstGeom>
          <a:noFill/>
          <a:extLst>
            <a:ext uri="{909E8E84-426E-40DD-AFC4-6F175D3DCCD1}">
              <a14:hiddenFill xmlns:a14="http://schemas.microsoft.com/office/drawing/2010/main">
                <a:solidFill>
                  <a:srgbClr val="FFFFFF"/>
                </a:solidFill>
              </a14:hiddenFill>
            </a:ext>
          </a:extLst>
        </p:spPr>
      </p:pic>
      <p:pic>
        <p:nvPicPr>
          <p:cNvPr id="6153" name="図 12" descr="IMG_21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8945" y="4157627"/>
            <a:ext cx="2750768" cy="205520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矢印コネクタ 18"/>
          <p:cNvCxnSpPr>
            <a:endCxn id="6153" idx="1"/>
          </p:cNvCxnSpPr>
          <p:nvPr/>
        </p:nvCxnSpPr>
        <p:spPr>
          <a:xfrm>
            <a:off x="3097961" y="5176197"/>
            <a:ext cx="1960984" cy="90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69"/>
          <p:cNvSpPr txBox="1">
            <a:spLocks noChangeArrowheads="1"/>
          </p:cNvSpPr>
          <p:nvPr/>
        </p:nvSpPr>
        <p:spPr bwMode="auto">
          <a:xfrm>
            <a:off x="1890508" y="3910891"/>
            <a:ext cx="1188938" cy="37583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内面状況</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23" name="楕円 22"/>
          <p:cNvSpPr/>
          <p:nvPr/>
        </p:nvSpPr>
        <p:spPr>
          <a:xfrm>
            <a:off x="6519665" y="5634132"/>
            <a:ext cx="419225" cy="304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6149" name="Picture 5" descr="IMG_21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62351" y="1640008"/>
            <a:ext cx="2830513" cy="211613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5"/>
          <p:cNvSpPr txBox="1">
            <a:spLocks noChangeArrowheads="1"/>
          </p:cNvSpPr>
          <p:nvPr/>
        </p:nvSpPr>
        <p:spPr bwMode="auto">
          <a:xfrm>
            <a:off x="1688476" y="1167537"/>
            <a:ext cx="1778264" cy="51739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下流側撤去管</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8" name="テキスト ボックス 7"/>
          <p:cNvSpPr txBox="1">
            <a:spLocks noChangeArrowheads="1"/>
          </p:cNvSpPr>
          <p:nvPr/>
        </p:nvSpPr>
        <p:spPr bwMode="auto">
          <a:xfrm>
            <a:off x="4724400" y="1185618"/>
            <a:ext cx="3631227" cy="469991"/>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下流側検体（錆）採取状況</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27" name="楕円 26"/>
          <p:cNvSpPr/>
          <p:nvPr/>
        </p:nvSpPr>
        <p:spPr>
          <a:xfrm>
            <a:off x="5998417" y="4088057"/>
            <a:ext cx="727034" cy="2667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9" name="楕円 28"/>
          <p:cNvSpPr/>
          <p:nvPr/>
        </p:nvSpPr>
        <p:spPr>
          <a:xfrm rot="2331903">
            <a:off x="6831847" y="5220571"/>
            <a:ext cx="290813" cy="435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0" name="楕円 29"/>
          <p:cNvSpPr/>
          <p:nvPr/>
        </p:nvSpPr>
        <p:spPr>
          <a:xfrm rot="2331903">
            <a:off x="2853669" y="5333898"/>
            <a:ext cx="293370" cy="308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楕円 30"/>
          <p:cNvSpPr/>
          <p:nvPr/>
        </p:nvSpPr>
        <p:spPr>
          <a:xfrm>
            <a:off x="2517517" y="5589539"/>
            <a:ext cx="293370" cy="1987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3" name="楕円 32"/>
          <p:cNvSpPr/>
          <p:nvPr/>
        </p:nvSpPr>
        <p:spPr>
          <a:xfrm>
            <a:off x="2277645" y="4424377"/>
            <a:ext cx="180975" cy="1606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Rectangle 2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000" b="0" i="0" u="none" strike="noStrike" cap="none" normalizeH="0" baseline="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
            </a:r>
            <a:br>
              <a:rPr kumimoji="0" lang="en-US" altLang="ja-JP" sz="1000" b="0" i="0" u="none" strike="noStrike" cap="none" normalizeH="0" baseline="0" smtClean="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br>
            <a:endParaRPr kumimoji="0" lang="en-US" altLang="ja-JP" sz="1800" b="0" i="0" u="none" strike="noStrike" cap="none" normalizeH="0" baseline="0" smtClean="0">
              <a:ln>
                <a:noFill/>
              </a:ln>
              <a:solidFill>
                <a:schemeClr val="tx1"/>
              </a:solidFill>
              <a:effectLst/>
              <a:latin typeface="Arial" panose="020B0604020202020204" pitchFamily="34" charset="0"/>
            </a:endParaRPr>
          </a:p>
        </p:txBody>
      </p:sp>
      <p:sp>
        <p:nvSpPr>
          <p:cNvPr id="5" name="テキスト ボックス 71"/>
          <p:cNvSpPr txBox="1">
            <a:spLocks noChangeArrowheads="1"/>
          </p:cNvSpPr>
          <p:nvPr/>
        </p:nvSpPr>
        <p:spPr bwMode="auto">
          <a:xfrm>
            <a:off x="5493139" y="3779395"/>
            <a:ext cx="1930121" cy="441677"/>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内面状況拡大</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5918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11</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設置場所１　（寺前二丁目）</a:t>
            </a:r>
            <a:r>
              <a:rPr kumimoji="1" lang="en-US" altLang="ja-JP" dirty="0" smtClean="0"/>
              <a:t/>
            </a:r>
            <a:br>
              <a:rPr kumimoji="1" lang="en-US" altLang="ja-JP" dirty="0" smtClean="0"/>
            </a:br>
            <a:r>
              <a:rPr kumimoji="1" lang="ja-JP" altLang="en-US" dirty="0" smtClean="0"/>
              <a:t>装置下流側の結果</a:t>
            </a:r>
            <a:endParaRPr kumimoji="1" lang="ja-JP" altLang="en-US" dirty="0"/>
          </a:p>
        </p:txBody>
      </p:sp>
      <p:pic>
        <p:nvPicPr>
          <p:cNvPr id="19" name="図 18"/>
          <p:cNvPicPr/>
          <p:nvPr/>
        </p:nvPicPr>
        <p:blipFill>
          <a:blip r:embed="rId3"/>
          <a:stretch>
            <a:fillRect/>
          </a:stretch>
        </p:blipFill>
        <p:spPr>
          <a:xfrm>
            <a:off x="1049102" y="1547729"/>
            <a:ext cx="7045796" cy="4702434"/>
          </a:xfrm>
          <a:prstGeom prst="rect">
            <a:avLst/>
          </a:prstGeom>
        </p:spPr>
      </p:pic>
      <p:sp>
        <p:nvSpPr>
          <p:cNvPr id="41" name="正方形/長方形 40"/>
          <p:cNvSpPr/>
          <p:nvPr/>
        </p:nvSpPr>
        <p:spPr>
          <a:xfrm>
            <a:off x="5430118" y="1759602"/>
            <a:ext cx="2490306" cy="33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3024304" y="2304073"/>
            <a:ext cx="4965098" cy="2590477"/>
            <a:chOff x="3024304" y="2304073"/>
            <a:chExt cx="4965098" cy="2590477"/>
          </a:xfrm>
        </p:grpSpPr>
        <p:sp>
          <p:nvSpPr>
            <p:cNvPr id="21" name="正方形/長方形 20"/>
            <p:cNvSpPr/>
            <p:nvPr/>
          </p:nvSpPr>
          <p:spPr>
            <a:xfrm>
              <a:off x="3024304" y="3435530"/>
              <a:ext cx="52334" cy="1440446"/>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2" name="正方形/長方形 21"/>
            <p:cNvSpPr/>
            <p:nvPr/>
          </p:nvSpPr>
          <p:spPr>
            <a:xfrm>
              <a:off x="3446363" y="2304073"/>
              <a:ext cx="52334" cy="2572669"/>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正方形/長方形 22"/>
            <p:cNvSpPr/>
            <p:nvPr/>
          </p:nvSpPr>
          <p:spPr>
            <a:xfrm>
              <a:off x="4087892" y="3435530"/>
              <a:ext cx="52334" cy="1459020"/>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4" name="正方形/長方形 23"/>
            <p:cNvSpPr/>
            <p:nvPr/>
          </p:nvSpPr>
          <p:spPr>
            <a:xfrm>
              <a:off x="4948892" y="3401755"/>
              <a:ext cx="51608" cy="1458557"/>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正方形/長方形 24"/>
            <p:cNvSpPr/>
            <p:nvPr/>
          </p:nvSpPr>
          <p:spPr>
            <a:xfrm>
              <a:off x="5235892" y="3469306"/>
              <a:ext cx="52334" cy="1391929"/>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6" name="正方形/長方形 25"/>
            <p:cNvSpPr/>
            <p:nvPr/>
          </p:nvSpPr>
          <p:spPr>
            <a:xfrm>
              <a:off x="5708597" y="3283543"/>
              <a:ext cx="52334" cy="157251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7" name="正方形/長方形 26"/>
            <p:cNvSpPr/>
            <p:nvPr/>
          </p:nvSpPr>
          <p:spPr>
            <a:xfrm>
              <a:off x="7937068" y="3655067"/>
              <a:ext cx="52334" cy="1238841"/>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6" name="直線コネクタ 5"/>
            <p:cNvCxnSpPr/>
            <p:nvPr/>
          </p:nvCxnSpPr>
          <p:spPr>
            <a:xfrm>
              <a:off x="6156176" y="4005064"/>
              <a:ext cx="18332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グループ化 9"/>
          <p:cNvGrpSpPr/>
          <p:nvPr/>
        </p:nvGrpSpPr>
        <p:grpSpPr>
          <a:xfrm>
            <a:off x="2281481" y="2912020"/>
            <a:ext cx="5707921" cy="3042809"/>
            <a:chOff x="2281481" y="2912020"/>
            <a:chExt cx="5707921" cy="3042809"/>
          </a:xfrm>
        </p:grpSpPr>
        <p:sp>
          <p:nvSpPr>
            <p:cNvPr id="28" name="正方形/長方形 27"/>
            <p:cNvSpPr/>
            <p:nvPr/>
          </p:nvSpPr>
          <p:spPr>
            <a:xfrm>
              <a:off x="2281481" y="2962682"/>
              <a:ext cx="61851" cy="2966557"/>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3" name="正方形/長方形 42"/>
            <p:cNvSpPr/>
            <p:nvPr/>
          </p:nvSpPr>
          <p:spPr>
            <a:xfrm>
              <a:off x="3277540" y="3266656"/>
              <a:ext cx="52334" cy="2652451"/>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4" name="正方形/長方形 43"/>
            <p:cNvSpPr/>
            <p:nvPr/>
          </p:nvSpPr>
          <p:spPr>
            <a:xfrm>
              <a:off x="3395715" y="3317318"/>
              <a:ext cx="52334" cy="2614378"/>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5" name="正方形/長方形 44"/>
            <p:cNvSpPr/>
            <p:nvPr/>
          </p:nvSpPr>
          <p:spPr>
            <a:xfrm>
              <a:off x="3564539" y="2912020"/>
              <a:ext cx="52334" cy="3023205"/>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6" name="正方形/長方形 45"/>
            <p:cNvSpPr/>
            <p:nvPr/>
          </p:nvSpPr>
          <p:spPr>
            <a:xfrm>
              <a:off x="4932010" y="3351093"/>
              <a:ext cx="52334" cy="2603736"/>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7" name="正方形/長方形 46"/>
            <p:cNvSpPr/>
            <p:nvPr/>
          </p:nvSpPr>
          <p:spPr>
            <a:xfrm>
              <a:off x="3935951" y="3519968"/>
              <a:ext cx="52334" cy="2394332"/>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8" name="正方形/長方形 47"/>
            <p:cNvSpPr/>
            <p:nvPr/>
          </p:nvSpPr>
          <p:spPr>
            <a:xfrm>
              <a:off x="3834656" y="3519968"/>
              <a:ext cx="52334" cy="2394332"/>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9" name="正方形/長方形 48"/>
            <p:cNvSpPr/>
            <p:nvPr/>
          </p:nvSpPr>
          <p:spPr>
            <a:xfrm>
              <a:off x="5421598" y="3536855"/>
              <a:ext cx="52334" cy="2394332"/>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0" name="正方形/長方形 49"/>
            <p:cNvSpPr/>
            <p:nvPr/>
          </p:nvSpPr>
          <p:spPr>
            <a:xfrm>
              <a:off x="4712539" y="3722616"/>
              <a:ext cx="52334" cy="220396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8" name="直線コネクタ 7"/>
            <p:cNvCxnSpPr/>
            <p:nvPr/>
          </p:nvCxnSpPr>
          <p:spPr>
            <a:xfrm>
              <a:off x="5760931" y="5085184"/>
              <a:ext cx="22284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504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p:cNvGrpSpPr>
            <a:grpSpLocks noChangeAspect="1"/>
          </p:cNvGrpSpPr>
          <p:nvPr/>
        </p:nvGrpSpPr>
        <p:grpSpPr>
          <a:xfrm>
            <a:off x="2762849" y="2533608"/>
            <a:ext cx="6106133" cy="4165258"/>
            <a:chOff x="513823" y="1015060"/>
            <a:chExt cx="7832485" cy="5342878"/>
          </a:xfrm>
        </p:grpSpPr>
        <p:grpSp>
          <p:nvGrpSpPr>
            <p:cNvPr id="36" name="グループ化 35"/>
            <p:cNvGrpSpPr/>
            <p:nvPr/>
          </p:nvGrpSpPr>
          <p:grpSpPr>
            <a:xfrm>
              <a:off x="513823" y="1015060"/>
              <a:ext cx="7832485" cy="5342878"/>
              <a:chOff x="513823" y="1015060"/>
              <a:chExt cx="7832485" cy="5342878"/>
            </a:xfrm>
          </p:grpSpPr>
          <p:pic>
            <p:nvPicPr>
              <p:cNvPr id="38"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3" t="5125" r="4260" b="5796"/>
              <a:stretch/>
            </p:blipFill>
            <p:spPr bwMode="auto">
              <a:xfrm>
                <a:off x="513823" y="1015060"/>
                <a:ext cx="7832485" cy="51863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26" t="11865" r="32940" b="23178"/>
              <a:stretch/>
            </p:blipFill>
            <p:spPr bwMode="auto">
              <a:xfrm>
                <a:off x="6260929" y="1204556"/>
                <a:ext cx="1876302" cy="147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直線コネクタ 40"/>
              <p:cNvCxnSpPr/>
              <p:nvPr/>
            </p:nvCxnSpPr>
            <p:spPr>
              <a:xfrm>
                <a:off x="2301493" y="4657707"/>
                <a:ext cx="741075" cy="17002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5338647" y="3062948"/>
                <a:ext cx="2502016" cy="13264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3042568" y="4262438"/>
                <a:ext cx="4396188" cy="197487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フリーフォーム 44"/>
              <p:cNvSpPr/>
              <p:nvPr/>
            </p:nvSpPr>
            <p:spPr>
              <a:xfrm>
                <a:off x="2148840" y="2964180"/>
                <a:ext cx="2948940" cy="1668780"/>
              </a:xfrm>
              <a:custGeom>
                <a:avLst/>
                <a:gdLst>
                  <a:gd name="connsiteX0" fmla="*/ 2948940 w 2948940"/>
                  <a:gd name="connsiteY0" fmla="*/ 0 h 1668780"/>
                  <a:gd name="connsiteX1" fmla="*/ 68580 w 2948940"/>
                  <a:gd name="connsiteY1" fmla="*/ 1668780 h 1668780"/>
                  <a:gd name="connsiteX2" fmla="*/ 0 w 2948940"/>
                  <a:gd name="connsiteY2" fmla="*/ 1600200 h 1668780"/>
                </a:gdLst>
                <a:ahLst/>
                <a:cxnLst>
                  <a:cxn ang="0">
                    <a:pos x="connsiteX0" y="connsiteY0"/>
                  </a:cxn>
                  <a:cxn ang="0">
                    <a:pos x="connsiteX1" y="connsiteY1"/>
                  </a:cxn>
                  <a:cxn ang="0">
                    <a:pos x="connsiteX2" y="connsiteY2"/>
                  </a:cxn>
                </a:cxnLst>
                <a:rect l="l" t="t" r="r" b="b"/>
                <a:pathLst>
                  <a:path w="2948940" h="1668780">
                    <a:moveTo>
                      <a:pt x="2948940" y="0"/>
                    </a:moveTo>
                    <a:lnTo>
                      <a:pt x="68580" y="1668780"/>
                    </a:lnTo>
                    <a:lnTo>
                      <a:pt x="0" y="160020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rot="-180000">
                <a:off x="5071720" y="2909918"/>
                <a:ext cx="46866" cy="108524"/>
              </a:xfrm>
              <a:custGeom>
                <a:avLst/>
                <a:gdLst>
                  <a:gd name="connsiteX0" fmla="*/ 0 w 129540"/>
                  <a:gd name="connsiteY0" fmla="*/ 0 h 228600"/>
                  <a:gd name="connsiteX1" fmla="*/ 129540 w 129540"/>
                  <a:gd name="connsiteY1" fmla="*/ 228600 h 228600"/>
                </a:gdLst>
                <a:ahLst/>
                <a:cxnLst>
                  <a:cxn ang="0">
                    <a:pos x="connsiteX0" y="connsiteY0"/>
                  </a:cxn>
                  <a:cxn ang="0">
                    <a:pos x="connsiteX1" y="connsiteY1"/>
                  </a:cxn>
                </a:cxnLst>
                <a:rect l="l" t="t" r="r" b="b"/>
                <a:pathLst>
                  <a:path w="129540" h="228600">
                    <a:moveTo>
                      <a:pt x="0" y="0"/>
                    </a:moveTo>
                    <a:lnTo>
                      <a:pt x="129540" y="22860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895649" y="1219200"/>
                <a:ext cx="3193750" cy="4938903"/>
              </a:xfrm>
              <a:custGeom>
                <a:avLst/>
                <a:gdLst>
                  <a:gd name="connsiteX0" fmla="*/ 3454400 w 3454400"/>
                  <a:gd name="connsiteY0" fmla="*/ 0 h 5118100"/>
                  <a:gd name="connsiteX1" fmla="*/ 2654300 w 3454400"/>
                  <a:gd name="connsiteY1" fmla="*/ 1651000 h 5118100"/>
                  <a:gd name="connsiteX2" fmla="*/ 1993900 w 3454400"/>
                  <a:gd name="connsiteY2" fmla="*/ 2768600 h 5118100"/>
                  <a:gd name="connsiteX3" fmla="*/ 1816100 w 3454400"/>
                  <a:gd name="connsiteY3" fmla="*/ 2921000 h 5118100"/>
                  <a:gd name="connsiteX4" fmla="*/ 1358900 w 3454400"/>
                  <a:gd name="connsiteY4" fmla="*/ 3543300 h 5118100"/>
                  <a:gd name="connsiteX5" fmla="*/ 1358900 w 3454400"/>
                  <a:gd name="connsiteY5" fmla="*/ 3619500 h 5118100"/>
                  <a:gd name="connsiteX6" fmla="*/ 0 w 3454400"/>
                  <a:gd name="connsiteY6" fmla="*/ 5118100 h 5118100"/>
                  <a:gd name="connsiteX0" fmla="*/ 3226332 w 3226332"/>
                  <a:gd name="connsiteY0" fmla="*/ 0 h 4841160"/>
                  <a:gd name="connsiteX1" fmla="*/ 2426232 w 3226332"/>
                  <a:gd name="connsiteY1" fmla="*/ 1651000 h 4841160"/>
                  <a:gd name="connsiteX2" fmla="*/ 1765832 w 3226332"/>
                  <a:gd name="connsiteY2" fmla="*/ 2768600 h 4841160"/>
                  <a:gd name="connsiteX3" fmla="*/ 1588032 w 3226332"/>
                  <a:gd name="connsiteY3" fmla="*/ 2921000 h 4841160"/>
                  <a:gd name="connsiteX4" fmla="*/ 1130832 w 3226332"/>
                  <a:gd name="connsiteY4" fmla="*/ 3543300 h 4841160"/>
                  <a:gd name="connsiteX5" fmla="*/ 1130832 w 3226332"/>
                  <a:gd name="connsiteY5" fmla="*/ 3619500 h 4841160"/>
                  <a:gd name="connsiteX6" fmla="*/ 0 w 3226332"/>
                  <a:gd name="connsiteY6" fmla="*/ 4841160 h 4841160"/>
                  <a:gd name="connsiteX0" fmla="*/ 3193751 w 3193751"/>
                  <a:gd name="connsiteY0" fmla="*/ 0 h 4938904"/>
                  <a:gd name="connsiteX1" fmla="*/ 2393651 w 3193751"/>
                  <a:gd name="connsiteY1" fmla="*/ 1651000 h 4938904"/>
                  <a:gd name="connsiteX2" fmla="*/ 1733251 w 3193751"/>
                  <a:gd name="connsiteY2" fmla="*/ 2768600 h 4938904"/>
                  <a:gd name="connsiteX3" fmla="*/ 1555451 w 3193751"/>
                  <a:gd name="connsiteY3" fmla="*/ 2921000 h 4938904"/>
                  <a:gd name="connsiteX4" fmla="*/ 1098251 w 3193751"/>
                  <a:gd name="connsiteY4" fmla="*/ 3543300 h 4938904"/>
                  <a:gd name="connsiteX5" fmla="*/ 1098251 w 3193751"/>
                  <a:gd name="connsiteY5" fmla="*/ 3619500 h 4938904"/>
                  <a:gd name="connsiteX6" fmla="*/ 0 w 3193751"/>
                  <a:gd name="connsiteY6" fmla="*/ 4938904 h 49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3751" h="4938904">
                    <a:moveTo>
                      <a:pt x="3193751" y="0"/>
                    </a:moveTo>
                    <a:lnTo>
                      <a:pt x="2393651" y="1651000"/>
                    </a:lnTo>
                    <a:lnTo>
                      <a:pt x="1733251" y="2768600"/>
                    </a:lnTo>
                    <a:lnTo>
                      <a:pt x="1555451" y="2921000"/>
                    </a:lnTo>
                    <a:lnTo>
                      <a:pt x="1098251" y="3543300"/>
                    </a:lnTo>
                    <a:lnTo>
                      <a:pt x="1098251" y="3619500"/>
                    </a:lnTo>
                    <a:cubicBezTo>
                      <a:pt x="645284" y="4119033"/>
                      <a:pt x="452967" y="4439371"/>
                      <a:pt x="0" y="4938904"/>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3017520" y="4206240"/>
                <a:ext cx="114300" cy="266700"/>
              </a:xfrm>
              <a:custGeom>
                <a:avLst/>
                <a:gdLst>
                  <a:gd name="connsiteX0" fmla="*/ 0 w 114300"/>
                  <a:gd name="connsiteY0" fmla="*/ 0 h 266700"/>
                  <a:gd name="connsiteX1" fmla="*/ 114300 w 114300"/>
                  <a:gd name="connsiteY1" fmla="*/ 220980 h 266700"/>
                  <a:gd name="connsiteX2" fmla="*/ 0 w 114300"/>
                  <a:gd name="connsiteY2" fmla="*/ 266700 h 266700"/>
                </a:gdLst>
                <a:ahLst/>
                <a:cxnLst>
                  <a:cxn ang="0">
                    <a:pos x="connsiteX0" y="connsiteY0"/>
                  </a:cxn>
                  <a:cxn ang="0">
                    <a:pos x="connsiteX1" y="connsiteY1"/>
                  </a:cxn>
                  <a:cxn ang="0">
                    <a:pos x="connsiteX2" y="connsiteY2"/>
                  </a:cxn>
                </a:cxnLst>
                <a:rect l="l" t="t" r="r" b="b"/>
                <a:pathLst>
                  <a:path w="114300" h="266700">
                    <a:moveTo>
                      <a:pt x="0" y="0"/>
                    </a:moveTo>
                    <a:lnTo>
                      <a:pt x="114300" y="220980"/>
                    </a:lnTo>
                    <a:lnTo>
                      <a:pt x="0" y="2667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二等辺三角形 50"/>
              <p:cNvSpPr>
                <a:spLocks noChangeAspect="1"/>
              </p:cNvSpPr>
              <p:nvPr/>
            </p:nvSpPr>
            <p:spPr>
              <a:xfrm rot="11063474">
                <a:off x="2845109" y="4469577"/>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a:off x="3187700" y="4089400"/>
                <a:ext cx="158750" cy="292100"/>
              </a:xfrm>
              <a:custGeom>
                <a:avLst/>
                <a:gdLst>
                  <a:gd name="connsiteX0" fmla="*/ 0 w 158750"/>
                  <a:gd name="connsiteY0" fmla="*/ 0 h 292100"/>
                  <a:gd name="connsiteX1" fmla="*/ 158750 w 158750"/>
                  <a:gd name="connsiteY1" fmla="*/ 292100 h 292100"/>
                </a:gdLst>
                <a:ahLst/>
                <a:cxnLst>
                  <a:cxn ang="0">
                    <a:pos x="connsiteX0" y="connsiteY0"/>
                  </a:cxn>
                  <a:cxn ang="0">
                    <a:pos x="connsiteX1" y="connsiteY1"/>
                  </a:cxn>
                </a:cxnLst>
                <a:rect l="l" t="t" r="r" b="b"/>
                <a:pathLst>
                  <a:path w="158750" h="292100">
                    <a:moveTo>
                      <a:pt x="0" y="0"/>
                    </a:moveTo>
                    <a:lnTo>
                      <a:pt x="158750" y="2921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二等辺三角形 52"/>
              <p:cNvSpPr>
                <a:spLocks noChangeAspect="1"/>
              </p:cNvSpPr>
              <p:nvPr/>
            </p:nvSpPr>
            <p:spPr>
              <a:xfrm rot="12409166">
                <a:off x="3299668" y="4405191"/>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385304" y="3955582"/>
                <a:ext cx="323850" cy="584200"/>
              </a:xfrm>
              <a:custGeom>
                <a:avLst/>
                <a:gdLst>
                  <a:gd name="connsiteX0" fmla="*/ 0 w 323850"/>
                  <a:gd name="connsiteY0" fmla="*/ 0 h 584200"/>
                  <a:gd name="connsiteX1" fmla="*/ 323850 w 323850"/>
                  <a:gd name="connsiteY1" fmla="*/ 584200 h 584200"/>
                </a:gdLst>
                <a:ahLst/>
                <a:cxnLst>
                  <a:cxn ang="0">
                    <a:pos x="connsiteX0" y="connsiteY0"/>
                  </a:cxn>
                  <a:cxn ang="0">
                    <a:pos x="connsiteX1" y="connsiteY1"/>
                  </a:cxn>
                </a:cxnLst>
                <a:rect l="l" t="t" r="r" b="b"/>
                <a:pathLst>
                  <a:path w="323850" h="584200">
                    <a:moveTo>
                      <a:pt x="0" y="0"/>
                    </a:moveTo>
                    <a:lnTo>
                      <a:pt x="323850" y="5842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p:cNvSpPr>
                <a:spLocks noChangeAspect="1"/>
              </p:cNvSpPr>
              <p:nvPr/>
            </p:nvSpPr>
            <p:spPr>
              <a:xfrm rot="12409166">
                <a:off x="3661251" y="4549162"/>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a:off x="3606614" y="3824790"/>
                <a:ext cx="158750" cy="292100"/>
              </a:xfrm>
              <a:custGeom>
                <a:avLst/>
                <a:gdLst>
                  <a:gd name="connsiteX0" fmla="*/ 0 w 158750"/>
                  <a:gd name="connsiteY0" fmla="*/ 0 h 292100"/>
                  <a:gd name="connsiteX1" fmla="*/ 158750 w 158750"/>
                  <a:gd name="connsiteY1" fmla="*/ 292100 h 292100"/>
                </a:gdLst>
                <a:ahLst/>
                <a:cxnLst>
                  <a:cxn ang="0">
                    <a:pos x="connsiteX0" y="connsiteY0"/>
                  </a:cxn>
                  <a:cxn ang="0">
                    <a:pos x="connsiteX1" y="connsiteY1"/>
                  </a:cxn>
                </a:cxnLst>
                <a:rect l="l" t="t" r="r" b="b"/>
                <a:pathLst>
                  <a:path w="158750" h="292100">
                    <a:moveTo>
                      <a:pt x="0" y="0"/>
                    </a:moveTo>
                    <a:lnTo>
                      <a:pt x="158750" y="2921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二等辺三角形 56"/>
              <p:cNvSpPr>
                <a:spLocks noChangeAspect="1"/>
              </p:cNvSpPr>
              <p:nvPr/>
            </p:nvSpPr>
            <p:spPr>
              <a:xfrm rot="12409166">
                <a:off x="3718582" y="4140581"/>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a:off x="3790950" y="3752850"/>
                <a:ext cx="882650" cy="635000"/>
              </a:xfrm>
              <a:custGeom>
                <a:avLst/>
                <a:gdLst>
                  <a:gd name="connsiteX0" fmla="*/ 0 w 882650"/>
                  <a:gd name="connsiteY0" fmla="*/ 0 h 635000"/>
                  <a:gd name="connsiteX1" fmla="*/ 355600 w 882650"/>
                  <a:gd name="connsiteY1" fmla="*/ 584200 h 635000"/>
                  <a:gd name="connsiteX2" fmla="*/ 762000 w 882650"/>
                  <a:gd name="connsiteY2" fmla="*/ 393700 h 635000"/>
                  <a:gd name="connsiteX3" fmla="*/ 882650 w 882650"/>
                  <a:gd name="connsiteY3" fmla="*/ 635000 h 635000"/>
                </a:gdLst>
                <a:ahLst/>
                <a:cxnLst>
                  <a:cxn ang="0">
                    <a:pos x="connsiteX0" y="connsiteY0"/>
                  </a:cxn>
                  <a:cxn ang="0">
                    <a:pos x="connsiteX1" y="connsiteY1"/>
                  </a:cxn>
                  <a:cxn ang="0">
                    <a:pos x="connsiteX2" y="connsiteY2"/>
                  </a:cxn>
                  <a:cxn ang="0">
                    <a:pos x="connsiteX3" y="connsiteY3"/>
                  </a:cxn>
                </a:cxnLst>
                <a:rect l="l" t="t" r="r" b="b"/>
                <a:pathLst>
                  <a:path w="882650" h="635000">
                    <a:moveTo>
                      <a:pt x="0" y="0"/>
                    </a:moveTo>
                    <a:lnTo>
                      <a:pt x="355600" y="584200"/>
                    </a:lnTo>
                    <a:lnTo>
                      <a:pt x="762000" y="393700"/>
                    </a:lnTo>
                    <a:lnTo>
                      <a:pt x="882650" y="6350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二等辺三角形 58"/>
              <p:cNvSpPr>
                <a:spLocks noChangeAspect="1"/>
              </p:cNvSpPr>
              <p:nvPr/>
            </p:nvSpPr>
            <p:spPr>
              <a:xfrm rot="12409166">
                <a:off x="4625312" y="4417207"/>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a:off x="4427984" y="3360636"/>
                <a:ext cx="133350" cy="444500"/>
              </a:xfrm>
              <a:custGeom>
                <a:avLst/>
                <a:gdLst>
                  <a:gd name="connsiteX0" fmla="*/ 6350 w 133350"/>
                  <a:gd name="connsiteY0" fmla="*/ 0 h 444500"/>
                  <a:gd name="connsiteX1" fmla="*/ 133350 w 133350"/>
                  <a:gd name="connsiteY1" fmla="*/ 241300 h 444500"/>
                  <a:gd name="connsiteX2" fmla="*/ 0 w 133350"/>
                  <a:gd name="connsiteY2" fmla="*/ 317500 h 444500"/>
                  <a:gd name="connsiteX3" fmla="*/ 76200 w 133350"/>
                  <a:gd name="connsiteY3" fmla="*/ 444500 h 444500"/>
                </a:gdLst>
                <a:ahLst/>
                <a:cxnLst>
                  <a:cxn ang="0">
                    <a:pos x="connsiteX0" y="connsiteY0"/>
                  </a:cxn>
                  <a:cxn ang="0">
                    <a:pos x="connsiteX1" y="connsiteY1"/>
                  </a:cxn>
                  <a:cxn ang="0">
                    <a:pos x="connsiteX2" y="connsiteY2"/>
                  </a:cxn>
                  <a:cxn ang="0">
                    <a:pos x="connsiteX3" y="connsiteY3"/>
                  </a:cxn>
                </a:cxnLst>
                <a:rect l="l" t="t" r="r" b="b"/>
                <a:pathLst>
                  <a:path w="133350" h="444500">
                    <a:moveTo>
                      <a:pt x="6350" y="0"/>
                    </a:moveTo>
                    <a:lnTo>
                      <a:pt x="133350" y="241300"/>
                    </a:lnTo>
                    <a:lnTo>
                      <a:pt x="0" y="317500"/>
                    </a:lnTo>
                    <a:lnTo>
                      <a:pt x="76200" y="4445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二等辺三角形 60"/>
              <p:cNvSpPr>
                <a:spLocks noChangeAspect="1"/>
              </p:cNvSpPr>
              <p:nvPr/>
            </p:nvSpPr>
            <p:spPr>
              <a:xfrm rot="12409166">
                <a:off x="4463806" y="3834493"/>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4383443" y="2851085"/>
                <a:ext cx="188588" cy="392316"/>
              </a:xfrm>
              <a:custGeom>
                <a:avLst/>
                <a:gdLst>
                  <a:gd name="connsiteX0" fmla="*/ 114300 w 114300"/>
                  <a:gd name="connsiteY0" fmla="*/ 457200 h 457200"/>
                  <a:gd name="connsiteX1" fmla="*/ 0 w 114300"/>
                  <a:gd name="connsiteY1" fmla="*/ 0 h 457200"/>
                </a:gdLst>
                <a:ahLst/>
                <a:cxnLst>
                  <a:cxn ang="0">
                    <a:pos x="connsiteX0" y="connsiteY0"/>
                  </a:cxn>
                  <a:cxn ang="0">
                    <a:pos x="connsiteX1" y="connsiteY1"/>
                  </a:cxn>
                </a:cxnLst>
                <a:rect l="l" t="t" r="r" b="b"/>
                <a:pathLst>
                  <a:path w="114300" h="457200">
                    <a:moveTo>
                      <a:pt x="114300" y="457200"/>
                    </a:move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二等辺三角形 62"/>
              <p:cNvSpPr>
                <a:spLocks noChangeAspect="1"/>
              </p:cNvSpPr>
              <p:nvPr/>
            </p:nvSpPr>
            <p:spPr>
              <a:xfrm rot="9259905">
                <a:off x="4273562" y="2724527"/>
                <a:ext cx="163806" cy="1412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p:cNvSpPr/>
              <p:nvPr/>
            </p:nvSpPr>
            <p:spPr>
              <a:xfrm>
                <a:off x="4665329" y="3213895"/>
                <a:ext cx="514350" cy="812800"/>
              </a:xfrm>
              <a:custGeom>
                <a:avLst/>
                <a:gdLst>
                  <a:gd name="connsiteX0" fmla="*/ 6350 w 133350"/>
                  <a:gd name="connsiteY0" fmla="*/ 0 h 444500"/>
                  <a:gd name="connsiteX1" fmla="*/ 133350 w 133350"/>
                  <a:gd name="connsiteY1" fmla="*/ 241300 h 444500"/>
                  <a:gd name="connsiteX2" fmla="*/ 0 w 133350"/>
                  <a:gd name="connsiteY2" fmla="*/ 317500 h 444500"/>
                  <a:gd name="connsiteX3" fmla="*/ 76200 w 133350"/>
                  <a:gd name="connsiteY3" fmla="*/ 444500 h 444500"/>
                  <a:gd name="connsiteX0" fmla="*/ 6350 w 533400"/>
                  <a:gd name="connsiteY0" fmla="*/ 0 h 819150"/>
                  <a:gd name="connsiteX1" fmla="*/ 133350 w 533400"/>
                  <a:gd name="connsiteY1" fmla="*/ 241300 h 819150"/>
                  <a:gd name="connsiteX2" fmla="*/ 0 w 533400"/>
                  <a:gd name="connsiteY2" fmla="*/ 317500 h 819150"/>
                  <a:gd name="connsiteX3" fmla="*/ 533400 w 533400"/>
                  <a:gd name="connsiteY3" fmla="*/ 819150 h 819150"/>
                  <a:gd name="connsiteX0" fmla="*/ 6350 w 533400"/>
                  <a:gd name="connsiteY0" fmla="*/ 0 h 819150"/>
                  <a:gd name="connsiteX1" fmla="*/ 133350 w 533400"/>
                  <a:gd name="connsiteY1" fmla="*/ 241300 h 819150"/>
                  <a:gd name="connsiteX2" fmla="*/ 0 w 533400"/>
                  <a:gd name="connsiteY2" fmla="*/ 317500 h 819150"/>
                  <a:gd name="connsiteX3" fmla="*/ 211471 w 533400"/>
                  <a:gd name="connsiteY3" fmla="*/ 513555 h 819150"/>
                  <a:gd name="connsiteX4" fmla="*/ 533400 w 533400"/>
                  <a:gd name="connsiteY4" fmla="*/ 819150 h 819150"/>
                  <a:gd name="connsiteX0" fmla="*/ 6350 w 533400"/>
                  <a:gd name="connsiteY0" fmla="*/ 0 h 819150"/>
                  <a:gd name="connsiteX1" fmla="*/ 133350 w 533400"/>
                  <a:gd name="connsiteY1" fmla="*/ 241300 h 819150"/>
                  <a:gd name="connsiteX2" fmla="*/ 0 w 533400"/>
                  <a:gd name="connsiteY2" fmla="*/ 317500 h 819150"/>
                  <a:gd name="connsiteX3" fmla="*/ 281321 w 533400"/>
                  <a:gd name="connsiteY3" fmla="*/ 742155 h 819150"/>
                  <a:gd name="connsiteX4" fmla="*/ 533400 w 533400"/>
                  <a:gd name="connsiteY4" fmla="*/ 819150 h 819150"/>
                  <a:gd name="connsiteX0" fmla="*/ 6350 w 533400"/>
                  <a:gd name="connsiteY0" fmla="*/ 0 h 819150"/>
                  <a:gd name="connsiteX1" fmla="*/ 133350 w 533400"/>
                  <a:gd name="connsiteY1" fmla="*/ 241300 h 819150"/>
                  <a:gd name="connsiteX2" fmla="*/ 0 w 533400"/>
                  <a:gd name="connsiteY2" fmla="*/ 317500 h 819150"/>
                  <a:gd name="connsiteX3" fmla="*/ 281321 w 533400"/>
                  <a:gd name="connsiteY3" fmla="*/ 742155 h 819150"/>
                  <a:gd name="connsiteX4" fmla="*/ 427371 w 533400"/>
                  <a:gd name="connsiteY4" fmla="*/ 786605 h 819150"/>
                  <a:gd name="connsiteX5" fmla="*/ 533400 w 533400"/>
                  <a:gd name="connsiteY5" fmla="*/ 819150 h 819150"/>
                  <a:gd name="connsiteX0" fmla="*/ 6350 w 533400"/>
                  <a:gd name="connsiteY0" fmla="*/ 0 h 819150"/>
                  <a:gd name="connsiteX1" fmla="*/ 133350 w 533400"/>
                  <a:gd name="connsiteY1" fmla="*/ 241300 h 819150"/>
                  <a:gd name="connsiteX2" fmla="*/ 0 w 533400"/>
                  <a:gd name="connsiteY2" fmla="*/ 317500 h 819150"/>
                  <a:gd name="connsiteX3" fmla="*/ 281321 w 533400"/>
                  <a:gd name="connsiteY3" fmla="*/ 742155 h 819150"/>
                  <a:gd name="connsiteX4" fmla="*/ 408321 w 533400"/>
                  <a:gd name="connsiteY4" fmla="*/ 659605 h 819150"/>
                  <a:gd name="connsiteX5" fmla="*/ 533400 w 533400"/>
                  <a:gd name="connsiteY5" fmla="*/ 819150 h 819150"/>
                  <a:gd name="connsiteX0" fmla="*/ 6350 w 476250"/>
                  <a:gd name="connsiteY0" fmla="*/ 0 h 831850"/>
                  <a:gd name="connsiteX1" fmla="*/ 133350 w 476250"/>
                  <a:gd name="connsiteY1" fmla="*/ 241300 h 831850"/>
                  <a:gd name="connsiteX2" fmla="*/ 0 w 476250"/>
                  <a:gd name="connsiteY2" fmla="*/ 317500 h 831850"/>
                  <a:gd name="connsiteX3" fmla="*/ 281321 w 476250"/>
                  <a:gd name="connsiteY3" fmla="*/ 742155 h 831850"/>
                  <a:gd name="connsiteX4" fmla="*/ 408321 w 476250"/>
                  <a:gd name="connsiteY4" fmla="*/ 659605 h 831850"/>
                  <a:gd name="connsiteX5" fmla="*/ 476250 w 476250"/>
                  <a:gd name="connsiteY5" fmla="*/ 831850 h 831850"/>
                  <a:gd name="connsiteX0" fmla="*/ 6350 w 514350"/>
                  <a:gd name="connsiteY0" fmla="*/ 0 h 812800"/>
                  <a:gd name="connsiteX1" fmla="*/ 133350 w 514350"/>
                  <a:gd name="connsiteY1" fmla="*/ 241300 h 812800"/>
                  <a:gd name="connsiteX2" fmla="*/ 0 w 514350"/>
                  <a:gd name="connsiteY2" fmla="*/ 317500 h 812800"/>
                  <a:gd name="connsiteX3" fmla="*/ 281321 w 514350"/>
                  <a:gd name="connsiteY3" fmla="*/ 742155 h 812800"/>
                  <a:gd name="connsiteX4" fmla="*/ 408321 w 514350"/>
                  <a:gd name="connsiteY4" fmla="*/ 659605 h 812800"/>
                  <a:gd name="connsiteX5" fmla="*/ 514350 w 514350"/>
                  <a:gd name="connsiteY5" fmla="*/ 8128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 h="812800">
                    <a:moveTo>
                      <a:pt x="6350" y="0"/>
                    </a:moveTo>
                    <a:lnTo>
                      <a:pt x="133350" y="241300"/>
                    </a:lnTo>
                    <a:lnTo>
                      <a:pt x="0" y="317500"/>
                    </a:lnTo>
                    <a:lnTo>
                      <a:pt x="281321" y="742155"/>
                    </a:lnTo>
                    <a:lnTo>
                      <a:pt x="408321" y="659605"/>
                    </a:lnTo>
                    <a:lnTo>
                      <a:pt x="514350" y="8128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二等辺三角形 64"/>
              <p:cNvSpPr>
                <a:spLocks noChangeAspect="1"/>
              </p:cNvSpPr>
              <p:nvPr/>
            </p:nvSpPr>
            <p:spPr>
              <a:xfrm rot="12409166">
                <a:off x="5135497" y="4045666"/>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p:nvSpPr>
            <p:spPr>
              <a:xfrm>
                <a:off x="4899918" y="3089526"/>
                <a:ext cx="133350" cy="444500"/>
              </a:xfrm>
              <a:custGeom>
                <a:avLst/>
                <a:gdLst>
                  <a:gd name="connsiteX0" fmla="*/ 6350 w 133350"/>
                  <a:gd name="connsiteY0" fmla="*/ 0 h 444500"/>
                  <a:gd name="connsiteX1" fmla="*/ 133350 w 133350"/>
                  <a:gd name="connsiteY1" fmla="*/ 241300 h 444500"/>
                  <a:gd name="connsiteX2" fmla="*/ 0 w 133350"/>
                  <a:gd name="connsiteY2" fmla="*/ 317500 h 444500"/>
                  <a:gd name="connsiteX3" fmla="*/ 76200 w 133350"/>
                  <a:gd name="connsiteY3" fmla="*/ 444500 h 444500"/>
                </a:gdLst>
                <a:ahLst/>
                <a:cxnLst>
                  <a:cxn ang="0">
                    <a:pos x="connsiteX0" y="connsiteY0"/>
                  </a:cxn>
                  <a:cxn ang="0">
                    <a:pos x="connsiteX1" y="connsiteY1"/>
                  </a:cxn>
                  <a:cxn ang="0">
                    <a:pos x="connsiteX2" y="connsiteY2"/>
                  </a:cxn>
                  <a:cxn ang="0">
                    <a:pos x="connsiteX3" y="connsiteY3"/>
                  </a:cxn>
                </a:cxnLst>
                <a:rect l="l" t="t" r="r" b="b"/>
                <a:pathLst>
                  <a:path w="133350" h="444500">
                    <a:moveTo>
                      <a:pt x="6350" y="0"/>
                    </a:moveTo>
                    <a:lnTo>
                      <a:pt x="133350" y="241300"/>
                    </a:lnTo>
                    <a:lnTo>
                      <a:pt x="0" y="317500"/>
                    </a:lnTo>
                    <a:lnTo>
                      <a:pt x="76200" y="4445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p:cNvSpPr>
                <a:spLocks noChangeAspect="1"/>
              </p:cNvSpPr>
              <p:nvPr/>
            </p:nvSpPr>
            <p:spPr>
              <a:xfrm rot="12409166">
                <a:off x="4935740" y="3563383"/>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右矢印 67"/>
              <p:cNvSpPr/>
              <p:nvPr/>
            </p:nvSpPr>
            <p:spPr>
              <a:xfrm rot="7049976">
                <a:off x="3017236" y="2735802"/>
                <a:ext cx="238172" cy="15639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右矢印 68"/>
              <p:cNvSpPr/>
              <p:nvPr/>
            </p:nvSpPr>
            <p:spPr>
              <a:xfrm rot="19581165">
                <a:off x="3480342" y="3587125"/>
                <a:ext cx="238172" cy="1563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23"/>
              <p:cNvSpPr/>
              <p:nvPr/>
            </p:nvSpPr>
            <p:spPr>
              <a:xfrm>
                <a:off x="2259943" y="4203030"/>
                <a:ext cx="156185" cy="162195"/>
              </a:xfrm>
              <a:prstGeom prst="ellipse">
                <a:avLst/>
              </a:pr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8"/>
              <p:cNvSpPr txBox="1"/>
              <p:nvPr/>
            </p:nvSpPr>
            <p:spPr>
              <a:xfrm>
                <a:off x="3194253" y="4490398"/>
                <a:ext cx="630230" cy="2229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b="1" dirty="0">
                    <a:solidFill>
                      <a:srgbClr val="FF0000"/>
                    </a:solidFill>
                    <a:latin typeface="ＭＳ ゴシック" panose="020B0609070205080204" pitchFamily="49" charset="-128"/>
                    <a:ea typeface="ＭＳ ゴシック" panose="020B0609070205080204" pitchFamily="49" charset="-128"/>
                  </a:rPr>
                  <a:t>4</a:t>
                </a:r>
                <a:r>
                  <a:rPr lang="ja-JP" altLang="en-US" b="1" dirty="0" smtClean="0">
                    <a:solidFill>
                      <a:srgbClr val="FF0000"/>
                    </a:solidFill>
                    <a:latin typeface="ＭＳ ゴシック" panose="020B0609070205080204" pitchFamily="49" charset="-128"/>
                    <a:ea typeface="ＭＳ ゴシック" panose="020B0609070205080204" pitchFamily="49" charset="-128"/>
                  </a:rPr>
                  <a:t>戸</a:t>
                </a:r>
                <a:endParaRPr kumimoji="1" lang="ja-JP" altLang="en-US" b="1" dirty="0">
                  <a:solidFill>
                    <a:srgbClr val="FF0000"/>
                  </a:solidFill>
                  <a:latin typeface="ＭＳ ゴシック" panose="020B0609070205080204" pitchFamily="49" charset="-128"/>
                  <a:ea typeface="ＭＳ ゴシック" panose="020B0609070205080204" pitchFamily="49" charset="-128"/>
                </a:endParaRPr>
              </a:p>
            </p:txBody>
          </p:sp>
          <p:sp>
            <p:nvSpPr>
              <p:cNvPr id="73" name="テキスト ボックス 8"/>
              <p:cNvSpPr txBox="1"/>
              <p:nvPr/>
            </p:nvSpPr>
            <p:spPr>
              <a:xfrm>
                <a:off x="4418120" y="4548872"/>
                <a:ext cx="630230" cy="2229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b="1" dirty="0">
                    <a:solidFill>
                      <a:srgbClr val="FF0000"/>
                    </a:solidFill>
                    <a:latin typeface="ＭＳ ゴシック" panose="020B0609070205080204" pitchFamily="49" charset="-128"/>
                    <a:ea typeface="ＭＳ ゴシック" panose="020B0609070205080204" pitchFamily="49" charset="-128"/>
                  </a:rPr>
                  <a:t>2</a:t>
                </a:r>
                <a:r>
                  <a:rPr lang="ja-JP" altLang="en-US" b="1" dirty="0" smtClean="0">
                    <a:solidFill>
                      <a:srgbClr val="FF0000"/>
                    </a:solidFill>
                    <a:latin typeface="ＭＳ ゴシック" panose="020B0609070205080204" pitchFamily="49" charset="-128"/>
                    <a:ea typeface="ＭＳ ゴシック" panose="020B0609070205080204" pitchFamily="49" charset="-128"/>
                  </a:rPr>
                  <a:t>戸</a:t>
                </a:r>
                <a:endParaRPr kumimoji="1" lang="ja-JP" altLang="en-US" b="1" dirty="0">
                  <a:solidFill>
                    <a:srgbClr val="FF0000"/>
                  </a:solidFill>
                  <a:latin typeface="ＭＳ ゴシック" panose="020B0609070205080204" pitchFamily="49" charset="-128"/>
                  <a:ea typeface="ＭＳ ゴシック" panose="020B0609070205080204" pitchFamily="49" charset="-128"/>
                </a:endParaRPr>
              </a:p>
            </p:txBody>
          </p:sp>
          <p:sp>
            <p:nvSpPr>
              <p:cNvPr id="74" name="テキスト ボックス 8"/>
              <p:cNvSpPr txBox="1"/>
              <p:nvPr/>
            </p:nvSpPr>
            <p:spPr>
              <a:xfrm>
                <a:off x="5027943" y="4150219"/>
                <a:ext cx="630230" cy="2229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b="1" dirty="0">
                    <a:solidFill>
                      <a:srgbClr val="FF0000"/>
                    </a:solidFill>
                    <a:latin typeface="ＭＳ ゴシック" panose="020B0609070205080204" pitchFamily="49" charset="-128"/>
                    <a:ea typeface="ＭＳ ゴシック" panose="020B0609070205080204" pitchFamily="49" charset="-128"/>
                  </a:rPr>
                  <a:t>2</a:t>
                </a:r>
                <a:r>
                  <a:rPr lang="ja-JP" altLang="en-US" b="1" dirty="0" smtClean="0">
                    <a:solidFill>
                      <a:srgbClr val="FF0000"/>
                    </a:solidFill>
                    <a:latin typeface="ＭＳ ゴシック" panose="020B0609070205080204" pitchFamily="49" charset="-128"/>
                    <a:ea typeface="ＭＳ ゴシック" panose="020B0609070205080204" pitchFamily="49" charset="-128"/>
                  </a:rPr>
                  <a:t>戸</a:t>
                </a:r>
                <a:endParaRPr kumimoji="1" lang="ja-JP" altLang="en-US" b="1" dirty="0">
                  <a:solidFill>
                    <a:srgbClr val="FF0000"/>
                  </a:solidFill>
                  <a:latin typeface="ＭＳ ゴシック" panose="020B0609070205080204" pitchFamily="49" charset="-128"/>
                  <a:ea typeface="ＭＳ ゴシック" panose="020B0609070205080204" pitchFamily="49" charset="-128"/>
                </a:endParaRPr>
              </a:p>
            </p:txBody>
          </p:sp>
        </p:grpSp>
        <p:sp>
          <p:nvSpPr>
            <p:cNvPr id="37" name="テキスト ボックス 10"/>
            <p:cNvSpPr txBox="1"/>
            <p:nvPr/>
          </p:nvSpPr>
          <p:spPr>
            <a:xfrm rot="20199296">
              <a:off x="3426608" y="4944489"/>
              <a:ext cx="4154273" cy="904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800" b="1" dirty="0">
                  <a:solidFill>
                    <a:srgbClr val="FF0000"/>
                  </a:solidFill>
                  <a:latin typeface="+mj-ea"/>
                  <a:ea typeface="+mj-ea"/>
                </a:rPr>
                <a:t>S</a:t>
              </a:r>
              <a:r>
                <a:rPr kumimoji="1" lang="ja-JP" altLang="en-US" sz="1800" b="1" dirty="0">
                  <a:solidFill>
                    <a:srgbClr val="FF0000"/>
                  </a:solidFill>
                  <a:latin typeface="+mj-ea"/>
                  <a:ea typeface="+mj-ea"/>
                </a:rPr>
                <a:t>５７年　</a:t>
              </a:r>
              <a:r>
                <a:rPr lang="en-US" altLang="ja-JP" sz="1800" b="1" dirty="0">
                  <a:solidFill>
                    <a:srgbClr val="FF0000"/>
                  </a:solidFill>
                  <a:latin typeface="+mj-ea"/>
                  <a:ea typeface="+mj-ea"/>
                </a:rPr>
                <a:t>SGP-VB</a:t>
              </a:r>
              <a:r>
                <a:rPr kumimoji="1" lang="ja-JP" altLang="en-US" sz="1800" b="1" dirty="0" smtClean="0">
                  <a:solidFill>
                    <a:srgbClr val="FF0000"/>
                  </a:solidFill>
                  <a:latin typeface="+mj-ea"/>
                  <a:ea typeface="+mj-ea"/>
                </a:rPr>
                <a:t> </a:t>
              </a:r>
              <a:r>
                <a:rPr kumimoji="1" lang="en-US" altLang="ja-JP" sz="1800" b="1" dirty="0" smtClean="0">
                  <a:solidFill>
                    <a:srgbClr val="FF0000"/>
                  </a:solidFill>
                  <a:latin typeface="+mj-ea"/>
                  <a:ea typeface="+mj-ea"/>
                </a:rPr>
                <a:t> </a:t>
              </a:r>
              <a:r>
                <a:rPr kumimoji="1" lang="en-US" altLang="ja-JP" sz="1800" b="1" dirty="0">
                  <a:solidFill>
                    <a:srgbClr val="FF0000"/>
                  </a:solidFill>
                  <a:latin typeface="+mj-ea"/>
                  <a:ea typeface="+mj-ea"/>
                </a:rPr>
                <a:t>L</a:t>
              </a:r>
              <a:r>
                <a:rPr kumimoji="1" lang="ja-JP" altLang="en-US" sz="1800" b="1" dirty="0" smtClean="0">
                  <a:solidFill>
                    <a:srgbClr val="FF0000"/>
                  </a:solidFill>
                  <a:latin typeface="+mj-ea"/>
                  <a:ea typeface="+mj-ea"/>
                </a:rPr>
                <a:t>≒</a:t>
              </a:r>
              <a:r>
                <a:rPr lang="ja-JP" altLang="en-US" sz="1800" b="1" dirty="0">
                  <a:solidFill>
                    <a:srgbClr val="FF0000"/>
                  </a:solidFill>
                  <a:latin typeface="+mj-ea"/>
                  <a:ea typeface="+mj-ea"/>
                </a:rPr>
                <a:t>６</a:t>
              </a:r>
              <a:r>
                <a:rPr kumimoji="1" lang="ja-JP" altLang="en-US" sz="1800" b="1" dirty="0" smtClean="0">
                  <a:solidFill>
                    <a:srgbClr val="FF0000"/>
                  </a:solidFill>
                  <a:latin typeface="+mj-ea"/>
                  <a:ea typeface="+mj-ea"/>
                </a:rPr>
                <a:t>０ｍ</a:t>
              </a:r>
              <a:endParaRPr kumimoji="1" lang="ja-JP" altLang="en-US" sz="1800" b="1" dirty="0">
                <a:solidFill>
                  <a:srgbClr val="FF0000"/>
                </a:solidFill>
                <a:latin typeface="+mj-ea"/>
                <a:ea typeface="+mj-ea"/>
              </a:endParaRPr>
            </a:p>
          </p:txBody>
        </p:sp>
      </p:grpSp>
      <p:sp>
        <p:nvSpPr>
          <p:cNvPr id="3" name="スライド番号プレースホルダー 2"/>
          <p:cNvSpPr>
            <a:spLocks noGrp="1"/>
          </p:cNvSpPr>
          <p:nvPr>
            <p:ph type="sldNum" sz="quarter" idx="12"/>
          </p:nvPr>
        </p:nvSpPr>
        <p:spPr>
          <a:xfrm>
            <a:off x="2860414" y="6490356"/>
            <a:ext cx="1161826" cy="365125"/>
          </a:xfrm>
        </p:spPr>
        <p:txBody>
          <a:bodyPr/>
          <a:lstStyle/>
          <a:p>
            <a:fld id="{D2D8002D-B5B0-4BAC-B1F6-782DDCCE6D9C}" type="slidenum">
              <a:rPr kumimoji="1" lang="ja-JP" altLang="en-US" smtClean="0"/>
              <a:pPr/>
              <a:t>12</a:t>
            </a:fld>
            <a:endParaRPr kumimoji="1" lang="ja-JP" altLang="en-US"/>
          </a:p>
        </p:txBody>
      </p:sp>
      <p:sp>
        <p:nvSpPr>
          <p:cNvPr id="4" name="タイトル 3"/>
          <p:cNvSpPr>
            <a:spLocks noGrp="1"/>
          </p:cNvSpPr>
          <p:nvPr>
            <p:ph type="title"/>
          </p:nvPr>
        </p:nvSpPr>
        <p:spPr/>
        <p:txBody>
          <a:bodyPr/>
          <a:lstStyle/>
          <a:p>
            <a:r>
              <a:rPr kumimoji="1" lang="ja-JP" altLang="en-US" dirty="0" smtClean="0"/>
              <a:t>設置場所　２</a:t>
            </a:r>
            <a:endParaRPr kumimoji="1"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1424825721"/>
              </p:ext>
            </p:extLst>
          </p:nvPr>
        </p:nvGraphicFramePr>
        <p:xfrm>
          <a:off x="179512" y="1398718"/>
          <a:ext cx="8856983" cy="996434"/>
        </p:xfrm>
        <a:graphic>
          <a:graphicData uri="http://schemas.openxmlformats.org/drawingml/2006/table">
            <a:tbl>
              <a:tblPr firstRow="1" firstCol="1" bandRow="1">
                <a:tableStyleId>{91EBBBCC-DAD2-459C-BE2E-F6DE35CF9A28}</a:tableStyleId>
              </a:tblPr>
              <a:tblGrid>
                <a:gridCol w="435615">
                  <a:extLst>
                    <a:ext uri="{9D8B030D-6E8A-4147-A177-3AD203B41FA5}">
                      <a16:colId xmlns:a16="http://schemas.microsoft.com/office/drawing/2014/main" val="2298737517"/>
                    </a:ext>
                  </a:extLst>
                </a:gridCol>
                <a:gridCol w="1241862">
                  <a:extLst>
                    <a:ext uri="{9D8B030D-6E8A-4147-A177-3AD203B41FA5}">
                      <a16:colId xmlns:a16="http://schemas.microsoft.com/office/drawing/2014/main" val="2174448567"/>
                    </a:ext>
                  </a:extLst>
                </a:gridCol>
                <a:gridCol w="2777379">
                  <a:extLst>
                    <a:ext uri="{9D8B030D-6E8A-4147-A177-3AD203B41FA5}">
                      <a16:colId xmlns:a16="http://schemas.microsoft.com/office/drawing/2014/main" val="2454047380"/>
                    </a:ext>
                  </a:extLst>
                </a:gridCol>
                <a:gridCol w="653095">
                  <a:extLst>
                    <a:ext uri="{9D8B030D-6E8A-4147-A177-3AD203B41FA5}">
                      <a16:colId xmlns:a16="http://schemas.microsoft.com/office/drawing/2014/main" val="3327832289"/>
                    </a:ext>
                  </a:extLst>
                </a:gridCol>
                <a:gridCol w="633106">
                  <a:extLst>
                    <a:ext uri="{9D8B030D-6E8A-4147-A177-3AD203B41FA5}">
                      <a16:colId xmlns:a16="http://schemas.microsoft.com/office/drawing/2014/main" val="2955423509"/>
                    </a:ext>
                  </a:extLst>
                </a:gridCol>
                <a:gridCol w="994725">
                  <a:extLst>
                    <a:ext uri="{9D8B030D-6E8A-4147-A177-3AD203B41FA5}">
                      <a16:colId xmlns:a16="http://schemas.microsoft.com/office/drawing/2014/main" val="3038344430"/>
                    </a:ext>
                  </a:extLst>
                </a:gridCol>
                <a:gridCol w="1038337">
                  <a:extLst>
                    <a:ext uri="{9D8B030D-6E8A-4147-A177-3AD203B41FA5}">
                      <a16:colId xmlns:a16="http://schemas.microsoft.com/office/drawing/2014/main" val="1564149313"/>
                    </a:ext>
                  </a:extLst>
                </a:gridCol>
                <a:gridCol w="1082864">
                  <a:extLst>
                    <a:ext uri="{9D8B030D-6E8A-4147-A177-3AD203B41FA5}">
                      <a16:colId xmlns:a16="http://schemas.microsoft.com/office/drawing/2014/main" val="4158137543"/>
                    </a:ext>
                  </a:extLst>
                </a:gridCol>
              </a:tblGrid>
              <a:tr h="433496">
                <a:tc>
                  <a:txBody>
                    <a:bodyPr/>
                    <a:lstStyle/>
                    <a:p>
                      <a:pPr algn="ctr">
                        <a:spcAft>
                          <a:spcPts val="0"/>
                        </a:spcAft>
                      </a:pPr>
                      <a:r>
                        <a:rPr lang="en-US" sz="1600" kern="100" dirty="0">
                          <a:effectLst/>
                          <a:latin typeface="+mj-ea"/>
                          <a:ea typeface="+mj-ea"/>
                        </a:rPr>
                        <a:t>NO</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smtClean="0">
                          <a:effectLst/>
                          <a:latin typeface="+mj-ea"/>
                          <a:ea typeface="+mj-ea"/>
                        </a:rPr>
                        <a:t>名称</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設置場所</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smtClean="0">
                          <a:effectLst/>
                          <a:latin typeface="+mj-ea"/>
                          <a:ea typeface="+mj-ea"/>
                        </a:rPr>
                        <a:t>口径</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布設</a:t>
                      </a:r>
                    </a:p>
                    <a:p>
                      <a:pPr algn="ctr">
                        <a:spcAft>
                          <a:spcPts val="0"/>
                        </a:spcAft>
                      </a:pPr>
                      <a:r>
                        <a:rPr lang="ja-JP" sz="1600" kern="100" dirty="0">
                          <a:effectLst/>
                          <a:latin typeface="+mj-ea"/>
                          <a:ea typeface="+mj-ea"/>
                        </a:rPr>
                        <a:t>年度</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管種</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kumimoji="1" lang="ja-JP" altLang="en-US" sz="1600" b="1" kern="100" dirty="0" smtClean="0">
                          <a:solidFill>
                            <a:schemeClr val="lt1"/>
                          </a:solidFill>
                          <a:effectLst/>
                          <a:latin typeface="+mj-ea"/>
                          <a:ea typeface="+mn-ea"/>
                          <a:cs typeface="+mn-cs"/>
                        </a:rPr>
                        <a:t>①</a:t>
                      </a:r>
                      <a:r>
                        <a:rPr lang="ja-JP" altLang="en-US" sz="1600" kern="100" dirty="0" smtClean="0">
                          <a:effectLst/>
                          <a:latin typeface="+mj-ea"/>
                          <a:ea typeface="+mj-ea"/>
                        </a:rPr>
                        <a:t>サンプリング箇</a:t>
                      </a:r>
                      <a:r>
                        <a:rPr lang="ja-JP" sz="1600" kern="100" dirty="0" smtClean="0">
                          <a:effectLst/>
                          <a:latin typeface="+mj-ea"/>
                          <a:ea typeface="+mj-ea"/>
                        </a:rPr>
                        <a:t>所</a:t>
                      </a:r>
                      <a:r>
                        <a:rPr lang="en-US" sz="1600" kern="100" dirty="0">
                          <a:effectLst/>
                          <a:latin typeface="+mj-ea"/>
                          <a:ea typeface="+mj-ea"/>
                        </a:rPr>
                        <a:t/>
                      </a:r>
                      <a:br>
                        <a:rPr lang="en-US" sz="1600" kern="100" dirty="0">
                          <a:effectLst/>
                          <a:latin typeface="+mj-ea"/>
                          <a:ea typeface="+mj-ea"/>
                        </a:rPr>
                      </a:br>
                      <a:r>
                        <a:rPr lang="ja-JP" sz="1600" kern="100" dirty="0">
                          <a:effectLst/>
                          <a:latin typeface="+mj-ea"/>
                          <a:ea typeface="+mj-ea"/>
                        </a:rPr>
                        <a:t>（上流）</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kumimoji="1" lang="ja-JP" altLang="en-US" sz="1600" b="1" kern="100" dirty="0" smtClean="0">
                          <a:solidFill>
                            <a:schemeClr val="lt1"/>
                          </a:solidFill>
                          <a:effectLst/>
                          <a:latin typeface="+mj-ea"/>
                          <a:ea typeface="+mn-ea"/>
                          <a:cs typeface="+mn-cs"/>
                        </a:rPr>
                        <a:t>②</a:t>
                      </a:r>
                      <a:r>
                        <a:rPr lang="ja-JP" altLang="en-US" sz="1600" kern="100" dirty="0" smtClean="0">
                          <a:effectLst/>
                          <a:latin typeface="+mj-ea"/>
                          <a:ea typeface="+mj-ea"/>
                        </a:rPr>
                        <a:t>サンプリング箇</a:t>
                      </a:r>
                      <a:r>
                        <a:rPr lang="ja-JP" sz="1600" kern="100" dirty="0" smtClean="0">
                          <a:effectLst/>
                          <a:latin typeface="+mj-ea"/>
                          <a:ea typeface="+mj-ea"/>
                        </a:rPr>
                        <a:t>所</a:t>
                      </a:r>
                      <a:r>
                        <a:rPr lang="en-US" sz="1600" kern="100" dirty="0">
                          <a:effectLst/>
                          <a:latin typeface="+mj-ea"/>
                          <a:ea typeface="+mj-ea"/>
                        </a:rPr>
                        <a:t/>
                      </a:r>
                      <a:br>
                        <a:rPr lang="en-US" sz="1600" kern="100" dirty="0">
                          <a:effectLst/>
                          <a:latin typeface="+mj-ea"/>
                          <a:ea typeface="+mj-ea"/>
                        </a:rPr>
                      </a:br>
                      <a:r>
                        <a:rPr lang="ja-JP" sz="1600" kern="100" dirty="0">
                          <a:effectLst/>
                          <a:latin typeface="+mj-ea"/>
                          <a:ea typeface="+mj-ea"/>
                        </a:rPr>
                        <a:t>（下流）</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479278993"/>
                  </a:ext>
                </a:extLst>
              </a:tr>
              <a:tr h="264914">
                <a:tc>
                  <a:txBody>
                    <a:bodyPr/>
                    <a:lstStyle/>
                    <a:p>
                      <a:pPr algn="ctr">
                        <a:spcAft>
                          <a:spcPts val="0"/>
                        </a:spcAft>
                      </a:pPr>
                      <a:r>
                        <a:rPr lang="ja-JP" altLang="en-US" sz="1600" kern="100" dirty="0" smtClean="0">
                          <a:effectLst/>
                          <a:latin typeface="+mj-ea"/>
                          <a:ea typeface="+mj-ea"/>
                        </a:rPr>
                        <a:t>２</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kumimoji="1" lang="ja-JP" altLang="ja-JP" sz="1600" kern="100" dirty="0" smtClean="0">
                          <a:solidFill>
                            <a:srgbClr val="FF0000"/>
                          </a:solidFill>
                          <a:effectLst/>
                          <a:latin typeface="+mj-ea"/>
                          <a:ea typeface="+mn-ea"/>
                          <a:cs typeface="+mn-cs"/>
                        </a:rPr>
                        <a:t>港南中央</a:t>
                      </a:r>
                      <a:endParaRPr kumimoji="1" lang="ja-JP" altLang="ja-JP" sz="1600" kern="100" dirty="0">
                        <a:solidFill>
                          <a:srgbClr val="FF0000"/>
                        </a:solidFill>
                        <a:effectLst/>
                        <a:latin typeface="+mj-ea"/>
                        <a:ea typeface="+mn-ea"/>
                        <a:cs typeface="Times New Roman" panose="02020603050405020304" pitchFamily="18" charset="0"/>
                      </a:endParaRPr>
                    </a:p>
                  </a:txBody>
                  <a:tcPr marL="68580" marR="68580" marT="0" marB="0" anchor="ctr"/>
                </a:tc>
                <a:tc>
                  <a:txBody>
                    <a:bodyPr/>
                    <a:lstStyle/>
                    <a:p>
                      <a:pPr algn="ctr">
                        <a:spcAft>
                          <a:spcPts val="0"/>
                        </a:spcAft>
                      </a:pPr>
                      <a:r>
                        <a:rPr kumimoji="1" lang="ja-JP" altLang="ja-JP" sz="1600" kern="100" dirty="0" smtClean="0">
                          <a:solidFill>
                            <a:schemeClr val="dk1"/>
                          </a:solidFill>
                          <a:effectLst/>
                          <a:latin typeface="+mj-ea"/>
                          <a:ea typeface="+mn-ea"/>
                          <a:cs typeface="+mn-cs"/>
                        </a:rPr>
                        <a:t>港南区港南中央通</a:t>
                      </a:r>
                      <a:r>
                        <a:rPr kumimoji="1" lang="en-US" altLang="ja-JP" sz="1600" kern="100" dirty="0" smtClean="0">
                          <a:solidFill>
                            <a:schemeClr val="dk1"/>
                          </a:solidFill>
                          <a:effectLst/>
                          <a:latin typeface="+mj-ea"/>
                          <a:ea typeface="+mn-ea"/>
                          <a:cs typeface="+mn-cs"/>
                        </a:rPr>
                        <a:t>14-10</a:t>
                      </a:r>
                      <a:r>
                        <a:rPr kumimoji="1" lang="ja-JP" altLang="ja-JP" sz="1600" kern="100" dirty="0" smtClean="0">
                          <a:solidFill>
                            <a:schemeClr val="dk1"/>
                          </a:solidFill>
                          <a:effectLst/>
                          <a:latin typeface="+mj-ea"/>
                          <a:ea typeface="+mn-ea"/>
                          <a:cs typeface="+mn-cs"/>
                        </a:rPr>
                        <a:t>地先</a:t>
                      </a:r>
                      <a:endParaRPr kumimoji="1" lang="ja-JP" altLang="ja-JP" sz="1600" kern="100" dirty="0">
                        <a:solidFill>
                          <a:schemeClr val="dk1"/>
                        </a:solidFill>
                        <a:effectLst/>
                        <a:latin typeface="+mj-ea"/>
                        <a:ea typeface="+mn-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φ</a:t>
                      </a:r>
                      <a:r>
                        <a:rPr lang="en-US" sz="1600" kern="100" dirty="0">
                          <a:effectLst/>
                          <a:latin typeface="+mj-ea"/>
                          <a:ea typeface="+mj-ea"/>
                        </a:rPr>
                        <a:t>50</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mj-ea"/>
                          <a:ea typeface="+mj-ea"/>
                        </a:rPr>
                        <a:t>S5</a:t>
                      </a:r>
                      <a:r>
                        <a:rPr lang="en-US" altLang="ja-JP" sz="1600" kern="100" dirty="0" smtClean="0">
                          <a:effectLst/>
                          <a:latin typeface="+mj-ea"/>
                          <a:ea typeface="+mj-ea"/>
                        </a:rPr>
                        <a:t>7</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en-US" sz="1600" kern="100" dirty="0">
                          <a:effectLst/>
                          <a:latin typeface="+mj-ea"/>
                          <a:ea typeface="+mj-ea"/>
                        </a:rPr>
                        <a:t>SGP-VB</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smtClean="0">
                          <a:effectLst/>
                          <a:latin typeface="+mj-ea"/>
                          <a:ea typeface="+mj-ea"/>
                          <a:cs typeface="Times New Roman" panose="02020603050405020304" pitchFamily="18" charset="0"/>
                        </a:rPr>
                        <a:t>エルボ部</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kumimoji="1" lang="ja-JP" altLang="en-US" sz="1600" kern="100" dirty="0" smtClean="0">
                          <a:solidFill>
                            <a:schemeClr val="dk1"/>
                          </a:solidFill>
                          <a:effectLst/>
                          <a:latin typeface="+mj-ea"/>
                          <a:ea typeface="+mn-ea"/>
                          <a:cs typeface="Times New Roman" panose="02020603050405020304" pitchFamily="18" charset="0"/>
                        </a:rPr>
                        <a:t>エルボ部</a:t>
                      </a:r>
                      <a:endParaRPr lang="ja-JP" sz="1600" kern="100" dirty="0">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029366537"/>
                  </a:ext>
                </a:extLst>
              </a:tr>
            </a:tbl>
          </a:graphicData>
        </a:graphic>
      </p:graphicFrame>
      <p:cxnSp>
        <p:nvCxnSpPr>
          <p:cNvPr id="12" name="直線矢印コネクタ 11"/>
          <p:cNvCxnSpPr>
            <a:stCxn id="14" idx="3"/>
            <a:endCxn id="19" idx="2"/>
          </p:cNvCxnSpPr>
          <p:nvPr/>
        </p:nvCxnSpPr>
        <p:spPr>
          <a:xfrm>
            <a:off x="2641019" y="4940663"/>
            <a:ext cx="1515481" cy="325596"/>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8"/>
          <p:cNvSpPr txBox="1"/>
          <p:nvPr/>
        </p:nvSpPr>
        <p:spPr>
          <a:xfrm>
            <a:off x="3798389" y="4912096"/>
            <a:ext cx="379095" cy="361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①</a:t>
            </a:r>
            <a:endParaRPr lang="ja-JP" sz="1400" kern="100" dirty="0">
              <a:solidFill>
                <a:srgbClr val="00206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テキスト ボックス 17"/>
          <p:cNvSpPr txBox="1"/>
          <p:nvPr/>
        </p:nvSpPr>
        <p:spPr>
          <a:xfrm>
            <a:off x="683568" y="4631718"/>
            <a:ext cx="1957451" cy="617889"/>
          </a:xfrm>
          <a:prstGeom prst="rect">
            <a:avLst/>
          </a:prstGeom>
          <a:solidFill>
            <a:schemeClr val="lt1"/>
          </a:solidFill>
          <a:ln w="6350">
            <a:solidFill>
              <a:srgbClr val="00206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①上流側</a:t>
            </a:r>
            <a:endParaRPr lang="en-US" alt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endParaRPr>
          </a:p>
          <a:p>
            <a:pPr algn="just">
              <a:spcAft>
                <a:spcPts val="0"/>
              </a:spcAft>
            </a:pPr>
            <a:r>
              <a:rPr lang="ja-JP" altLang="en-US"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サンプリング箇所</a:t>
            </a:r>
            <a:endParaRPr lang="ja-JP" sz="1600" kern="100" dirty="0">
              <a:solidFill>
                <a:srgbClr val="00206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5" name="直線矢印コネクタ 14"/>
          <p:cNvCxnSpPr>
            <a:stCxn id="98" idx="2"/>
            <a:endCxn id="20" idx="0"/>
          </p:cNvCxnSpPr>
          <p:nvPr/>
        </p:nvCxnSpPr>
        <p:spPr>
          <a:xfrm flipH="1">
            <a:off x="4659028" y="3439693"/>
            <a:ext cx="339268" cy="149036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9"/>
          <p:cNvSpPr txBox="1"/>
          <p:nvPr/>
        </p:nvSpPr>
        <p:spPr>
          <a:xfrm>
            <a:off x="4345875" y="4559060"/>
            <a:ext cx="379095" cy="361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②</a:t>
            </a:r>
            <a:endParaRPr lang="ja-JP" sz="1400" kern="100" dirty="0">
              <a:solidFill>
                <a:srgbClr val="00206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8" name="円柱 17"/>
          <p:cNvSpPr/>
          <p:nvPr/>
        </p:nvSpPr>
        <p:spPr>
          <a:xfrm rot="3755424">
            <a:off x="4358481" y="5049257"/>
            <a:ext cx="163195" cy="194310"/>
          </a:xfrm>
          <a:prstGeom prst="can">
            <a:avLst/>
          </a:prstGeom>
          <a:solidFill>
            <a:srgbClr val="0070C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9" name="楕円 18"/>
          <p:cNvSpPr/>
          <p:nvPr/>
        </p:nvSpPr>
        <p:spPr>
          <a:xfrm>
            <a:off x="4156500" y="5164659"/>
            <a:ext cx="197485" cy="203200"/>
          </a:xfrm>
          <a:prstGeom prst="ellipse">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0" name="楕円 19"/>
          <p:cNvSpPr/>
          <p:nvPr/>
        </p:nvSpPr>
        <p:spPr>
          <a:xfrm>
            <a:off x="4560285" y="4930058"/>
            <a:ext cx="197485" cy="203200"/>
          </a:xfrm>
          <a:prstGeom prst="ellipse">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6" name="正方形/長方形 25"/>
          <p:cNvSpPr/>
          <p:nvPr/>
        </p:nvSpPr>
        <p:spPr>
          <a:xfrm>
            <a:off x="3342857" y="4393704"/>
            <a:ext cx="1005403" cy="338554"/>
          </a:xfrm>
          <a:prstGeom prst="rect">
            <a:avLst/>
          </a:prstGeom>
        </p:spPr>
        <p:txBody>
          <a:bodyPr wrap="none">
            <a:spAutoFit/>
          </a:bodyPr>
          <a:lstStyle/>
          <a:p>
            <a:r>
              <a:rPr lang="ja-JP" altLang="en-US" sz="1600" dirty="0">
                <a:solidFill>
                  <a:srgbClr val="002060"/>
                </a:solidFill>
                <a:latin typeface="+mj-ea"/>
              </a:rPr>
              <a:t>防錆装置</a:t>
            </a:r>
            <a:endParaRPr lang="ja-JP" altLang="en-US" sz="1600" dirty="0">
              <a:solidFill>
                <a:srgbClr val="002060"/>
              </a:solidFill>
            </a:endParaRPr>
          </a:p>
        </p:txBody>
      </p:sp>
      <p:cxnSp>
        <p:nvCxnSpPr>
          <p:cNvPr id="27" name="直線矢印コネクタ 26"/>
          <p:cNvCxnSpPr>
            <a:stCxn id="26" idx="2"/>
            <a:endCxn id="18" idx="2"/>
          </p:cNvCxnSpPr>
          <p:nvPr/>
        </p:nvCxnSpPr>
        <p:spPr>
          <a:xfrm>
            <a:off x="3845559" y="4732258"/>
            <a:ext cx="556956" cy="341717"/>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1"/>
          <p:cNvSpPr txBox="1"/>
          <p:nvPr/>
        </p:nvSpPr>
        <p:spPr>
          <a:xfrm>
            <a:off x="62475" y="2420206"/>
            <a:ext cx="3187096" cy="204541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＜給水戸数＞</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１３戸</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＜系統＞　西谷低区</a:t>
            </a:r>
            <a:r>
              <a:rPr lang="ja-JP" altLang="en-US" b="1" kern="100" dirty="0">
                <a:solidFill>
                  <a:srgbClr val="FF0000"/>
                </a:solidFill>
                <a:ea typeface="游明朝" panose="02020400000000000000" pitchFamily="18" charset="-128"/>
                <a:cs typeface="Times New Roman" panose="02020603050405020304" pitchFamily="18" charset="0"/>
              </a:rPr>
              <a:t>系</a:t>
            </a: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＜設置期間＞</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平成２９年３月１５日</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a:solidFill>
                  <a:srgbClr val="FF0000"/>
                </a:solidFill>
                <a:ea typeface="游明朝" panose="02020400000000000000" pitchFamily="18" charset="-128"/>
                <a:cs typeface="Times New Roman" panose="02020603050405020304" pitchFamily="18" charset="0"/>
              </a:rPr>
              <a:t>　</a:t>
            </a:r>
            <a:r>
              <a:rPr lang="ja-JP" altLang="en-US" b="1" kern="100" dirty="0" smtClean="0">
                <a:solidFill>
                  <a:srgbClr val="FF0000"/>
                </a:solidFill>
                <a:ea typeface="游明朝" panose="02020400000000000000" pitchFamily="18" charset="-128"/>
                <a:cs typeface="Times New Roman" panose="02020603050405020304" pitchFamily="18" charset="0"/>
              </a:rPr>
              <a:t>　　～３０年５月１６日</a:t>
            </a:r>
            <a:endParaRPr lang="ja-JP" altLang="en-US" b="1" kern="100" dirty="0">
              <a:solidFill>
                <a:srgbClr val="FF0000"/>
              </a:solidFill>
              <a:ea typeface="游明朝" panose="02020400000000000000" pitchFamily="18" charset="-128"/>
              <a:cs typeface="Times New Roman" panose="02020603050405020304" pitchFamily="18" charset="0"/>
            </a:endParaRPr>
          </a:p>
        </p:txBody>
      </p:sp>
      <p:sp>
        <p:nvSpPr>
          <p:cNvPr id="34" name="テキスト ボックス 31"/>
          <p:cNvSpPr txBox="1"/>
          <p:nvPr/>
        </p:nvSpPr>
        <p:spPr>
          <a:xfrm>
            <a:off x="129255" y="5983861"/>
            <a:ext cx="2241396" cy="6404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b="1" u="sng" kern="100" dirty="0">
                <a:solidFill>
                  <a:srgbClr val="FF0000"/>
                </a:solidFill>
                <a:effectLst/>
                <a:ea typeface="游明朝" panose="02020400000000000000" pitchFamily="18" charset="-128"/>
                <a:cs typeface="Times New Roman" panose="02020603050405020304" pitchFamily="18" charset="0"/>
              </a:rPr>
              <a:t>流量：</a:t>
            </a:r>
            <a:r>
              <a:rPr lang="en-US" b="1" u="sng" kern="100" dirty="0">
                <a:solidFill>
                  <a:srgbClr val="FF0000"/>
                </a:solidFill>
                <a:effectLst/>
                <a:ea typeface="游明朝" panose="02020400000000000000" pitchFamily="18" charset="-128"/>
                <a:cs typeface="Times New Roman" panose="02020603050405020304" pitchFamily="18" charset="0"/>
              </a:rPr>
              <a:t>75.6 l/min</a:t>
            </a:r>
            <a:endParaRPr lang="ja-JP" sz="2800" b="1" kern="100" dirty="0">
              <a:effectLst/>
              <a:ea typeface="游明朝" panose="02020400000000000000" pitchFamily="18" charset="-128"/>
              <a:cs typeface="Times New Roman" panose="02020603050405020304" pitchFamily="18" charset="0"/>
            </a:endParaRPr>
          </a:p>
          <a:p>
            <a:pPr algn="just">
              <a:spcAft>
                <a:spcPts val="0"/>
              </a:spcAft>
            </a:pPr>
            <a:r>
              <a:rPr lang="ja-JP" b="1" u="sng" kern="100" dirty="0">
                <a:solidFill>
                  <a:srgbClr val="FF0000"/>
                </a:solidFill>
                <a:effectLst/>
                <a:ea typeface="游明朝" panose="02020400000000000000" pitchFamily="18" charset="-128"/>
                <a:cs typeface="Times New Roman" panose="02020603050405020304" pitchFamily="18" charset="0"/>
              </a:rPr>
              <a:t>流速：</a:t>
            </a:r>
            <a:r>
              <a:rPr lang="en-US" b="1" u="sng" kern="100" dirty="0">
                <a:solidFill>
                  <a:srgbClr val="FF0000"/>
                </a:solidFill>
                <a:effectLst/>
                <a:ea typeface="游明朝" panose="02020400000000000000" pitchFamily="18" charset="-128"/>
                <a:cs typeface="Times New Roman" panose="02020603050405020304" pitchFamily="18" charset="0"/>
              </a:rPr>
              <a:t>0.16 m/s</a:t>
            </a:r>
            <a:endParaRPr lang="ja-JP" sz="2800" b="1" kern="100" dirty="0">
              <a:effectLst/>
              <a:ea typeface="游明朝" panose="02020400000000000000" pitchFamily="18" charset="-128"/>
              <a:cs typeface="Times New Roman" panose="02020603050405020304" pitchFamily="18" charset="0"/>
            </a:endParaRPr>
          </a:p>
        </p:txBody>
      </p:sp>
      <p:sp>
        <p:nvSpPr>
          <p:cNvPr id="98" name="テキスト ボックス 17"/>
          <p:cNvSpPr txBox="1"/>
          <p:nvPr/>
        </p:nvSpPr>
        <p:spPr>
          <a:xfrm>
            <a:off x="4054058" y="2810746"/>
            <a:ext cx="1888475" cy="628947"/>
          </a:xfrm>
          <a:prstGeom prst="rect">
            <a:avLst/>
          </a:prstGeom>
          <a:solidFill>
            <a:schemeClr val="lt1"/>
          </a:solidFill>
          <a:ln w="6350">
            <a:solidFill>
              <a:srgbClr val="00206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②</a:t>
            </a:r>
            <a:r>
              <a:rPr lang="ja-JP" altLang="en-US" sz="1600" b="1" kern="100" dirty="0" smtClean="0">
                <a:solidFill>
                  <a:srgbClr val="002060"/>
                </a:solidFill>
                <a:latin typeface="游明朝" panose="02020400000000000000" pitchFamily="18" charset="-128"/>
                <a:ea typeface="ＭＳ ゴシック" panose="020B0609070205080204" pitchFamily="49" charset="-128"/>
                <a:cs typeface="Times New Roman" panose="02020603050405020304" pitchFamily="18" charset="0"/>
              </a:rPr>
              <a:t>下</a:t>
            </a:r>
            <a:r>
              <a:rPr 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流側</a:t>
            </a:r>
            <a:endParaRPr lang="en-US" alt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endParaRPr>
          </a:p>
          <a:p>
            <a:pPr algn="just">
              <a:spcAft>
                <a:spcPts val="0"/>
              </a:spcAft>
            </a:pPr>
            <a:r>
              <a:rPr lang="ja-JP" altLang="en-US"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サンプリング箇所</a:t>
            </a:r>
            <a:endParaRPr lang="ja-JP" sz="1600" kern="100" dirty="0">
              <a:solidFill>
                <a:srgbClr val="00206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4423382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13</a:t>
            </a:fld>
            <a:endParaRPr kumimoji="1" lang="ja-JP" altLang="en-US"/>
          </a:p>
        </p:txBody>
      </p:sp>
      <p:sp>
        <p:nvSpPr>
          <p:cNvPr id="4" name="タイトル 3"/>
          <p:cNvSpPr>
            <a:spLocks noGrp="1"/>
          </p:cNvSpPr>
          <p:nvPr>
            <p:ph type="title"/>
          </p:nvPr>
        </p:nvSpPr>
        <p:spPr>
          <a:xfrm>
            <a:off x="36576" y="83028"/>
            <a:ext cx="9014048" cy="1252728"/>
          </a:xfrm>
        </p:spPr>
        <p:txBody>
          <a:bodyPr>
            <a:normAutofit fontScale="90000"/>
          </a:bodyPr>
          <a:lstStyle/>
          <a:p>
            <a:r>
              <a:rPr lang="ja-JP" altLang="en-US" dirty="0"/>
              <a:t>＜設置</a:t>
            </a:r>
            <a:r>
              <a:rPr lang="ja-JP" altLang="en-US" dirty="0" smtClean="0"/>
              <a:t>場所２　上流側サンプリング箇所＞</a:t>
            </a:r>
            <a:endParaRPr kumimoji="1" lang="ja-JP" altLang="en-US" dirty="0"/>
          </a:p>
        </p:txBody>
      </p:sp>
      <p:pic>
        <p:nvPicPr>
          <p:cNvPr id="3079" name="図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045290"/>
            <a:ext cx="3301127" cy="2475157"/>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4318" t="8413" r="14118" b="12586"/>
          <a:stretch/>
        </p:blipFill>
        <p:spPr bwMode="auto">
          <a:xfrm>
            <a:off x="5040830" y="3507254"/>
            <a:ext cx="3227070" cy="3105785"/>
          </a:xfrm>
          <a:prstGeom prst="ellipse">
            <a:avLst/>
          </a:prstGeom>
          <a:ln>
            <a:solidFill>
              <a:schemeClr val="tx1"/>
            </a:solidFill>
          </a:ln>
          <a:extLst>
            <a:ext uri="{53640926-AAD7-44D8-BBD7-CCE9431645EC}">
              <a14:shadowObscured xmlns:a14="http://schemas.microsoft.com/office/drawing/2010/main"/>
            </a:ext>
          </a:extLst>
        </p:spPr>
      </p:pic>
      <p:sp>
        <p:nvSpPr>
          <p:cNvPr id="10" name="楕円 9"/>
          <p:cNvSpPr/>
          <p:nvPr/>
        </p:nvSpPr>
        <p:spPr>
          <a:xfrm>
            <a:off x="6260665" y="5779284"/>
            <a:ext cx="733425" cy="657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2" name="Rectangle 12"/>
          <p:cNvSpPr>
            <a:spLocks noChangeArrowheads="1"/>
          </p:cNvSpPr>
          <p:nvPr/>
        </p:nvSpPr>
        <p:spPr bwMode="auto">
          <a:xfrm>
            <a:off x="1020698" y="20158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3" name="図 12"/>
          <p:cNvPicPr>
            <a:picLocks noChangeAspect="1"/>
          </p:cNvPicPr>
          <p:nvPr/>
        </p:nvPicPr>
        <p:blipFill rotWithShape="1">
          <a:blip r:embed="rId6" cstate="print">
            <a:extLst>
              <a:ext uri="{28A0092B-C50C-407E-A947-70E740481C1C}">
                <a14:useLocalDpi xmlns:a14="http://schemas.microsoft.com/office/drawing/2010/main" val="0"/>
              </a:ext>
            </a:extLst>
          </a:blip>
          <a:srcRect l="23684" r="24563"/>
          <a:stretch/>
        </p:blipFill>
        <p:spPr>
          <a:xfrm rot="5400000">
            <a:off x="5696251" y="1097240"/>
            <a:ext cx="1786806" cy="2589429"/>
          </a:xfrm>
          <a:prstGeom prst="rect">
            <a:avLst/>
          </a:prstGeom>
        </p:spPr>
      </p:pic>
      <p:pic>
        <p:nvPicPr>
          <p:cNvPr id="15" name="図 14"/>
          <p:cNvPicPr>
            <a:picLocks noChangeAspect="1"/>
          </p:cNvPicPr>
          <p:nvPr/>
        </p:nvPicPr>
        <p:blipFill rotWithShape="1">
          <a:blip r:embed="rId7" cstate="print">
            <a:extLst>
              <a:ext uri="{28A0092B-C50C-407E-A947-70E740481C1C}">
                <a14:useLocalDpi xmlns:a14="http://schemas.microsoft.com/office/drawing/2010/main" val="0"/>
              </a:ext>
            </a:extLst>
          </a:blip>
          <a:srcRect t="10319" b="14383"/>
          <a:stretch/>
        </p:blipFill>
        <p:spPr>
          <a:xfrm>
            <a:off x="1490262" y="1642702"/>
            <a:ext cx="2045620" cy="2053968"/>
          </a:xfrm>
          <a:prstGeom prst="rect">
            <a:avLst/>
          </a:prstGeom>
        </p:spPr>
      </p:pic>
      <p:sp>
        <p:nvSpPr>
          <p:cNvPr id="16" name="テキスト ボックス 69"/>
          <p:cNvSpPr txBox="1">
            <a:spLocks noChangeArrowheads="1"/>
          </p:cNvSpPr>
          <p:nvPr/>
        </p:nvSpPr>
        <p:spPr bwMode="auto">
          <a:xfrm>
            <a:off x="1907704" y="3881935"/>
            <a:ext cx="1188938" cy="37583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内面状況</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17" name="テキスト ボックス 5"/>
          <p:cNvSpPr txBox="1">
            <a:spLocks noChangeArrowheads="1"/>
          </p:cNvSpPr>
          <p:nvPr/>
        </p:nvSpPr>
        <p:spPr bwMode="auto">
          <a:xfrm>
            <a:off x="1688476" y="1167537"/>
            <a:ext cx="1778264" cy="51739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上</a:t>
            </a: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流側撤去管</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18" name="テキスト ボックス 17"/>
          <p:cNvSpPr txBox="1">
            <a:spLocks noChangeArrowheads="1"/>
          </p:cNvSpPr>
          <p:nvPr/>
        </p:nvSpPr>
        <p:spPr bwMode="auto">
          <a:xfrm>
            <a:off x="4724400" y="1185618"/>
            <a:ext cx="3631227" cy="469991"/>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上</a:t>
            </a: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流側検体（錆）採取状況</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19" name="テキスト ボックス 71"/>
          <p:cNvSpPr txBox="1">
            <a:spLocks noChangeArrowheads="1"/>
          </p:cNvSpPr>
          <p:nvPr/>
        </p:nvSpPr>
        <p:spPr bwMode="auto">
          <a:xfrm>
            <a:off x="5689304" y="3475831"/>
            <a:ext cx="1930121" cy="441677"/>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内面状況拡大</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cxnSp>
        <p:nvCxnSpPr>
          <p:cNvPr id="6" name="直線矢印コネクタ 5"/>
          <p:cNvCxnSpPr/>
          <p:nvPr/>
        </p:nvCxnSpPr>
        <p:spPr>
          <a:xfrm>
            <a:off x="3096642" y="5215186"/>
            <a:ext cx="2323912" cy="1580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089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007604" y="1580206"/>
            <a:ext cx="7128792" cy="4715698"/>
            <a:chOff x="1007604" y="1580206"/>
            <a:chExt cx="7128792" cy="4715698"/>
          </a:xfrm>
        </p:grpSpPr>
        <p:pic>
          <p:nvPicPr>
            <p:cNvPr id="29" name="図 28"/>
            <p:cNvPicPr/>
            <p:nvPr/>
          </p:nvPicPr>
          <p:blipFill rotWithShape="1">
            <a:blip r:embed="rId3">
              <a:extLst>
                <a:ext uri="{28A0092B-C50C-407E-A947-70E740481C1C}">
                  <a14:useLocalDpi xmlns:a14="http://schemas.microsoft.com/office/drawing/2010/main" val="0"/>
                </a:ext>
              </a:extLst>
            </a:blip>
            <a:srcRect l="3024" b="4836"/>
            <a:stretch/>
          </p:blipFill>
          <p:spPr>
            <a:xfrm>
              <a:off x="1007604" y="1580206"/>
              <a:ext cx="7128792" cy="4715698"/>
            </a:xfrm>
            <a:prstGeom prst="rect">
              <a:avLst/>
            </a:prstGeom>
          </p:spPr>
        </p:pic>
        <p:sp>
          <p:nvSpPr>
            <p:cNvPr id="41" name="正方形/長方形 40"/>
            <p:cNvSpPr/>
            <p:nvPr/>
          </p:nvSpPr>
          <p:spPr>
            <a:xfrm>
              <a:off x="5726342" y="1691565"/>
              <a:ext cx="2110317" cy="284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14</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設置場所２　（港南中央）</a:t>
            </a:r>
            <a:r>
              <a:rPr kumimoji="1" lang="en-US" altLang="ja-JP" dirty="0" smtClean="0"/>
              <a:t/>
            </a:r>
            <a:br>
              <a:rPr kumimoji="1" lang="en-US" altLang="ja-JP" dirty="0" smtClean="0"/>
            </a:br>
            <a:r>
              <a:rPr kumimoji="1" lang="ja-JP" altLang="en-US" dirty="0" smtClean="0"/>
              <a:t>装置上流側の結果</a:t>
            </a:r>
            <a:endParaRPr kumimoji="1" lang="ja-JP" altLang="en-US" dirty="0"/>
          </a:p>
        </p:txBody>
      </p:sp>
      <p:grpSp>
        <p:nvGrpSpPr>
          <p:cNvPr id="7" name="グループ化 6"/>
          <p:cNvGrpSpPr/>
          <p:nvPr/>
        </p:nvGrpSpPr>
        <p:grpSpPr>
          <a:xfrm>
            <a:off x="2772831" y="2128187"/>
            <a:ext cx="5118287" cy="2901586"/>
            <a:chOff x="2772831" y="2128187"/>
            <a:chExt cx="5118287" cy="2901586"/>
          </a:xfrm>
        </p:grpSpPr>
        <p:sp>
          <p:nvSpPr>
            <p:cNvPr id="31" name="正方形/長方形 30"/>
            <p:cNvSpPr/>
            <p:nvPr/>
          </p:nvSpPr>
          <p:spPr>
            <a:xfrm>
              <a:off x="2772831" y="3316217"/>
              <a:ext cx="100271" cy="1713556"/>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p:cNvSpPr/>
            <p:nvPr/>
          </p:nvSpPr>
          <p:spPr>
            <a:xfrm>
              <a:off x="3221364" y="2128187"/>
              <a:ext cx="111909" cy="2869355"/>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3" name="正方形/長方形 32"/>
            <p:cNvSpPr/>
            <p:nvPr/>
          </p:nvSpPr>
          <p:spPr>
            <a:xfrm>
              <a:off x="5553555" y="3148801"/>
              <a:ext cx="88632" cy="1848742"/>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4" name="正方形/長方形 33"/>
            <p:cNvSpPr/>
            <p:nvPr/>
          </p:nvSpPr>
          <p:spPr>
            <a:xfrm>
              <a:off x="5084431" y="3283092"/>
              <a:ext cx="63565" cy="1713556"/>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5" name="正方形/長方形 34"/>
            <p:cNvSpPr/>
            <p:nvPr/>
          </p:nvSpPr>
          <p:spPr>
            <a:xfrm>
              <a:off x="3905354" y="3417383"/>
              <a:ext cx="63565" cy="1535396"/>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38" name="直線コネクタ 37"/>
            <p:cNvCxnSpPr/>
            <p:nvPr/>
          </p:nvCxnSpPr>
          <p:spPr>
            <a:xfrm>
              <a:off x="5726343" y="4026170"/>
              <a:ext cx="21647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グループ化 7"/>
          <p:cNvGrpSpPr/>
          <p:nvPr/>
        </p:nvGrpSpPr>
        <p:grpSpPr>
          <a:xfrm>
            <a:off x="2021695" y="2363645"/>
            <a:ext cx="5925825" cy="3735981"/>
            <a:chOff x="2021695" y="2363645"/>
            <a:chExt cx="5925825" cy="3735981"/>
          </a:xfrm>
        </p:grpSpPr>
        <p:sp>
          <p:nvSpPr>
            <p:cNvPr id="30" name="正方形/長方形 29"/>
            <p:cNvSpPr/>
            <p:nvPr/>
          </p:nvSpPr>
          <p:spPr>
            <a:xfrm>
              <a:off x="2021695" y="2778157"/>
              <a:ext cx="122653" cy="3306249"/>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6" name="正方形/長方形 35"/>
            <p:cNvSpPr/>
            <p:nvPr/>
          </p:nvSpPr>
          <p:spPr>
            <a:xfrm>
              <a:off x="3344912" y="2363645"/>
              <a:ext cx="100271" cy="3720762"/>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7" name="正方形/長方形 36"/>
            <p:cNvSpPr/>
            <p:nvPr/>
          </p:nvSpPr>
          <p:spPr>
            <a:xfrm>
              <a:off x="3053052" y="2901705"/>
              <a:ext cx="85051" cy="3126299"/>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39" name="直線コネクタ 38"/>
            <p:cNvCxnSpPr/>
            <p:nvPr/>
          </p:nvCxnSpPr>
          <p:spPr>
            <a:xfrm>
              <a:off x="5782745" y="5079908"/>
              <a:ext cx="21647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4762132" y="3065540"/>
              <a:ext cx="84156" cy="3034086"/>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Tree>
    <p:extLst>
      <p:ext uri="{BB962C8B-B14F-4D97-AF65-F5344CB8AC3E}">
        <p14:creationId xmlns:p14="http://schemas.microsoft.com/office/powerpoint/2010/main" val="390746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512" y="7524"/>
            <a:ext cx="9122568" cy="1252728"/>
          </a:xfrm>
        </p:spPr>
        <p:txBody>
          <a:bodyPr>
            <a:normAutofit fontScale="90000"/>
          </a:bodyPr>
          <a:lstStyle/>
          <a:p>
            <a:r>
              <a:rPr lang="ja-JP" altLang="en-US" dirty="0"/>
              <a:t>＜設置場所２　下流側</a:t>
            </a:r>
            <a:r>
              <a:rPr lang="ja-JP" altLang="en-US" dirty="0" smtClean="0"/>
              <a:t>サンプリング箇所＞</a:t>
            </a:r>
            <a:endParaRPr kumimoji="1" lang="ja-JP" altLang="en-US" dirty="0"/>
          </a:p>
        </p:txBody>
      </p:sp>
      <p:sp>
        <p:nvSpPr>
          <p:cNvPr id="12" name="Rectangle 12"/>
          <p:cNvSpPr>
            <a:spLocks noChangeArrowheads="1"/>
          </p:cNvSpPr>
          <p:nvPr/>
        </p:nvSpPr>
        <p:spPr bwMode="auto">
          <a:xfrm>
            <a:off x="1020698" y="20158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4103" name="図 1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161042"/>
            <a:ext cx="3040371" cy="228059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矢印コネクタ 12"/>
          <p:cNvCxnSpPr>
            <a:endCxn id="17" idx="2"/>
          </p:cNvCxnSpPr>
          <p:nvPr/>
        </p:nvCxnSpPr>
        <p:spPr>
          <a:xfrm>
            <a:off x="3131840" y="5325400"/>
            <a:ext cx="235939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グループ化 2"/>
          <p:cNvGrpSpPr>
            <a:grpSpLocks noChangeAspect="1"/>
          </p:cNvGrpSpPr>
          <p:nvPr/>
        </p:nvGrpSpPr>
        <p:grpSpPr>
          <a:xfrm>
            <a:off x="5491235" y="3926793"/>
            <a:ext cx="2757877" cy="2797215"/>
            <a:chOff x="5288002" y="2582306"/>
            <a:chExt cx="3294380" cy="3341370"/>
          </a:xfrm>
        </p:grpSpPr>
        <p:pic>
          <p:nvPicPr>
            <p:cNvPr id="17" name="図 16"/>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2611" t="37705" r="31453" b="13719"/>
            <a:stretch/>
          </p:blipFill>
          <p:spPr bwMode="auto">
            <a:xfrm>
              <a:off x="5288002" y="2582306"/>
              <a:ext cx="3294380" cy="3341370"/>
            </a:xfrm>
            <a:prstGeom prst="ellipse">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
          <p:nvSpPr>
            <p:cNvPr id="18" name="楕円 17"/>
            <p:cNvSpPr/>
            <p:nvPr/>
          </p:nvSpPr>
          <p:spPr>
            <a:xfrm>
              <a:off x="6958687" y="3104276"/>
              <a:ext cx="422910" cy="313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6" name="Rectangle 1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21" name="図 20"/>
          <p:cNvPicPr>
            <a:picLocks noChangeAspect="1"/>
          </p:cNvPicPr>
          <p:nvPr/>
        </p:nvPicPr>
        <p:blipFill rotWithShape="1">
          <a:blip r:embed="rId6" cstate="print">
            <a:extLst>
              <a:ext uri="{28A0092B-C50C-407E-A947-70E740481C1C}">
                <a14:useLocalDpi xmlns:a14="http://schemas.microsoft.com/office/drawing/2010/main" val="0"/>
              </a:ext>
            </a:extLst>
          </a:blip>
          <a:srcRect l="27667" t="26816" r="32081" b="11846"/>
          <a:stretch/>
        </p:blipFill>
        <p:spPr>
          <a:xfrm rot="5400000">
            <a:off x="5638012" y="1134031"/>
            <a:ext cx="2363746" cy="2701425"/>
          </a:xfrm>
          <a:prstGeom prst="rect">
            <a:avLst/>
          </a:prstGeom>
        </p:spPr>
      </p:pic>
      <p:pic>
        <p:nvPicPr>
          <p:cNvPr id="19" name="図 18"/>
          <p:cNvPicPr>
            <a:picLocks noChangeAspect="1"/>
          </p:cNvPicPr>
          <p:nvPr/>
        </p:nvPicPr>
        <p:blipFill rotWithShape="1">
          <a:blip r:embed="rId7" cstate="print">
            <a:extLst>
              <a:ext uri="{28A0092B-C50C-407E-A947-70E740481C1C}">
                <a14:useLocalDpi xmlns:a14="http://schemas.microsoft.com/office/drawing/2010/main" val="0"/>
              </a:ext>
            </a:extLst>
          </a:blip>
          <a:srcRect t="12765" b="16691"/>
          <a:stretch/>
        </p:blipFill>
        <p:spPr>
          <a:xfrm>
            <a:off x="1611879" y="1528932"/>
            <a:ext cx="2236842" cy="2104142"/>
          </a:xfrm>
          <a:prstGeom prst="rect">
            <a:avLst/>
          </a:prstGeom>
        </p:spPr>
      </p:pic>
      <p:sp>
        <p:nvSpPr>
          <p:cNvPr id="20" name="テキスト ボックス 69"/>
          <p:cNvSpPr txBox="1">
            <a:spLocks noChangeArrowheads="1"/>
          </p:cNvSpPr>
          <p:nvPr/>
        </p:nvSpPr>
        <p:spPr bwMode="auto">
          <a:xfrm>
            <a:off x="2135831" y="3839709"/>
            <a:ext cx="1188938" cy="37583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内面状況</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22" name="テキスト ボックス 5"/>
          <p:cNvSpPr txBox="1">
            <a:spLocks noChangeArrowheads="1"/>
          </p:cNvSpPr>
          <p:nvPr/>
        </p:nvSpPr>
        <p:spPr bwMode="auto">
          <a:xfrm>
            <a:off x="1841168" y="1103942"/>
            <a:ext cx="1778264" cy="517390"/>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上</a:t>
            </a: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流側撤去管</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23" name="テキスト ボックス 22"/>
          <p:cNvSpPr txBox="1">
            <a:spLocks noChangeArrowheads="1"/>
          </p:cNvSpPr>
          <p:nvPr/>
        </p:nvSpPr>
        <p:spPr bwMode="auto">
          <a:xfrm>
            <a:off x="4724400" y="1185618"/>
            <a:ext cx="3631227" cy="469991"/>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000" dirty="0">
                <a:latin typeface="ＭＳ ゴシック" panose="020B0609070205080204" pitchFamily="49" charset="-128"/>
                <a:ea typeface="ＭＳ ゴシック" panose="020B0609070205080204" pitchFamily="49" charset="-128"/>
                <a:cs typeface="Times New Roman" panose="02020603050405020304" pitchFamily="18" charset="0"/>
              </a:rPr>
              <a:t>上</a:t>
            </a: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流側検体（錆）採取状況</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24" name="テキスト ボックス 71"/>
          <p:cNvSpPr txBox="1">
            <a:spLocks noChangeArrowheads="1"/>
          </p:cNvSpPr>
          <p:nvPr/>
        </p:nvSpPr>
        <p:spPr bwMode="auto">
          <a:xfrm>
            <a:off x="5924781" y="3711894"/>
            <a:ext cx="1930121" cy="441677"/>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内面状況拡大</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66277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051499" y="1591056"/>
            <a:ext cx="7041001" cy="4659107"/>
            <a:chOff x="1051499" y="1591056"/>
            <a:chExt cx="7041001" cy="4659107"/>
          </a:xfrm>
        </p:grpSpPr>
        <p:pic>
          <p:nvPicPr>
            <p:cNvPr id="29" name="図 28"/>
            <p:cNvPicPr/>
            <p:nvPr/>
          </p:nvPicPr>
          <p:blipFill rotWithShape="1">
            <a:blip r:embed="rId3">
              <a:extLst>
                <a:ext uri="{28A0092B-C50C-407E-A947-70E740481C1C}">
                  <a14:useLocalDpi xmlns:a14="http://schemas.microsoft.com/office/drawing/2010/main" val="0"/>
                </a:ext>
              </a:extLst>
            </a:blip>
            <a:srcRect l="2606" b="4607"/>
            <a:stretch/>
          </p:blipFill>
          <p:spPr>
            <a:xfrm>
              <a:off x="1051499" y="1591056"/>
              <a:ext cx="7041001" cy="4659107"/>
            </a:xfrm>
            <a:prstGeom prst="rect">
              <a:avLst/>
            </a:prstGeom>
          </p:spPr>
        </p:pic>
        <p:sp>
          <p:nvSpPr>
            <p:cNvPr id="6" name="正方形/長方形 5"/>
            <p:cNvSpPr/>
            <p:nvPr/>
          </p:nvSpPr>
          <p:spPr>
            <a:xfrm>
              <a:off x="6124660" y="1728800"/>
              <a:ext cx="1811888" cy="24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p:cNvGrpSpPr/>
          <p:nvPr/>
        </p:nvGrpSpPr>
        <p:grpSpPr>
          <a:xfrm>
            <a:off x="2905695" y="1841942"/>
            <a:ext cx="5125869" cy="2765552"/>
            <a:chOff x="2905695" y="1841942"/>
            <a:chExt cx="5125869" cy="2765552"/>
          </a:xfrm>
        </p:grpSpPr>
        <p:sp>
          <p:nvSpPr>
            <p:cNvPr id="30" name="正方形/長方形 29"/>
            <p:cNvSpPr/>
            <p:nvPr/>
          </p:nvSpPr>
          <p:spPr>
            <a:xfrm>
              <a:off x="3380246" y="1841942"/>
              <a:ext cx="77315" cy="2737115"/>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4" name="正方形/長方形 33"/>
            <p:cNvSpPr/>
            <p:nvPr/>
          </p:nvSpPr>
          <p:spPr>
            <a:xfrm>
              <a:off x="2905695" y="3124298"/>
              <a:ext cx="103975" cy="1457425"/>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5" name="正方形/長方形 34"/>
            <p:cNvSpPr/>
            <p:nvPr/>
          </p:nvSpPr>
          <p:spPr>
            <a:xfrm>
              <a:off x="4025423" y="3243380"/>
              <a:ext cx="103975" cy="136411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6" name="正方形/長方形 35"/>
            <p:cNvSpPr/>
            <p:nvPr/>
          </p:nvSpPr>
          <p:spPr>
            <a:xfrm>
              <a:off x="5183365" y="3124298"/>
              <a:ext cx="103975" cy="136411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7" name="正方形/長方形 36"/>
            <p:cNvSpPr/>
            <p:nvPr/>
          </p:nvSpPr>
          <p:spPr>
            <a:xfrm>
              <a:off x="5665026" y="2804375"/>
              <a:ext cx="103975" cy="1759574"/>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39" name="直線コネクタ 38"/>
            <p:cNvCxnSpPr/>
            <p:nvPr/>
          </p:nvCxnSpPr>
          <p:spPr>
            <a:xfrm>
              <a:off x="6149353" y="3972981"/>
              <a:ext cx="18822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グループ化 9"/>
          <p:cNvGrpSpPr/>
          <p:nvPr/>
        </p:nvGrpSpPr>
        <p:grpSpPr>
          <a:xfrm>
            <a:off x="2359160" y="3190948"/>
            <a:ext cx="5636856" cy="2772662"/>
            <a:chOff x="2359160" y="3190948"/>
            <a:chExt cx="5636856" cy="2772662"/>
          </a:xfrm>
        </p:grpSpPr>
        <p:sp>
          <p:nvSpPr>
            <p:cNvPr id="38" name="正方形/長方形 37"/>
            <p:cNvSpPr/>
            <p:nvPr/>
          </p:nvSpPr>
          <p:spPr>
            <a:xfrm>
              <a:off x="2359160" y="3190948"/>
              <a:ext cx="146631" cy="2772662"/>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41" name="直線コネクタ 40"/>
            <p:cNvCxnSpPr/>
            <p:nvPr/>
          </p:nvCxnSpPr>
          <p:spPr>
            <a:xfrm>
              <a:off x="5731676" y="5412632"/>
              <a:ext cx="22643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グループ化 8"/>
          <p:cNvGrpSpPr/>
          <p:nvPr/>
        </p:nvGrpSpPr>
        <p:grpSpPr>
          <a:xfrm>
            <a:off x="2177871" y="2865694"/>
            <a:ext cx="5764825" cy="2436743"/>
            <a:chOff x="2177871" y="2865694"/>
            <a:chExt cx="5764825" cy="2436743"/>
          </a:xfrm>
        </p:grpSpPr>
        <p:sp>
          <p:nvSpPr>
            <p:cNvPr id="31" name="正方形/長方形 30"/>
            <p:cNvSpPr/>
            <p:nvPr/>
          </p:nvSpPr>
          <p:spPr>
            <a:xfrm>
              <a:off x="2177871" y="3121632"/>
              <a:ext cx="110196" cy="2157699"/>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正方形/長方形 31"/>
            <p:cNvSpPr/>
            <p:nvPr/>
          </p:nvSpPr>
          <p:spPr>
            <a:xfrm>
              <a:off x="3492219" y="2865694"/>
              <a:ext cx="63096" cy="242519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3" name="正方形/長方形 32"/>
            <p:cNvSpPr/>
            <p:nvPr/>
          </p:nvSpPr>
          <p:spPr>
            <a:xfrm>
              <a:off x="3213176" y="3200724"/>
              <a:ext cx="63096" cy="2101713"/>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40" name="直線コネクタ 39"/>
            <p:cNvCxnSpPr/>
            <p:nvPr/>
          </p:nvCxnSpPr>
          <p:spPr>
            <a:xfrm>
              <a:off x="5678356" y="4701693"/>
              <a:ext cx="226434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4904321" y="3277150"/>
              <a:ext cx="63096" cy="2019066"/>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16</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設置場所２　（港南中央）</a:t>
            </a:r>
            <a:r>
              <a:rPr kumimoji="1" lang="en-US" altLang="ja-JP" dirty="0" smtClean="0"/>
              <a:t/>
            </a:r>
            <a:br>
              <a:rPr kumimoji="1" lang="en-US" altLang="ja-JP" dirty="0" smtClean="0"/>
            </a:br>
            <a:r>
              <a:rPr kumimoji="1" lang="ja-JP" altLang="en-US" dirty="0" smtClean="0"/>
              <a:t>装置下流側の結果</a:t>
            </a:r>
            <a:endParaRPr kumimoji="1" lang="ja-JP" altLang="en-US" dirty="0"/>
          </a:p>
        </p:txBody>
      </p:sp>
    </p:spTree>
    <p:extLst>
      <p:ext uri="{BB962C8B-B14F-4D97-AF65-F5344CB8AC3E}">
        <p14:creationId xmlns:p14="http://schemas.microsoft.com/office/powerpoint/2010/main" val="5342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79512" y="1591056"/>
            <a:ext cx="8712968" cy="3527589"/>
          </a:xfrm>
          <a:solidFill>
            <a:schemeClr val="bg1"/>
          </a:solidFill>
        </p:spPr>
        <p:txBody>
          <a:bodyPr>
            <a:normAutofit/>
          </a:bodyPr>
          <a:lstStyle/>
          <a:p>
            <a:pPr marL="0" indent="0">
              <a:buNone/>
            </a:pPr>
            <a:r>
              <a:rPr lang="ja-JP" altLang="en-US" u="sng" dirty="0" smtClean="0">
                <a:solidFill>
                  <a:schemeClr val="tx1"/>
                </a:solidFill>
              </a:rPr>
              <a:t>＜</a:t>
            </a:r>
            <a:r>
              <a:rPr lang="ja-JP" altLang="ja-JP" u="sng" dirty="0" smtClean="0">
                <a:solidFill>
                  <a:schemeClr val="tx1"/>
                </a:solidFill>
              </a:rPr>
              <a:t>設置場所</a:t>
            </a:r>
            <a:r>
              <a:rPr lang="ja-JP" altLang="en-US" u="sng" dirty="0" smtClean="0">
                <a:solidFill>
                  <a:schemeClr val="tx1"/>
                </a:solidFill>
              </a:rPr>
              <a:t>１＞</a:t>
            </a:r>
            <a:endParaRPr lang="en-US" altLang="ja-JP" u="sng" dirty="0" smtClean="0">
              <a:solidFill>
                <a:schemeClr val="tx1"/>
              </a:solidFill>
            </a:endParaRPr>
          </a:p>
          <a:p>
            <a:pPr marL="0" indent="0">
              <a:buNone/>
            </a:pPr>
            <a:r>
              <a:rPr lang="ja-JP" altLang="en-US" dirty="0">
                <a:solidFill>
                  <a:schemeClr val="tx1"/>
                </a:solidFill>
              </a:rPr>
              <a:t>　</a:t>
            </a:r>
            <a:r>
              <a:rPr lang="ja-JP" altLang="en-US" dirty="0" smtClean="0">
                <a:solidFill>
                  <a:schemeClr val="tx1"/>
                </a:solidFill>
              </a:rPr>
              <a:t>上流側、下流側</a:t>
            </a:r>
            <a:r>
              <a:rPr lang="ja-JP" altLang="en-US" dirty="0">
                <a:solidFill>
                  <a:schemeClr val="tx1"/>
                </a:solidFill>
              </a:rPr>
              <a:t>ともに主成分は</a:t>
            </a:r>
            <a:r>
              <a:rPr lang="ja-JP" altLang="en-US" dirty="0" smtClean="0">
                <a:solidFill>
                  <a:schemeClr val="tx1"/>
                </a:solidFill>
              </a:rPr>
              <a:t>マグネタイトで</a:t>
            </a:r>
            <a:r>
              <a:rPr lang="ja-JP" altLang="en-US" dirty="0">
                <a:solidFill>
                  <a:schemeClr val="tx1"/>
                </a:solidFill>
              </a:rPr>
              <a:t>あり、どちらも</a:t>
            </a:r>
            <a:r>
              <a:rPr lang="ja-JP" altLang="en-US" dirty="0" smtClean="0">
                <a:solidFill>
                  <a:schemeClr val="tx1"/>
                </a:solidFill>
              </a:rPr>
              <a:t>錆の酸化が</a:t>
            </a:r>
            <a:r>
              <a:rPr lang="ja-JP" altLang="en-US" dirty="0">
                <a:solidFill>
                  <a:schemeClr val="tx1"/>
                </a:solidFill>
              </a:rPr>
              <a:t>進行する過程として</a:t>
            </a:r>
            <a:r>
              <a:rPr lang="ja-JP" altLang="en-US" dirty="0" smtClean="0">
                <a:solidFill>
                  <a:schemeClr val="tx1"/>
                </a:solidFill>
              </a:rPr>
              <a:t>グリーンラストやゲータイトが</a:t>
            </a:r>
            <a:r>
              <a:rPr lang="ja-JP" altLang="en-US" dirty="0" smtClean="0">
                <a:solidFill>
                  <a:schemeClr val="tx1"/>
                </a:solidFill>
              </a:rPr>
              <a:t>発生していると考えられる。</a:t>
            </a:r>
            <a:endParaRPr lang="en-US" altLang="ja-JP" dirty="0" smtClean="0">
              <a:solidFill>
                <a:schemeClr val="tx1"/>
              </a:solidFill>
            </a:endParaRPr>
          </a:p>
          <a:p>
            <a:pPr marL="0" indent="0">
              <a:buNone/>
            </a:pPr>
            <a:r>
              <a:rPr lang="ja-JP" altLang="en-US" u="sng" dirty="0" smtClean="0">
                <a:solidFill>
                  <a:schemeClr val="tx1"/>
                </a:solidFill>
              </a:rPr>
              <a:t>＜設置場所２＞</a:t>
            </a:r>
            <a:endParaRPr lang="en-US" altLang="ja-JP" u="sng" dirty="0" smtClean="0">
              <a:solidFill>
                <a:schemeClr val="tx1"/>
              </a:solidFill>
            </a:endParaRPr>
          </a:p>
          <a:p>
            <a:pPr marL="0" indent="0">
              <a:buNone/>
            </a:pPr>
            <a:r>
              <a:rPr lang="ja-JP" altLang="en-US" dirty="0">
                <a:solidFill>
                  <a:schemeClr val="tx1"/>
                </a:solidFill>
              </a:rPr>
              <a:t>　上流側、下流側ともに主成分が</a:t>
            </a:r>
            <a:r>
              <a:rPr lang="ja-JP" altLang="en-US" dirty="0" smtClean="0">
                <a:solidFill>
                  <a:schemeClr val="tx1"/>
                </a:solidFill>
              </a:rPr>
              <a:t>マグネタイトで</a:t>
            </a:r>
            <a:r>
              <a:rPr lang="ja-JP" altLang="en-US" dirty="0" smtClean="0">
                <a:solidFill>
                  <a:schemeClr val="tx1"/>
                </a:solidFill>
              </a:rPr>
              <a:t>あり、どちらも錆の酸化が</a:t>
            </a:r>
            <a:r>
              <a:rPr lang="ja-JP" altLang="en-US" dirty="0">
                <a:solidFill>
                  <a:schemeClr val="tx1"/>
                </a:solidFill>
              </a:rPr>
              <a:t>進行</a:t>
            </a:r>
            <a:r>
              <a:rPr lang="ja-JP" altLang="en-US" dirty="0" smtClean="0">
                <a:solidFill>
                  <a:schemeClr val="tx1"/>
                </a:solidFill>
              </a:rPr>
              <a:t>する過程として</a:t>
            </a:r>
            <a:r>
              <a:rPr lang="ja-JP" altLang="en-US" dirty="0" smtClean="0">
                <a:solidFill>
                  <a:schemeClr val="tx1"/>
                </a:solidFill>
              </a:rPr>
              <a:t>ゲータイトやパーナライトが</a:t>
            </a:r>
            <a:r>
              <a:rPr lang="ja-JP" altLang="en-US" dirty="0">
                <a:solidFill>
                  <a:schemeClr val="tx1"/>
                </a:solidFill>
              </a:rPr>
              <a:t>発生して</a:t>
            </a:r>
            <a:r>
              <a:rPr lang="ja-JP" altLang="en-US" dirty="0" smtClean="0">
                <a:solidFill>
                  <a:schemeClr val="tx1"/>
                </a:solidFill>
              </a:rPr>
              <a:t>いると考えられる。</a:t>
            </a:r>
            <a:endParaRPr lang="ja-JP" altLang="en-US" dirty="0">
              <a:solidFill>
                <a:schemeClr val="tx1"/>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17</a:t>
            </a:fld>
            <a:endParaRPr kumimoji="1" lang="ja-JP" altLang="en-US"/>
          </a:p>
        </p:txBody>
      </p:sp>
      <p:sp>
        <p:nvSpPr>
          <p:cNvPr id="4" name="タイトル 3"/>
          <p:cNvSpPr>
            <a:spLocks noGrp="1"/>
          </p:cNvSpPr>
          <p:nvPr>
            <p:ph type="title"/>
          </p:nvPr>
        </p:nvSpPr>
        <p:spPr/>
        <p:txBody>
          <a:bodyPr/>
          <a:lstStyle/>
          <a:p>
            <a:r>
              <a:rPr kumimoji="1" lang="ja-JP" altLang="en-US" dirty="0" smtClean="0"/>
              <a:t>結果</a:t>
            </a:r>
            <a:endParaRPr kumimoji="1" lang="ja-JP" altLang="en-US" dirty="0"/>
          </a:p>
        </p:txBody>
      </p:sp>
      <p:sp>
        <p:nvSpPr>
          <p:cNvPr id="6" name="右矢印 5"/>
          <p:cNvSpPr/>
          <p:nvPr/>
        </p:nvSpPr>
        <p:spPr>
          <a:xfrm>
            <a:off x="683566" y="5413084"/>
            <a:ext cx="752041" cy="558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1"/>
          <p:cNvSpPr txBox="1">
            <a:spLocks/>
          </p:cNvSpPr>
          <p:nvPr/>
        </p:nvSpPr>
        <p:spPr>
          <a:xfrm>
            <a:off x="1540452" y="5229200"/>
            <a:ext cx="7224924" cy="864096"/>
          </a:xfrm>
          <a:prstGeom prst="rect">
            <a:avLst/>
          </a:prstGeom>
          <a:solidFill>
            <a:schemeClr val="bg1"/>
          </a:solidFill>
          <a:ln>
            <a:solidFill>
              <a:schemeClr val="tx1"/>
            </a:solidFill>
          </a:ln>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a:lstStyle>
          <a:p>
            <a:pPr marL="0" indent="0">
              <a:buNone/>
            </a:pPr>
            <a:r>
              <a:rPr lang="ja-JP" altLang="ja-JP" u="sng" dirty="0" smtClean="0">
                <a:solidFill>
                  <a:schemeClr val="tx1"/>
                </a:solidFill>
              </a:rPr>
              <a:t>設置場所</a:t>
            </a:r>
            <a:r>
              <a:rPr lang="en-US" altLang="ja-JP" u="sng" dirty="0" smtClean="0">
                <a:solidFill>
                  <a:schemeClr val="tx1"/>
                </a:solidFill>
              </a:rPr>
              <a:t>NO.</a:t>
            </a:r>
            <a:r>
              <a:rPr lang="ja-JP" altLang="en-US" u="sng" dirty="0" smtClean="0">
                <a:solidFill>
                  <a:schemeClr val="tx1"/>
                </a:solidFill>
              </a:rPr>
              <a:t>１、</a:t>
            </a:r>
            <a:r>
              <a:rPr lang="en-US" altLang="ja-JP" u="sng" dirty="0" smtClean="0">
                <a:solidFill>
                  <a:schemeClr val="tx1"/>
                </a:solidFill>
              </a:rPr>
              <a:t>NO.</a:t>
            </a:r>
            <a:r>
              <a:rPr lang="ja-JP" altLang="en-US" u="sng" dirty="0" smtClean="0">
                <a:solidFill>
                  <a:schemeClr val="tx1"/>
                </a:solidFill>
              </a:rPr>
              <a:t>２</a:t>
            </a:r>
            <a:r>
              <a:rPr lang="ja-JP" altLang="en-US" dirty="0" smtClean="0">
                <a:solidFill>
                  <a:schemeClr val="tx1"/>
                </a:solidFill>
              </a:rPr>
              <a:t>ともに、装置設置前後で錆の成分に</a:t>
            </a:r>
            <a:r>
              <a:rPr lang="ja-JP" altLang="en-US" dirty="0" smtClean="0">
                <a:solidFill>
                  <a:srgbClr val="FF0000"/>
                </a:solidFill>
              </a:rPr>
              <a:t>違いは</a:t>
            </a:r>
            <a:r>
              <a:rPr lang="ja-JP" altLang="en-US" dirty="0" smtClean="0">
                <a:solidFill>
                  <a:srgbClr val="FF0000"/>
                </a:solidFill>
              </a:rPr>
              <a:t>みられなかった</a:t>
            </a:r>
            <a:r>
              <a:rPr lang="ja-JP" altLang="en-US" dirty="0" smtClean="0">
                <a:solidFill>
                  <a:schemeClr val="tx1"/>
                </a:solidFill>
              </a:rPr>
              <a:t>。</a:t>
            </a:r>
            <a:endParaRPr lang="en-US" altLang="ja-JP" dirty="0">
              <a:solidFill>
                <a:srgbClr val="FF0000"/>
              </a:solidFill>
            </a:endParaRPr>
          </a:p>
        </p:txBody>
      </p:sp>
    </p:spTree>
    <p:extLst>
      <p:ext uri="{BB962C8B-B14F-4D97-AF65-F5344CB8AC3E}">
        <p14:creationId xmlns:p14="http://schemas.microsoft.com/office/powerpoint/2010/main" val="1801220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79512" y="1591056"/>
            <a:ext cx="8776096" cy="4727160"/>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endParaRPr lang="ja-JP" altLang="en-US" sz="3078" dirty="0">
              <a:solidFill>
                <a:srgbClr val="1F497D">
                  <a:lumMod val="75000"/>
                </a:srgb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18</a:t>
            </a:fld>
            <a:endParaRPr kumimoji="1" lang="ja-JP" altLang="en-US"/>
          </a:p>
        </p:txBody>
      </p:sp>
      <p:sp>
        <p:nvSpPr>
          <p:cNvPr id="4" name="タイトル 3"/>
          <p:cNvSpPr>
            <a:spLocks noGrp="1"/>
          </p:cNvSpPr>
          <p:nvPr>
            <p:ph type="title"/>
          </p:nvPr>
        </p:nvSpPr>
        <p:spPr/>
        <p:txBody>
          <a:bodyPr/>
          <a:lstStyle/>
          <a:p>
            <a:r>
              <a:rPr kumimoji="1" lang="ja-JP" altLang="en-US" dirty="0" smtClean="0">
                <a:latin typeface="+mj-ea"/>
              </a:rPr>
              <a:t>まとめ</a:t>
            </a:r>
            <a:endParaRPr kumimoji="1" lang="ja-JP" altLang="en-US" dirty="0">
              <a:latin typeface="+mj-ea"/>
            </a:endParaRPr>
          </a:p>
        </p:txBody>
      </p:sp>
      <p:sp>
        <p:nvSpPr>
          <p:cNvPr id="2" name="コンテンツ プレースホルダー 1"/>
          <p:cNvSpPr>
            <a:spLocks noGrp="1"/>
          </p:cNvSpPr>
          <p:nvPr>
            <p:ph idx="1"/>
          </p:nvPr>
        </p:nvSpPr>
        <p:spPr>
          <a:xfrm>
            <a:off x="283084" y="1757058"/>
            <a:ext cx="8568952" cy="4561157"/>
          </a:xfrm>
          <a:noFill/>
        </p:spPr>
        <p:txBody>
          <a:bodyPr>
            <a:noAutofit/>
          </a:bodyPr>
          <a:lstStyle/>
          <a:p>
            <a:r>
              <a:rPr lang="ja-JP" altLang="en-US" sz="2800" dirty="0" smtClean="0">
                <a:solidFill>
                  <a:schemeClr val="tx1"/>
                </a:solidFill>
              </a:rPr>
              <a:t>運用中</a:t>
            </a:r>
            <a:r>
              <a:rPr lang="ja-JP" altLang="en-US" sz="2800" dirty="0">
                <a:solidFill>
                  <a:schemeClr val="tx1"/>
                </a:solidFill>
              </a:rPr>
              <a:t>の口径</a:t>
            </a:r>
            <a:r>
              <a:rPr lang="en-US" altLang="ja-JP" sz="2800" dirty="0">
                <a:solidFill>
                  <a:schemeClr val="tx1"/>
                </a:solidFill>
              </a:rPr>
              <a:t>50mm</a:t>
            </a:r>
            <a:r>
              <a:rPr lang="ja-JP" altLang="en-US" sz="2800" dirty="0">
                <a:solidFill>
                  <a:schemeClr val="tx1"/>
                </a:solidFill>
              </a:rPr>
              <a:t>の</a:t>
            </a:r>
            <a:r>
              <a:rPr lang="en-US" altLang="ja-JP" sz="2800" dirty="0">
                <a:solidFill>
                  <a:schemeClr val="tx1"/>
                </a:solidFill>
              </a:rPr>
              <a:t>SGP‐VB</a:t>
            </a:r>
            <a:r>
              <a:rPr lang="ja-JP" altLang="en-US" sz="2800" dirty="0">
                <a:solidFill>
                  <a:schemeClr val="tx1"/>
                </a:solidFill>
              </a:rPr>
              <a:t>管に防錆装置を設置した下流側と上流側の継手部分の錆の違いは、設置</a:t>
            </a:r>
            <a:r>
              <a:rPr lang="ja-JP" altLang="en-US" sz="2800" dirty="0" smtClean="0">
                <a:solidFill>
                  <a:schemeClr val="tx1"/>
                </a:solidFill>
              </a:rPr>
              <a:t>場所１・２とも</a:t>
            </a:r>
            <a:r>
              <a:rPr lang="ja-JP" altLang="en-US" sz="2800" dirty="0">
                <a:solidFill>
                  <a:schemeClr val="tx1"/>
                </a:solidFill>
              </a:rPr>
              <a:t>に確認できなかった。これらの結果は、</a:t>
            </a:r>
            <a:r>
              <a:rPr lang="en-US" altLang="ja-JP" sz="2800" dirty="0">
                <a:solidFill>
                  <a:schemeClr val="tx1"/>
                </a:solidFill>
              </a:rPr>
              <a:t>H28-29</a:t>
            </a:r>
            <a:r>
              <a:rPr lang="ja-JP" altLang="en-US" sz="2800" dirty="0">
                <a:solidFill>
                  <a:schemeClr val="tx1"/>
                </a:solidFill>
              </a:rPr>
              <a:t>年度に報告した残留塩素における検証とも一致する。</a:t>
            </a:r>
          </a:p>
          <a:p>
            <a:r>
              <a:rPr lang="ja-JP" altLang="en-US" sz="2800" dirty="0">
                <a:solidFill>
                  <a:schemeClr val="tx1"/>
                </a:solidFill>
              </a:rPr>
              <a:t>また、横浜市内における口径</a:t>
            </a:r>
            <a:r>
              <a:rPr lang="en-US" altLang="ja-JP" sz="2800" dirty="0">
                <a:solidFill>
                  <a:schemeClr val="tx1"/>
                </a:solidFill>
              </a:rPr>
              <a:t>50mm</a:t>
            </a:r>
            <a:r>
              <a:rPr lang="ja-JP" altLang="en-US" sz="2800" dirty="0" err="1">
                <a:solidFill>
                  <a:schemeClr val="tx1"/>
                </a:solidFill>
              </a:rPr>
              <a:t>の配</a:t>
            </a:r>
            <a:r>
              <a:rPr lang="ja-JP" altLang="en-US" sz="2800" dirty="0">
                <a:solidFill>
                  <a:schemeClr val="tx1"/>
                </a:solidFill>
              </a:rPr>
              <a:t>水管では検証に適した管はなく、横浜市所有の給水管も含めて検討したが、配水管同様、検証に適した管がないため、核磁気共鳴</a:t>
            </a:r>
            <a:r>
              <a:rPr lang="en-US" altLang="ja-JP" sz="2800" dirty="0">
                <a:solidFill>
                  <a:schemeClr val="tx1"/>
                </a:solidFill>
              </a:rPr>
              <a:t>(NMR)</a:t>
            </a:r>
            <a:r>
              <a:rPr lang="ja-JP" altLang="en-US" sz="2800" dirty="0">
                <a:solidFill>
                  <a:schemeClr val="tx1"/>
                </a:solidFill>
              </a:rPr>
              <a:t>工法による配水管における残留塩素減少防止効果の検証は、今回の報告をもって終える。</a:t>
            </a:r>
          </a:p>
        </p:txBody>
      </p:sp>
      <p:sp>
        <p:nvSpPr>
          <p:cNvPr id="9" name="正方形/長方形 8"/>
          <p:cNvSpPr/>
          <p:nvPr/>
        </p:nvSpPr>
        <p:spPr>
          <a:xfrm>
            <a:off x="5641340" y="6111875"/>
            <a:ext cx="504825"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Rectangle 5"/>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093396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19</a:t>
            </a:fld>
            <a:endParaRPr kumimoji="1" lang="ja-JP" altLang="en-US"/>
          </a:p>
        </p:txBody>
      </p:sp>
      <p:sp>
        <p:nvSpPr>
          <p:cNvPr id="4" name="タイトル 3"/>
          <p:cNvSpPr>
            <a:spLocks noGrp="1"/>
          </p:cNvSpPr>
          <p:nvPr>
            <p:ph type="title"/>
          </p:nvPr>
        </p:nvSpPr>
        <p:spPr/>
        <p:txBody>
          <a:bodyPr/>
          <a:lstStyle/>
          <a:p>
            <a:r>
              <a:rPr kumimoji="1" lang="ja-JP" altLang="en-US" dirty="0" smtClean="0">
                <a:latin typeface="+mj-ea"/>
              </a:rPr>
              <a:t>最後に</a:t>
            </a:r>
            <a:endParaRPr kumimoji="1" lang="ja-JP" altLang="en-US" dirty="0">
              <a:latin typeface="+mj-ea"/>
            </a:endParaRPr>
          </a:p>
        </p:txBody>
      </p:sp>
      <p:sp>
        <p:nvSpPr>
          <p:cNvPr id="2" name="コンテンツ プレースホルダー 1"/>
          <p:cNvSpPr>
            <a:spLocks noGrp="1"/>
          </p:cNvSpPr>
          <p:nvPr>
            <p:ph idx="1"/>
          </p:nvPr>
        </p:nvSpPr>
        <p:spPr>
          <a:xfrm>
            <a:off x="251520" y="2852936"/>
            <a:ext cx="8640960" cy="2088232"/>
          </a:xfrm>
          <a:solidFill>
            <a:schemeClr val="bg1"/>
          </a:solidFill>
        </p:spPr>
        <p:txBody>
          <a:bodyPr>
            <a:noAutofit/>
          </a:bodyPr>
          <a:lstStyle/>
          <a:p>
            <a:endParaRPr lang="en-US" altLang="ja-JP" sz="2800" dirty="0" smtClean="0">
              <a:solidFill>
                <a:schemeClr val="tx1"/>
              </a:solidFill>
              <a:latin typeface="HGPｺﾞｼｯｸE" panose="020B0900000000000000" pitchFamily="50" charset="-128"/>
              <a:ea typeface="HGPｺﾞｼｯｸE" panose="020B0900000000000000" pitchFamily="50" charset="-128"/>
            </a:endParaRPr>
          </a:p>
          <a:p>
            <a:pPr marL="0" indent="0">
              <a:buNone/>
            </a:pPr>
            <a:r>
              <a:rPr lang="ja-JP" altLang="en-US" sz="2800" dirty="0">
                <a:solidFill>
                  <a:schemeClr val="tx1"/>
                </a:solidFill>
                <a:latin typeface="HGPｺﾞｼｯｸE" panose="020B0900000000000000" pitchFamily="50" charset="-128"/>
                <a:ea typeface="HGPｺﾞｼｯｸE" panose="020B0900000000000000" pitchFamily="50" charset="-128"/>
              </a:rPr>
              <a:t>　</a:t>
            </a:r>
            <a:r>
              <a:rPr lang="ja-JP" altLang="en-US" sz="2800" dirty="0" smtClean="0">
                <a:solidFill>
                  <a:schemeClr val="tx1"/>
                </a:solidFill>
                <a:latin typeface="HGPｺﾞｼｯｸE" panose="020B0900000000000000" pitchFamily="50" charset="-128"/>
                <a:ea typeface="HGPｺﾞｼｯｸE" panose="020B0900000000000000" pitchFamily="50" charset="-128"/>
              </a:rPr>
              <a:t>本検証</a:t>
            </a:r>
            <a:r>
              <a:rPr lang="ja-JP" altLang="en-US" sz="2800" dirty="0">
                <a:solidFill>
                  <a:schemeClr val="tx1"/>
                </a:solidFill>
                <a:latin typeface="HGPｺﾞｼｯｸE" panose="020B0900000000000000" pitchFamily="50" charset="-128"/>
                <a:ea typeface="HGPｺﾞｼｯｸE" panose="020B0900000000000000" pitchFamily="50" charset="-128"/>
              </a:rPr>
              <a:t>にご協力</a:t>
            </a:r>
            <a:r>
              <a:rPr lang="ja-JP" altLang="en-US" sz="2800" dirty="0" smtClean="0">
                <a:solidFill>
                  <a:schemeClr val="tx1"/>
                </a:solidFill>
                <a:latin typeface="HGPｺﾞｼｯｸE" panose="020B0900000000000000" pitchFamily="50" charset="-128"/>
                <a:ea typeface="HGPｺﾞｼｯｸE" panose="020B0900000000000000" pitchFamily="50" charset="-128"/>
              </a:rPr>
              <a:t>いただいた経済局工業技術支援センターならびに水質課、南部</a:t>
            </a:r>
            <a:r>
              <a:rPr lang="ja-JP" altLang="en-US" sz="2800" dirty="0" smtClean="0">
                <a:solidFill>
                  <a:schemeClr val="tx1"/>
                </a:solidFill>
                <a:latin typeface="HGPｺﾞｼｯｸE" panose="020B0900000000000000" pitchFamily="50" charset="-128"/>
                <a:ea typeface="HGPｺﾞｼｯｸE" panose="020B0900000000000000" pitchFamily="50" charset="-128"/>
              </a:rPr>
              <a:t>方面工事課、洋光</a:t>
            </a:r>
            <a:r>
              <a:rPr lang="ja-JP" altLang="en-US" sz="2800" dirty="0">
                <a:solidFill>
                  <a:schemeClr val="tx1"/>
                </a:solidFill>
                <a:latin typeface="HGPｺﾞｼｯｸE" panose="020B0900000000000000" pitchFamily="50" charset="-128"/>
                <a:ea typeface="HGPｺﾞｼｯｸE" panose="020B0900000000000000" pitchFamily="50" charset="-128"/>
              </a:rPr>
              <a:t>台水道事務所の方々に、厚く御礼を申し上げます。</a:t>
            </a:r>
          </a:p>
        </p:txBody>
      </p:sp>
    </p:spTree>
    <p:extLst>
      <p:ext uri="{BB962C8B-B14F-4D97-AF65-F5344CB8AC3E}">
        <p14:creationId xmlns:p14="http://schemas.microsoft.com/office/powerpoint/2010/main" val="3490234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200614" y="1335791"/>
            <a:ext cx="8928308" cy="1258141"/>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vert="horz" lIns="86209" tIns="43104" rIns="86209" bIns="43104"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3200" kern="1200">
                <a:solidFill>
                  <a:schemeClr val="dk1"/>
                </a:solidFill>
                <a:latin typeface="HG丸ｺﾞｼｯｸM-PRO" panose="020F0600000000000000" pitchFamily="50" charset="-128"/>
                <a:ea typeface="HG丸ｺﾞｼｯｸM-PRO" panose="020F0600000000000000" pitchFamily="50" charset="-128"/>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2800" kern="1200">
                <a:solidFill>
                  <a:schemeClr val="dk1"/>
                </a:solidFill>
                <a:latin typeface="HG丸ｺﾞｼｯｸM-PRO" panose="020F0600000000000000" pitchFamily="50" charset="-128"/>
                <a:ea typeface="HG丸ｺﾞｼｯｸM-PRO" panose="020F0600000000000000" pitchFamily="50" charset="-128"/>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2400" kern="1200">
                <a:solidFill>
                  <a:schemeClr val="dk1"/>
                </a:solidFill>
                <a:latin typeface="HG丸ｺﾞｼｯｸM-PRO" panose="020F0600000000000000" pitchFamily="50" charset="-128"/>
                <a:ea typeface="HG丸ｺﾞｼｯｸM-PRO" panose="020F0600000000000000" pitchFamily="50" charset="-128"/>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dk1"/>
                </a:solidFill>
                <a:latin typeface="HG丸ｺﾞｼｯｸM-PRO" panose="020F0600000000000000" pitchFamily="50" charset="-128"/>
                <a:ea typeface="HG丸ｺﾞｼｯｸM-PRO" panose="020F0600000000000000" pitchFamily="50" charset="-128"/>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dk1"/>
                </a:solidFill>
                <a:latin typeface="HG丸ｺﾞｼｯｸM-PRO" panose="020F0600000000000000" pitchFamily="50" charset="-128"/>
                <a:ea typeface="HG丸ｺﾞｼｯｸM-PRO" panose="020F0600000000000000" pitchFamily="50" charset="-128"/>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9pPr>
          </a:lstStyle>
          <a:p>
            <a:pPr marL="0" indent="0" algn="ctr">
              <a:buClr>
                <a:srgbClr val="4F81BD"/>
              </a:buClr>
              <a:buNone/>
            </a:pPr>
            <a:r>
              <a:rPr lang="ja-JP" altLang="en-US" sz="2400" dirty="0" smtClean="0">
                <a:solidFill>
                  <a:prstClr val="black"/>
                </a:solidFill>
                <a:latin typeface="HGPｺﾞｼｯｸE" pitchFamily="50" charset="-128"/>
                <a:ea typeface="HGPｺﾞｼｯｸE" pitchFamily="50" charset="-128"/>
              </a:rPr>
              <a:t>＜横浜市水道局の目標　：　安全で良質な水＞</a:t>
            </a:r>
            <a:endParaRPr lang="en-US" altLang="ja-JP" sz="2400" dirty="0" smtClean="0">
              <a:solidFill>
                <a:prstClr val="black"/>
              </a:solidFill>
              <a:latin typeface="HGPｺﾞｼｯｸE" pitchFamily="50" charset="-128"/>
              <a:ea typeface="HGPｺﾞｼｯｸE" pitchFamily="50" charset="-128"/>
            </a:endParaRPr>
          </a:p>
          <a:p>
            <a:pPr marL="0" indent="0" algn="ctr">
              <a:buClr>
                <a:srgbClr val="4F81BD"/>
              </a:buClr>
              <a:buNone/>
            </a:pPr>
            <a:r>
              <a:rPr lang="ja-JP" altLang="en-US" sz="2400" dirty="0" smtClean="0">
                <a:solidFill>
                  <a:prstClr val="black"/>
                </a:solidFill>
                <a:latin typeface="HGPｺﾞｼｯｸE" pitchFamily="50" charset="-128"/>
                <a:ea typeface="HGPｺﾞｼｯｸE" pitchFamily="50" charset="-128"/>
              </a:rPr>
              <a:t>　水質管理を強化し、残留塩素濃度の均等化</a:t>
            </a: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a:t>
            </a:fld>
            <a:endParaRPr kumimoji="1" lang="ja-JP" altLang="en-US"/>
          </a:p>
        </p:txBody>
      </p:sp>
      <p:sp>
        <p:nvSpPr>
          <p:cNvPr id="4" name="タイトル 3"/>
          <p:cNvSpPr>
            <a:spLocks noGrp="1"/>
          </p:cNvSpPr>
          <p:nvPr>
            <p:ph type="title"/>
          </p:nvPr>
        </p:nvSpPr>
        <p:spPr/>
        <p:txBody>
          <a:bodyPr/>
          <a:lstStyle/>
          <a:p>
            <a:r>
              <a:rPr kumimoji="1" lang="ja-JP" altLang="en-US" dirty="0" smtClean="0"/>
              <a:t>背景</a:t>
            </a:r>
            <a:endParaRPr kumimoji="1" lang="ja-JP" altLang="en-US" dirty="0"/>
          </a:p>
        </p:txBody>
      </p:sp>
      <p:sp>
        <p:nvSpPr>
          <p:cNvPr id="6" name="二等辺三角形 5"/>
          <p:cNvSpPr/>
          <p:nvPr/>
        </p:nvSpPr>
        <p:spPr>
          <a:xfrm rot="10800000">
            <a:off x="4368737" y="2322613"/>
            <a:ext cx="592055" cy="272718"/>
          </a:xfrm>
          <a:prstGeom prst="triangle">
            <a:avLst>
              <a:gd name="adj" fmla="val 51539"/>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ja-JP" altLang="en-US" sz="1272">
              <a:solidFill>
                <a:prstClr val="white"/>
              </a:solidFill>
            </a:endParaRPr>
          </a:p>
        </p:txBody>
      </p:sp>
      <p:sp>
        <p:nvSpPr>
          <p:cNvPr id="8" name="角丸四角形 7"/>
          <p:cNvSpPr/>
          <p:nvPr/>
        </p:nvSpPr>
        <p:spPr>
          <a:xfrm>
            <a:off x="451994" y="2664674"/>
            <a:ext cx="8262788" cy="1268382"/>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endParaRPr lang="ja-JP" altLang="en-US" sz="3078" dirty="0">
              <a:solidFill>
                <a:srgbClr val="1F497D">
                  <a:lumMod val="75000"/>
                </a:srgb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9" name="テキスト ボックス 8"/>
          <p:cNvSpPr txBox="1"/>
          <p:nvPr/>
        </p:nvSpPr>
        <p:spPr>
          <a:xfrm>
            <a:off x="414372" y="2698540"/>
            <a:ext cx="8334092" cy="1200329"/>
          </a:xfrm>
          <a:prstGeom prst="rect">
            <a:avLst/>
          </a:prstGeom>
          <a:noFill/>
        </p:spPr>
        <p:txBody>
          <a:bodyPr wrap="square" rtlCol="0">
            <a:spAutoFit/>
          </a:bodyPr>
          <a:lstStyle/>
          <a:p>
            <a:r>
              <a:rPr lang="ja-JP" altLang="en-US" sz="2400" dirty="0">
                <a:solidFill>
                  <a:srgbClr val="FF0000"/>
                </a:solidFill>
                <a:latin typeface="HGPｺﾞｼｯｸE" panose="020B0900000000000000" pitchFamily="50" charset="-128"/>
                <a:ea typeface="HGPｺﾞｼｯｸE" panose="020B0900000000000000" pitchFamily="50" charset="-128"/>
              </a:rPr>
              <a:t>老朽化した水道管</a:t>
            </a:r>
            <a:r>
              <a:rPr lang="en-US" altLang="ja-JP" sz="2400" dirty="0">
                <a:solidFill>
                  <a:srgbClr val="FF0000"/>
                </a:solidFill>
                <a:latin typeface="HGPｺﾞｼｯｸE" panose="020B0900000000000000" pitchFamily="50" charset="-128"/>
                <a:ea typeface="HGPｺﾞｼｯｸE" panose="020B0900000000000000" pitchFamily="50" charset="-128"/>
              </a:rPr>
              <a:t>(</a:t>
            </a:r>
            <a:r>
              <a:rPr lang="ja-JP" altLang="en-US" sz="2400" dirty="0">
                <a:solidFill>
                  <a:srgbClr val="FF0000"/>
                </a:solidFill>
                <a:latin typeface="HGPｺﾞｼｯｸE" panose="020B0900000000000000" pitchFamily="50" charset="-128"/>
                <a:ea typeface="HGPｺﾞｼｯｸE" panose="020B0900000000000000" pitchFamily="50" charset="-128"/>
              </a:rPr>
              <a:t>鋼管･鋳鉄管等の鉄管</a:t>
            </a:r>
            <a:r>
              <a:rPr lang="en-US" altLang="ja-JP" sz="2400" dirty="0">
                <a:solidFill>
                  <a:srgbClr val="FF0000"/>
                </a:solidFill>
                <a:latin typeface="HGPｺﾞｼｯｸE" panose="020B0900000000000000" pitchFamily="50" charset="-128"/>
                <a:ea typeface="HGPｺﾞｼｯｸE" panose="020B0900000000000000" pitchFamily="50" charset="-128"/>
              </a:rPr>
              <a:t>)</a:t>
            </a:r>
            <a:r>
              <a:rPr lang="ja-JP" altLang="en-US" sz="2400" dirty="0">
                <a:solidFill>
                  <a:srgbClr val="FF0000"/>
                </a:solidFill>
                <a:latin typeface="HGPｺﾞｼｯｸE" panose="020B0900000000000000" pitchFamily="50" charset="-128"/>
                <a:ea typeface="HGPｺﾞｼｯｸE" panose="020B0900000000000000" pitchFamily="50" charset="-128"/>
              </a:rPr>
              <a:t>や行き止まり管</a:t>
            </a:r>
            <a:r>
              <a:rPr lang="ja-JP" altLang="en-US" sz="2400" dirty="0" smtClean="0">
                <a:solidFill>
                  <a:srgbClr val="FF0000"/>
                </a:solidFill>
                <a:latin typeface="HGPｺﾞｼｯｸE" panose="020B0900000000000000" pitchFamily="50" charset="-128"/>
                <a:ea typeface="HGPｺﾞｼｯｸE" panose="020B0900000000000000" pitchFamily="50" charset="-128"/>
              </a:rPr>
              <a:t>路</a:t>
            </a:r>
            <a:endParaRPr lang="en-US" altLang="ja-JP" sz="2400" dirty="0" smtClean="0">
              <a:solidFill>
                <a:srgbClr val="FF0000"/>
              </a:solidFill>
              <a:latin typeface="HGPｺﾞｼｯｸE" panose="020B0900000000000000" pitchFamily="50" charset="-128"/>
              <a:ea typeface="HGPｺﾞｼｯｸE" panose="020B0900000000000000" pitchFamily="50" charset="-128"/>
            </a:endParaRPr>
          </a:p>
          <a:p>
            <a:r>
              <a:rPr lang="ja-JP" altLang="en-US" sz="2400" dirty="0" smtClean="0">
                <a:solidFill>
                  <a:prstClr val="black"/>
                </a:solidFill>
                <a:latin typeface="HGPｺﾞｼｯｸE" panose="020B0900000000000000" pitchFamily="50" charset="-128"/>
                <a:ea typeface="HGPｺﾞｼｯｸE" panose="020B0900000000000000" pitchFamily="50" charset="-128"/>
              </a:rPr>
              <a:t>　局所的</a:t>
            </a:r>
            <a:r>
              <a:rPr lang="ja-JP" altLang="en-US" sz="2400" dirty="0">
                <a:solidFill>
                  <a:prstClr val="black"/>
                </a:solidFill>
                <a:latin typeface="HGPｺﾞｼｯｸE" panose="020B0900000000000000" pitchFamily="50" charset="-128"/>
                <a:ea typeface="HGPｺﾞｼｯｸE" panose="020B0900000000000000" pitchFamily="50" charset="-128"/>
              </a:rPr>
              <a:t>に残留塩素が減少</a:t>
            </a:r>
            <a:r>
              <a:rPr lang="ja-JP" altLang="en-US" sz="2400" dirty="0" smtClean="0">
                <a:solidFill>
                  <a:prstClr val="black"/>
                </a:solidFill>
                <a:latin typeface="HGPｺﾞｼｯｸE" panose="020B0900000000000000" pitchFamily="50" charset="-128"/>
                <a:ea typeface="HGPｺﾞｼｯｸE" panose="020B0900000000000000" pitchFamily="50" charset="-128"/>
              </a:rPr>
              <a:t>する場合もあり、</a:t>
            </a:r>
            <a:r>
              <a:rPr lang="ja-JP" altLang="en-US" sz="2400" dirty="0">
                <a:solidFill>
                  <a:prstClr val="black"/>
                </a:solidFill>
                <a:latin typeface="HGPｺﾞｼｯｸE" panose="020B0900000000000000" pitchFamily="50" charset="-128"/>
                <a:ea typeface="HGPｺﾞｼｯｸE" panose="020B0900000000000000" pitchFamily="50" charset="-128"/>
              </a:rPr>
              <a:t>均等化推進の</a:t>
            </a:r>
            <a:r>
              <a:rPr lang="ja-JP" altLang="en-US" sz="2400" dirty="0" smtClean="0">
                <a:solidFill>
                  <a:prstClr val="black"/>
                </a:solidFill>
                <a:latin typeface="HGPｺﾞｼｯｸE" panose="020B0900000000000000" pitchFamily="50" charset="-128"/>
                <a:ea typeface="HGPｺﾞｼｯｸE" panose="020B0900000000000000" pitchFamily="50" charset="-128"/>
              </a:rPr>
              <a:t>支障</a:t>
            </a:r>
            <a:endParaRPr lang="en-US" altLang="ja-JP" sz="2400" dirty="0" smtClean="0">
              <a:solidFill>
                <a:prstClr val="black"/>
              </a:solidFill>
              <a:latin typeface="HGPｺﾞｼｯｸE" panose="020B0900000000000000" pitchFamily="50" charset="-128"/>
              <a:ea typeface="HGPｺﾞｼｯｸE" panose="020B0900000000000000" pitchFamily="50" charset="-128"/>
            </a:endParaRPr>
          </a:p>
          <a:p>
            <a:r>
              <a:rPr lang="ja-JP" altLang="en-US" sz="2400" dirty="0" smtClean="0">
                <a:solidFill>
                  <a:prstClr val="black"/>
                </a:solidFill>
                <a:latin typeface="HGPｺﾞｼｯｸE" panose="020B0900000000000000" pitchFamily="50" charset="-128"/>
                <a:ea typeface="HGPｺﾞｼｯｸE" panose="020B0900000000000000" pitchFamily="50" charset="-128"/>
              </a:rPr>
              <a:t>　赤水や給水不良の原因</a:t>
            </a:r>
            <a:endParaRPr lang="ja-JP" altLang="en-US" sz="2400"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p:cNvSpPr txBox="1"/>
          <p:nvPr/>
        </p:nvSpPr>
        <p:spPr>
          <a:xfrm>
            <a:off x="1076141" y="4362596"/>
            <a:ext cx="6991717" cy="797104"/>
          </a:xfrm>
          <a:prstGeom prst="rect">
            <a:avLst/>
          </a:prstGeom>
        </p:spPr>
        <p:style>
          <a:lnRef idx="1">
            <a:schemeClr val="accent5"/>
          </a:lnRef>
          <a:fillRef idx="2">
            <a:schemeClr val="accent5"/>
          </a:fillRef>
          <a:effectRef idx="1">
            <a:schemeClr val="accent5"/>
          </a:effectRef>
          <a:fontRef idx="minor">
            <a:schemeClr val="dk1"/>
          </a:fontRef>
        </p:style>
        <p:txBody>
          <a:bodyPr wrap="square" lIns="153919" rtlCol="0" anchor="ctr" anchorCtr="0">
            <a:noAutofit/>
          </a:bodyPr>
          <a:lstStyle/>
          <a:p>
            <a:r>
              <a:rPr lang="ja-JP" altLang="en-US" sz="2000" dirty="0" smtClean="0">
                <a:solidFill>
                  <a:prstClr val="black"/>
                </a:solidFill>
                <a:latin typeface="HGPｺﾞｼｯｸE" pitchFamily="50" charset="-128"/>
                <a:ea typeface="HGPｺﾞｼｯｸE" pitchFamily="50" charset="-128"/>
              </a:rPr>
              <a:t>　耐震化</a:t>
            </a:r>
            <a:r>
              <a:rPr lang="ja-JP" altLang="en-US" sz="2000" dirty="0">
                <a:solidFill>
                  <a:prstClr val="black"/>
                </a:solidFill>
                <a:latin typeface="HGPｺﾞｼｯｸE" pitchFamily="50" charset="-128"/>
                <a:ea typeface="HGPｺﾞｼｯｸE" pitchFamily="50" charset="-128"/>
              </a:rPr>
              <a:t>を含めた根本的な解決方法</a:t>
            </a:r>
            <a:r>
              <a:rPr lang="ja-JP" altLang="en-US" sz="2000" dirty="0" smtClean="0">
                <a:solidFill>
                  <a:prstClr val="black"/>
                </a:solidFill>
                <a:latin typeface="HGPｺﾞｼｯｸE" pitchFamily="50" charset="-128"/>
                <a:ea typeface="HGPｺﾞｼｯｸE" pitchFamily="50" charset="-128"/>
              </a:rPr>
              <a:t>は管</a:t>
            </a:r>
            <a:r>
              <a:rPr lang="ja-JP" altLang="en-US" sz="2000" dirty="0">
                <a:solidFill>
                  <a:prstClr val="black"/>
                </a:solidFill>
                <a:latin typeface="HGPｺﾞｼｯｸE" pitchFamily="50" charset="-128"/>
                <a:ea typeface="HGPｺﾞｼｯｸE" pitchFamily="50" charset="-128"/>
              </a:rPr>
              <a:t>路の布設替えだが</a:t>
            </a:r>
            <a:r>
              <a:rPr lang="ja-JP" altLang="en-US" sz="2000" dirty="0" smtClean="0">
                <a:solidFill>
                  <a:prstClr val="black"/>
                </a:solidFill>
                <a:latin typeface="HGPｺﾞｼｯｸE" pitchFamily="50" charset="-128"/>
                <a:ea typeface="HGPｺﾞｼｯｸE" pitchFamily="50" charset="-128"/>
              </a:rPr>
              <a:t>、</a:t>
            </a:r>
            <a:endParaRPr lang="en-US" altLang="ja-JP" sz="2000" dirty="0" smtClean="0">
              <a:solidFill>
                <a:prstClr val="black"/>
              </a:solidFill>
              <a:latin typeface="HGPｺﾞｼｯｸE" pitchFamily="50" charset="-128"/>
              <a:ea typeface="HGPｺﾞｼｯｸE" pitchFamily="50" charset="-128"/>
            </a:endParaRPr>
          </a:p>
          <a:p>
            <a:r>
              <a:rPr lang="ja-JP" altLang="en-US" sz="2000" dirty="0" smtClean="0">
                <a:solidFill>
                  <a:prstClr val="black"/>
                </a:solidFill>
                <a:latin typeface="HGPｺﾞｼｯｸE" pitchFamily="50" charset="-128"/>
                <a:ea typeface="HGPｺﾞｼｯｸE" pitchFamily="50" charset="-128"/>
              </a:rPr>
              <a:t>管</a:t>
            </a:r>
            <a:r>
              <a:rPr lang="ja-JP" altLang="en-US" sz="2000" dirty="0">
                <a:solidFill>
                  <a:prstClr val="black"/>
                </a:solidFill>
                <a:latin typeface="HGPｺﾞｼｯｸE" pitchFamily="50" charset="-128"/>
                <a:ea typeface="HGPｺﾞｼｯｸE" pitchFamily="50" charset="-128"/>
              </a:rPr>
              <a:t>路更新には長期間を</a:t>
            </a:r>
            <a:r>
              <a:rPr lang="ja-JP" altLang="en-US" sz="2000" dirty="0" smtClean="0">
                <a:solidFill>
                  <a:prstClr val="black"/>
                </a:solidFill>
                <a:latin typeface="HGPｺﾞｼｯｸE" pitchFamily="50" charset="-128"/>
                <a:ea typeface="HGPｺﾞｼｯｸE" pitchFamily="50" charset="-128"/>
              </a:rPr>
              <a:t>要する。</a:t>
            </a:r>
            <a:endParaRPr lang="ja-JP" altLang="en-US" sz="2000" dirty="0">
              <a:solidFill>
                <a:prstClr val="black"/>
              </a:solidFill>
              <a:latin typeface="HGPｺﾞｼｯｸE" pitchFamily="50" charset="-128"/>
              <a:ea typeface="HGPｺﾞｼｯｸE" pitchFamily="50" charset="-128"/>
            </a:endParaRPr>
          </a:p>
        </p:txBody>
      </p:sp>
      <p:sp>
        <p:nvSpPr>
          <p:cNvPr id="11" name="二等辺三角形 10"/>
          <p:cNvSpPr/>
          <p:nvPr/>
        </p:nvSpPr>
        <p:spPr>
          <a:xfrm rot="10800000">
            <a:off x="4367047" y="4020378"/>
            <a:ext cx="592055" cy="272718"/>
          </a:xfrm>
          <a:prstGeom prst="triangle">
            <a:avLst>
              <a:gd name="adj" fmla="val 51539"/>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ja-JP" altLang="en-US" sz="1272">
              <a:solidFill>
                <a:prstClr val="white"/>
              </a:solidFill>
            </a:endParaRPr>
          </a:p>
        </p:txBody>
      </p:sp>
      <p:sp>
        <p:nvSpPr>
          <p:cNvPr id="13" name="二等辺三角形 12"/>
          <p:cNvSpPr/>
          <p:nvPr/>
        </p:nvSpPr>
        <p:spPr>
          <a:xfrm rot="10800000">
            <a:off x="4377667" y="5229200"/>
            <a:ext cx="592055" cy="272718"/>
          </a:xfrm>
          <a:prstGeom prst="triangle">
            <a:avLst>
              <a:gd name="adj" fmla="val 51539"/>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ja-JP" altLang="en-US" sz="1272">
              <a:solidFill>
                <a:prstClr val="white"/>
              </a:solidFill>
            </a:endParaRPr>
          </a:p>
        </p:txBody>
      </p:sp>
      <p:sp>
        <p:nvSpPr>
          <p:cNvPr id="14" name="コンテンツ プレースホルダー 2"/>
          <p:cNvSpPr txBox="1">
            <a:spLocks/>
          </p:cNvSpPr>
          <p:nvPr/>
        </p:nvSpPr>
        <p:spPr>
          <a:xfrm>
            <a:off x="310895" y="5478319"/>
            <a:ext cx="8725601" cy="1354728"/>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vert="horz" lIns="86209" tIns="43104" rIns="86209" bIns="43104"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3200" kern="1200">
                <a:solidFill>
                  <a:schemeClr val="dk1"/>
                </a:solidFill>
                <a:latin typeface="HG丸ｺﾞｼｯｸM-PRO" panose="020F0600000000000000" pitchFamily="50" charset="-128"/>
                <a:ea typeface="HG丸ｺﾞｼｯｸM-PRO" panose="020F0600000000000000" pitchFamily="50" charset="-128"/>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2800" kern="1200">
                <a:solidFill>
                  <a:schemeClr val="dk1"/>
                </a:solidFill>
                <a:latin typeface="HG丸ｺﾞｼｯｸM-PRO" panose="020F0600000000000000" pitchFamily="50" charset="-128"/>
                <a:ea typeface="HG丸ｺﾞｼｯｸM-PRO" panose="020F0600000000000000" pitchFamily="50" charset="-128"/>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2400" kern="1200">
                <a:solidFill>
                  <a:schemeClr val="dk1"/>
                </a:solidFill>
                <a:latin typeface="HG丸ｺﾞｼｯｸM-PRO" panose="020F0600000000000000" pitchFamily="50" charset="-128"/>
                <a:ea typeface="HG丸ｺﾞｼｯｸM-PRO" panose="020F0600000000000000" pitchFamily="50" charset="-128"/>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dk1"/>
                </a:solidFill>
                <a:latin typeface="HG丸ｺﾞｼｯｸM-PRO" panose="020F0600000000000000" pitchFamily="50" charset="-128"/>
                <a:ea typeface="HG丸ｺﾞｼｯｸM-PRO" panose="020F0600000000000000" pitchFamily="50" charset="-128"/>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2000" kern="1200">
                <a:solidFill>
                  <a:schemeClr val="dk1"/>
                </a:solidFill>
                <a:latin typeface="HG丸ｺﾞｼｯｸM-PRO" panose="020F0600000000000000" pitchFamily="50" charset="-128"/>
                <a:ea typeface="HG丸ｺﾞｼｯｸM-PRO" panose="020F0600000000000000" pitchFamily="50" charset="-128"/>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dk1"/>
                </a:solidFill>
                <a:latin typeface="+mn-lt"/>
                <a:ea typeface="+mn-ea"/>
                <a:cs typeface="+mn-cs"/>
              </a:defRPr>
            </a:lvl9pPr>
          </a:lstStyle>
          <a:p>
            <a:pPr marL="0" indent="0">
              <a:buClr>
                <a:srgbClr val="4F81BD"/>
              </a:buClr>
              <a:buNone/>
            </a:pPr>
            <a:r>
              <a:rPr lang="ja-JP" altLang="en-US" sz="2000" dirty="0" smtClean="0">
                <a:solidFill>
                  <a:prstClr val="black"/>
                </a:solidFill>
                <a:latin typeface="HGPｺﾞｼｯｸE" pitchFamily="50" charset="-128"/>
                <a:ea typeface="HGPｺﾞｼｯｸE" pitchFamily="50" charset="-128"/>
              </a:rPr>
              <a:t>平成２５年度の全国発表において、</a:t>
            </a:r>
            <a:endParaRPr lang="en-US" altLang="ja-JP" sz="2000" dirty="0" smtClean="0">
              <a:solidFill>
                <a:prstClr val="black"/>
              </a:solidFill>
              <a:latin typeface="HGPｺﾞｼｯｸE" pitchFamily="50" charset="-128"/>
              <a:ea typeface="HGPｺﾞｼｯｸE" pitchFamily="50" charset="-128"/>
            </a:endParaRPr>
          </a:p>
          <a:p>
            <a:pPr marL="0" indent="0">
              <a:buClr>
                <a:srgbClr val="4F81BD"/>
              </a:buClr>
              <a:buNone/>
            </a:pPr>
            <a:r>
              <a:rPr lang="ja-JP" altLang="en-US" sz="2000" dirty="0" smtClean="0">
                <a:solidFill>
                  <a:prstClr val="black"/>
                </a:solidFill>
                <a:latin typeface="HGPｺﾞｼｯｸE" pitchFamily="50" charset="-128"/>
                <a:ea typeface="HGPｺﾞｼｯｸE" pitchFamily="50" charset="-128"/>
              </a:rPr>
              <a:t>「</a:t>
            </a:r>
            <a:r>
              <a:rPr lang="ja-JP" altLang="en-US" sz="2000" dirty="0">
                <a:solidFill>
                  <a:prstClr val="black"/>
                </a:solidFill>
                <a:latin typeface="HGPｺﾞｼｯｸE" pitchFamily="50" charset="-128"/>
                <a:ea typeface="HGPｺﾞｼｯｸE" pitchFamily="50" charset="-128"/>
              </a:rPr>
              <a:t>特定の電磁波を応用した防錆装置による配水管における残留塩素減少防止効果の検証</a:t>
            </a:r>
            <a:r>
              <a:rPr lang="ja-JP" altLang="en-US" sz="2000" dirty="0" smtClean="0">
                <a:solidFill>
                  <a:prstClr val="black"/>
                </a:solidFill>
                <a:latin typeface="HGPｺﾞｼｯｸE" pitchFamily="50" charset="-128"/>
                <a:ea typeface="HGPｺﾞｼｯｸE" pitchFamily="50" charset="-128"/>
              </a:rPr>
              <a:t>」と</a:t>
            </a:r>
            <a:r>
              <a:rPr lang="ja-JP" altLang="en-US" sz="2000" dirty="0" smtClean="0">
                <a:solidFill>
                  <a:prstClr val="black"/>
                </a:solidFill>
                <a:latin typeface="HGPｺﾞｼｯｸE" pitchFamily="50" charset="-128"/>
                <a:ea typeface="HGPｺﾞｼｯｸE" pitchFamily="50" charset="-128"/>
              </a:rPr>
              <a:t>して</a:t>
            </a:r>
            <a:r>
              <a:rPr lang="zh-TW" altLang="en-US" sz="2000" dirty="0">
                <a:solidFill>
                  <a:prstClr val="black"/>
                </a:solidFill>
                <a:latin typeface="HGPｺﾞｼｯｸE" pitchFamily="50" charset="-128"/>
                <a:ea typeface="HGPｺﾞｼｯｸE" pitchFamily="50" charset="-128"/>
              </a:rPr>
              <a:t>核磁気共鳴</a:t>
            </a:r>
            <a:r>
              <a:rPr lang="en-US" altLang="zh-TW" sz="2000" dirty="0">
                <a:solidFill>
                  <a:prstClr val="black"/>
                </a:solidFill>
                <a:latin typeface="HGPｺﾞｼｯｸE" pitchFamily="50" charset="-128"/>
                <a:ea typeface="HGPｺﾞｼｯｸE" pitchFamily="50" charset="-128"/>
              </a:rPr>
              <a:t>(NMR)</a:t>
            </a:r>
            <a:r>
              <a:rPr lang="zh-TW" altLang="en-US" sz="2000" dirty="0">
                <a:solidFill>
                  <a:prstClr val="black"/>
                </a:solidFill>
                <a:latin typeface="HGPｺﾞｼｯｸE" pitchFamily="50" charset="-128"/>
                <a:ea typeface="HGPｺﾞｼｯｸE" pitchFamily="50" charset="-128"/>
              </a:rPr>
              <a:t>工法</a:t>
            </a:r>
            <a:r>
              <a:rPr lang="ja-JP" altLang="en-US" sz="2000" dirty="0" smtClean="0">
                <a:solidFill>
                  <a:prstClr val="black"/>
                </a:solidFill>
                <a:latin typeface="HGPｺﾞｼｯｸE" pitchFamily="50" charset="-128"/>
                <a:ea typeface="HGPｺﾞｼｯｸE" pitchFamily="50" charset="-128"/>
              </a:rPr>
              <a:t>の</a:t>
            </a:r>
            <a:r>
              <a:rPr lang="ja-JP" altLang="en-US" sz="2000" dirty="0">
                <a:solidFill>
                  <a:prstClr val="black"/>
                </a:solidFill>
                <a:latin typeface="HGPｺﾞｼｯｸE" pitchFamily="50" charset="-128"/>
                <a:ea typeface="HGPｺﾞｼｯｸE" pitchFamily="50" charset="-128"/>
              </a:rPr>
              <a:t>検証結果を</a:t>
            </a:r>
            <a:r>
              <a:rPr lang="ja-JP" altLang="en-US" sz="2000" dirty="0" smtClean="0">
                <a:solidFill>
                  <a:prstClr val="black"/>
                </a:solidFill>
                <a:latin typeface="HGPｺﾞｼｯｸE" pitchFamily="50" charset="-128"/>
                <a:ea typeface="HGPｺﾞｼｯｸE" pitchFamily="50" charset="-128"/>
              </a:rPr>
              <a:t>報告した。</a:t>
            </a:r>
          </a:p>
        </p:txBody>
      </p:sp>
    </p:spTree>
    <p:extLst>
      <p:ext uri="{BB962C8B-B14F-4D97-AF65-F5344CB8AC3E}">
        <p14:creationId xmlns:p14="http://schemas.microsoft.com/office/powerpoint/2010/main" val="328575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652786"/>
            <a:ext cx="3672408" cy="359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コンテンツ プレースホルダー 1"/>
          <p:cNvSpPr>
            <a:spLocks noGrp="1"/>
          </p:cNvSpPr>
          <p:nvPr>
            <p:ph idx="1"/>
          </p:nvPr>
        </p:nvSpPr>
        <p:spPr>
          <a:xfrm>
            <a:off x="903837" y="5373216"/>
            <a:ext cx="7408333" cy="968970"/>
          </a:xfrm>
        </p:spPr>
        <p:txBody>
          <a:bodyPr>
            <a:normAutofit/>
          </a:bodyPr>
          <a:lstStyle/>
          <a:p>
            <a:pPr marL="0" indent="0" algn="ctr">
              <a:buNone/>
            </a:pPr>
            <a:r>
              <a:rPr kumimoji="1" lang="ja-JP" altLang="en-US" sz="4000" dirty="0">
                <a:latin typeface="ＭＳ ゴシック" panose="020B0609070205080204" pitchFamily="49" charset="-128"/>
                <a:ea typeface="ＭＳ ゴシック" panose="020B0609070205080204" pitchFamily="49" charset="-128"/>
              </a:rPr>
              <a:t>おわり</a:t>
            </a: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20</a:t>
            </a:fld>
            <a:endParaRPr kumimoji="1" lang="ja-JP" altLang="en-US"/>
          </a:p>
        </p:txBody>
      </p:sp>
      <p:sp>
        <p:nvSpPr>
          <p:cNvPr id="4" name="タイトル 3"/>
          <p:cNvSpPr>
            <a:spLocks noGrp="1"/>
          </p:cNvSpPr>
          <p:nvPr>
            <p:ph type="title"/>
          </p:nvPr>
        </p:nvSpPr>
        <p:spPr>
          <a:xfrm>
            <a:off x="467544" y="404664"/>
            <a:ext cx="8229600" cy="1368152"/>
          </a:xfrm>
        </p:spPr>
        <p:txBody>
          <a:bodyPr/>
          <a:lstStyle/>
          <a:p>
            <a:r>
              <a:rPr kumimoji="1" lang="ja-JP" altLang="en-US" dirty="0">
                <a:latin typeface="ＭＳ ゴシック" panose="020B0609070205080204" pitchFamily="49" charset="-128"/>
                <a:ea typeface="ＭＳ ゴシック" panose="020B0609070205080204" pitchFamily="49" charset="-128"/>
              </a:rPr>
              <a:t>ご清聴ありがとうございました</a:t>
            </a:r>
          </a:p>
        </p:txBody>
      </p:sp>
    </p:spTree>
    <p:extLst>
      <p:ext uri="{BB962C8B-B14F-4D97-AF65-F5344CB8AC3E}">
        <p14:creationId xmlns:p14="http://schemas.microsoft.com/office/powerpoint/2010/main" val="185212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a:bodyPr>
          <a:lstStyle/>
          <a:p>
            <a:pPr algn="ctr"/>
            <a:r>
              <a:rPr kumimoji="1" lang="ja-JP" altLang="en-US" sz="4000" dirty="0" smtClean="0"/>
              <a:t>以下、参考資料</a:t>
            </a:r>
            <a:endParaRPr kumimoji="1" lang="ja-JP" altLang="en-US" sz="40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21</a:t>
            </a:fld>
            <a:endParaRPr kumimoji="1" lang="ja-JP" altLang="en-US"/>
          </a:p>
        </p:txBody>
      </p:sp>
      <p:sp>
        <p:nvSpPr>
          <p:cNvPr id="4" name="タイトル 3"/>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4068231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22</a:t>
            </a:fld>
            <a:endParaRPr kumimoji="1" lang="ja-JP" altLang="en-US"/>
          </a:p>
        </p:txBody>
      </p:sp>
      <p:sp>
        <p:nvSpPr>
          <p:cNvPr id="4" name="タイトル 3"/>
          <p:cNvSpPr>
            <a:spLocks noGrp="1"/>
          </p:cNvSpPr>
          <p:nvPr>
            <p:ph type="title"/>
          </p:nvPr>
        </p:nvSpPr>
        <p:spPr/>
        <p:txBody>
          <a:bodyPr/>
          <a:lstStyle/>
          <a:p>
            <a:r>
              <a:rPr kumimoji="1" lang="ja-JP" altLang="en-US" dirty="0" smtClean="0"/>
              <a:t>グラフの見方</a:t>
            </a:r>
            <a:endParaRPr kumimoji="1" lang="ja-JP" altLang="en-US" dirty="0"/>
          </a:p>
        </p:txBody>
      </p:sp>
      <p:grpSp>
        <p:nvGrpSpPr>
          <p:cNvPr id="2" name="グループ化 1"/>
          <p:cNvGrpSpPr>
            <a:grpSpLocks noChangeAspect="1"/>
          </p:cNvGrpSpPr>
          <p:nvPr/>
        </p:nvGrpSpPr>
        <p:grpSpPr>
          <a:xfrm>
            <a:off x="1691680" y="1591056"/>
            <a:ext cx="7236296" cy="4606218"/>
            <a:chOff x="0" y="1563744"/>
            <a:chExt cx="6264696" cy="3987752"/>
          </a:xfrm>
        </p:grpSpPr>
        <p:pic>
          <p:nvPicPr>
            <p:cNvPr id="18" name="図 17"/>
            <p:cNvPicPr/>
            <p:nvPr/>
          </p:nvPicPr>
          <p:blipFill rotWithShape="1">
            <a:blip r:embed="rId2" cstate="print">
              <a:extLst>
                <a:ext uri="{28A0092B-C50C-407E-A947-70E740481C1C}">
                  <a14:useLocalDpi xmlns:a14="http://schemas.microsoft.com/office/drawing/2010/main" val="0"/>
                </a:ext>
              </a:extLst>
            </a:blip>
            <a:srcRect l="27265" t="27546" r="18630" b="10409"/>
            <a:stretch/>
          </p:blipFill>
          <p:spPr bwMode="auto">
            <a:xfrm>
              <a:off x="0" y="1591056"/>
              <a:ext cx="6264696" cy="3960440"/>
            </a:xfrm>
            <a:prstGeom prst="rect">
              <a:avLst/>
            </a:prstGeom>
            <a:ln>
              <a:noFill/>
            </a:ln>
            <a:extLst>
              <a:ext uri="{53640926-AAD7-44D8-BBD7-CCE9431645EC}">
                <a14:shadowObscured xmlns:a14="http://schemas.microsoft.com/office/drawing/2010/main"/>
              </a:ext>
            </a:extLst>
          </p:spPr>
        </p:pic>
        <p:sp>
          <p:nvSpPr>
            <p:cNvPr id="19" name="楕円 18"/>
            <p:cNvSpPr/>
            <p:nvPr/>
          </p:nvSpPr>
          <p:spPr>
            <a:xfrm>
              <a:off x="557606" y="1563744"/>
              <a:ext cx="269978" cy="1792395"/>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0" name="楕円 19"/>
            <p:cNvSpPr/>
            <p:nvPr/>
          </p:nvSpPr>
          <p:spPr>
            <a:xfrm>
              <a:off x="699552" y="5013176"/>
              <a:ext cx="5168591" cy="216024"/>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1" name="右中かっこ 20"/>
            <p:cNvSpPr/>
            <p:nvPr/>
          </p:nvSpPr>
          <p:spPr>
            <a:xfrm>
              <a:off x="5754061" y="1696192"/>
              <a:ext cx="186091" cy="162990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2" name="右中かっこ 21"/>
            <p:cNvSpPr/>
            <p:nvPr/>
          </p:nvSpPr>
          <p:spPr>
            <a:xfrm>
              <a:off x="5728371" y="4176392"/>
              <a:ext cx="217242" cy="80673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右中かっこ 22"/>
            <p:cNvSpPr/>
            <p:nvPr/>
          </p:nvSpPr>
          <p:spPr>
            <a:xfrm>
              <a:off x="5728371" y="3356139"/>
              <a:ext cx="221487" cy="79294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4" name="正方形/長方形 23"/>
            <p:cNvSpPr/>
            <p:nvPr/>
          </p:nvSpPr>
          <p:spPr>
            <a:xfrm>
              <a:off x="3991088" y="3356139"/>
              <a:ext cx="1877055" cy="121586"/>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正方形/長方形 24"/>
            <p:cNvSpPr/>
            <p:nvPr/>
          </p:nvSpPr>
          <p:spPr>
            <a:xfrm>
              <a:off x="4105909" y="4209794"/>
              <a:ext cx="1648151" cy="132027"/>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6" name="テキスト ボックス 43"/>
          <p:cNvSpPr txBox="1"/>
          <p:nvPr/>
        </p:nvSpPr>
        <p:spPr>
          <a:xfrm>
            <a:off x="185602" y="3909939"/>
            <a:ext cx="3805486" cy="2343931"/>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①縦軸：反射（回折）した</a:t>
            </a:r>
            <a:r>
              <a:rPr lang="en-US" sz="1400" kern="100" dirty="0">
                <a:effectLst/>
                <a:latin typeface="游明朝" panose="02020400000000000000" pitchFamily="18" charset="-128"/>
                <a:ea typeface="ＭＳ 明朝" panose="02020609040205080304" pitchFamily="17" charset="-128"/>
                <a:cs typeface="Times New Roman" panose="02020603050405020304" pitchFamily="18" charset="0"/>
              </a:rPr>
              <a:t>X</a:t>
            </a: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線の強さ</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②横軸：</a:t>
            </a:r>
            <a:r>
              <a:rPr lang="en-US" sz="1400" kern="100" dirty="0">
                <a:effectLst/>
                <a:latin typeface="游明朝" panose="02020400000000000000" pitchFamily="18" charset="-128"/>
                <a:ea typeface="ＭＳ 明朝" panose="02020609040205080304" pitchFamily="17" charset="-128"/>
                <a:cs typeface="Times New Roman" panose="02020603050405020304" pitchFamily="18" charset="0"/>
              </a:rPr>
              <a:t>X</a:t>
            </a: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線を入射した角度</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③グラフ：</a:t>
            </a:r>
            <a:r>
              <a:rPr lang="en-US" sz="1400" kern="100" dirty="0">
                <a:effectLst/>
                <a:latin typeface="游明朝" panose="02020400000000000000" pitchFamily="18" charset="-128"/>
                <a:ea typeface="ＭＳ 明朝" panose="02020609040205080304" pitchFamily="17" charset="-128"/>
                <a:cs typeface="Times New Roman" panose="02020603050405020304" pitchFamily="18" charset="0"/>
              </a:rPr>
              <a:t>X</a:t>
            </a: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線回折分析で得られた回折図形</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④同定された成分１の</a:t>
            </a:r>
            <a:r>
              <a:rPr lang="en-US" sz="1400" kern="100" dirty="0">
                <a:effectLst/>
                <a:latin typeface="游明朝" panose="02020400000000000000" pitchFamily="18" charset="-128"/>
                <a:ea typeface="ＭＳ 明朝" panose="02020609040205080304" pitchFamily="17" charset="-128"/>
                <a:cs typeface="Times New Roman" panose="02020603050405020304" pitchFamily="18" charset="0"/>
              </a:rPr>
              <a:t>X</a:t>
            </a: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線回折パターン</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（青線の角度で反応がある）</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⑤同定された成分２の</a:t>
            </a:r>
            <a:r>
              <a:rPr lang="en-US" sz="1400" kern="100" dirty="0">
                <a:effectLst/>
                <a:latin typeface="游明朝" panose="02020400000000000000" pitchFamily="18" charset="-128"/>
                <a:ea typeface="ＭＳ 明朝" panose="02020609040205080304" pitchFamily="17" charset="-128"/>
                <a:cs typeface="Times New Roman" panose="02020603050405020304" pitchFamily="18" charset="0"/>
              </a:rPr>
              <a:t>X</a:t>
            </a: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線回折パターン</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（ピンク線の角度で反応がある）</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⑥同定された成分１</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r>
              <a:rPr lang="ja-JP" sz="1400" kern="100" dirty="0">
                <a:effectLst/>
                <a:latin typeface="游明朝" panose="02020400000000000000" pitchFamily="18" charset="-128"/>
                <a:ea typeface="ＭＳ 明朝" panose="02020609040205080304" pitchFamily="17" charset="-128"/>
                <a:cs typeface="Times New Roman" panose="02020603050405020304" pitchFamily="18" charset="0"/>
              </a:rPr>
              <a:t>⑦同定された成分２</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86768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492991" y="2564905"/>
            <a:ext cx="8193810" cy="3312368"/>
          </a:xfrm>
          <a:solidFill>
            <a:schemeClr val="bg1"/>
          </a:solidFill>
        </p:spPr>
        <p:txBody>
          <a:bodyPr>
            <a:noAutofit/>
          </a:bodyPr>
          <a:lstStyle/>
          <a:p>
            <a:pPr marL="0" indent="0">
              <a:buNone/>
            </a:pPr>
            <a:r>
              <a:rPr lang="ja-JP" altLang="en-US" sz="3600" dirty="0" smtClean="0">
                <a:solidFill>
                  <a:schemeClr val="tx1"/>
                </a:solidFill>
                <a:latin typeface="ＭＳ ゴシック" panose="020B0609070205080204" pitchFamily="49" charset="-128"/>
                <a:ea typeface="ＭＳ ゴシック" panose="020B0609070205080204" pitchFamily="49" charset="-128"/>
              </a:rPr>
              <a:t>　</a:t>
            </a:r>
            <a:r>
              <a:rPr lang="ja-JP" altLang="en-US" sz="3600" dirty="0">
                <a:solidFill>
                  <a:schemeClr val="tx1"/>
                </a:solidFill>
                <a:latin typeface="ＭＳ ゴシック" panose="020B0609070205080204" pitchFamily="49" charset="-128"/>
                <a:ea typeface="ＭＳ ゴシック" panose="020B0609070205080204" pitchFamily="49" charset="-128"/>
              </a:rPr>
              <a:t>更なる残留塩素減少防止</a:t>
            </a:r>
            <a:r>
              <a:rPr lang="ja-JP" altLang="en-US" sz="3600" dirty="0" smtClean="0">
                <a:solidFill>
                  <a:schemeClr val="tx1"/>
                </a:solidFill>
                <a:latin typeface="ＭＳ ゴシック" panose="020B0609070205080204" pitchFamily="49" charset="-128"/>
                <a:ea typeface="ＭＳ ゴシック" panose="020B0609070205080204" pitchFamily="49" charset="-128"/>
              </a:rPr>
              <a:t>効果等の確認を</a:t>
            </a:r>
            <a:r>
              <a:rPr lang="ja-JP" altLang="en-US" sz="3600" dirty="0">
                <a:solidFill>
                  <a:schemeClr val="tx1"/>
                </a:solidFill>
                <a:latin typeface="ＭＳ ゴシック" panose="020B0609070205080204" pitchFamily="49" charset="-128"/>
                <a:ea typeface="ＭＳ ゴシック" panose="020B0609070205080204" pitchFamily="49" charset="-128"/>
              </a:rPr>
              <a:t>行うため、過去の検証と管種、口径等の異なる配水管</a:t>
            </a:r>
            <a:r>
              <a:rPr lang="ja-JP" altLang="en-US" sz="3600" dirty="0" smtClean="0">
                <a:solidFill>
                  <a:schemeClr val="tx1"/>
                </a:solidFill>
                <a:latin typeface="ＭＳ ゴシック" panose="020B0609070205080204" pitchFamily="49" charset="-128"/>
                <a:ea typeface="ＭＳ ゴシック" panose="020B0609070205080204" pitchFamily="49" charset="-128"/>
              </a:rPr>
              <a:t>にて、核</a:t>
            </a:r>
            <a:r>
              <a:rPr lang="ja-JP" altLang="en-US" sz="3600" dirty="0">
                <a:solidFill>
                  <a:schemeClr val="tx1"/>
                </a:solidFill>
                <a:latin typeface="ＭＳ ゴシック" panose="020B0609070205080204" pitchFamily="49" charset="-128"/>
                <a:ea typeface="ＭＳ ゴシック" panose="020B0609070205080204" pitchFamily="49" charset="-128"/>
              </a:rPr>
              <a:t>磁気共鳴</a:t>
            </a:r>
            <a:r>
              <a:rPr lang="en-US" altLang="ja-JP" sz="3600" dirty="0">
                <a:solidFill>
                  <a:schemeClr val="tx1"/>
                </a:solidFill>
                <a:latin typeface="ＭＳ ゴシック" panose="020B0609070205080204" pitchFamily="49" charset="-128"/>
                <a:ea typeface="ＭＳ ゴシック" panose="020B0609070205080204" pitchFamily="49" charset="-128"/>
              </a:rPr>
              <a:t>(NMR</a:t>
            </a:r>
            <a:r>
              <a:rPr lang="en-US" altLang="ja-JP" sz="3600" dirty="0" smtClean="0">
                <a:solidFill>
                  <a:schemeClr val="tx1"/>
                </a:solidFill>
                <a:latin typeface="ＭＳ ゴシック" panose="020B0609070205080204" pitchFamily="49" charset="-128"/>
                <a:ea typeface="ＭＳ ゴシック" panose="020B0609070205080204" pitchFamily="49" charset="-128"/>
              </a:rPr>
              <a:t>)</a:t>
            </a:r>
            <a:r>
              <a:rPr lang="ja-JP" altLang="en-US" sz="3600" dirty="0" smtClean="0">
                <a:solidFill>
                  <a:schemeClr val="tx1"/>
                </a:solidFill>
                <a:latin typeface="ＭＳ ゴシック" panose="020B0609070205080204" pitchFamily="49" charset="-128"/>
                <a:ea typeface="ＭＳ ゴシック" panose="020B0609070205080204" pitchFamily="49" charset="-128"/>
              </a:rPr>
              <a:t>工法の</a:t>
            </a:r>
            <a:r>
              <a:rPr lang="ja-JP" altLang="en-US" sz="3600" dirty="0" smtClean="0">
                <a:solidFill>
                  <a:schemeClr val="tx1"/>
                </a:solidFill>
                <a:latin typeface="ＭＳ ゴシック" panose="020B0609070205080204" pitchFamily="49" charset="-128"/>
                <a:ea typeface="ＭＳ ゴシック" panose="020B0609070205080204" pitchFamily="49" charset="-128"/>
              </a:rPr>
              <a:t>検証を行った。</a:t>
            </a:r>
            <a:endParaRPr lang="en-US" altLang="ja-JP" sz="3600" dirty="0" smtClean="0">
              <a:solidFill>
                <a:schemeClr val="tx1"/>
              </a:solidFill>
              <a:latin typeface="ＭＳ ゴシック" panose="020B0609070205080204" pitchFamily="49" charset="-128"/>
              <a:ea typeface="ＭＳ ゴシック" panose="020B0609070205080204" pitchFamily="49" charset="-128"/>
            </a:endParaRPr>
          </a:p>
        </p:txBody>
      </p:sp>
      <p:sp>
        <p:nvSpPr>
          <p:cNvPr id="5" name="タイトル 4"/>
          <p:cNvSpPr>
            <a:spLocks noGrp="1"/>
          </p:cNvSpPr>
          <p:nvPr>
            <p:ph type="title"/>
          </p:nvPr>
        </p:nvSpPr>
        <p:spPr/>
        <p:txBody>
          <a:bodyPr/>
          <a:lstStyle/>
          <a:p>
            <a:r>
              <a:rPr kumimoji="1" lang="ja-JP" altLang="en-US" dirty="0" smtClean="0">
                <a:latin typeface="+mj-ea"/>
              </a:rPr>
              <a:t>目的</a:t>
            </a:r>
            <a:endParaRPr kumimoji="1" lang="ja-JP" altLang="en-US" dirty="0">
              <a:latin typeface="+mj-ea"/>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3</a:t>
            </a:fld>
            <a:endParaRPr kumimoji="1" lang="ja-JP" altLang="en-US" dirty="0"/>
          </a:p>
        </p:txBody>
      </p:sp>
    </p:spTree>
    <p:extLst>
      <p:ext uri="{BB962C8B-B14F-4D97-AF65-F5344CB8AC3E}">
        <p14:creationId xmlns:p14="http://schemas.microsoft.com/office/powerpoint/2010/main" val="2510133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p:cNvSpPr txBox="1">
            <a:spLocks/>
          </p:cNvSpPr>
          <p:nvPr/>
        </p:nvSpPr>
        <p:spPr>
          <a:xfrm>
            <a:off x="467544" y="200710"/>
            <a:ext cx="8424936" cy="1080120"/>
          </a:xfrm>
          <a:prstGeom prst="rect">
            <a:avLst/>
          </a:prstGeom>
        </p:spPr>
        <p:txBody>
          <a:bodyPr vert="horz" lIns="91440" tIns="45720" rIns="91440" bIns="45720" rtlCol="0" anchor="ctr">
            <a:noAutofit/>
          </a:bodyPr>
          <a:lstStyle>
            <a:lvl1pPr algn="ctr" defTabSz="914400" rtl="0" eaLnBrk="1" latinLnBrk="0" hangingPunct="1">
              <a:lnSpc>
                <a:spcPts val="5800"/>
              </a:lnSpc>
              <a:spcBef>
                <a:spcPct val="0"/>
              </a:spcBef>
              <a:buNone/>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z="4000" dirty="0">
                <a:solidFill>
                  <a:schemeClr val="bg1"/>
                </a:solidFill>
                <a:latin typeface="+mj-ea"/>
              </a:rPr>
              <a:t>防錆装置（</a:t>
            </a:r>
            <a:r>
              <a:rPr lang="ja-JP" altLang="en-US" sz="4000" dirty="0" smtClean="0">
                <a:solidFill>
                  <a:schemeClr val="bg1"/>
                </a:solidFill>
                <a:latin typeface="+mj-ea"/>
              </a:rPr>
              <a:t>ＮＭＲ</a:t>
            </a:r>
            <a:r>
              <a:rPr lang="ja-JP" altLang="en-US" sz="4000" dirty="0">
                <a:solidFill>
                  <a:schemeClr val="bg1"/>
                </a:solidFill>
                <a:latin typeface="+mj-ea"/>
              </a:rPr>
              <a:t>装置）</a:t>
            </a:r>
            <a:r>
              <a:rPr lang="ja-JP" altLang="en-US" sz="4000" dirty="0" smtClean="0">
                <a:solidFill>
                  <a:schemeClr val="bg1"/>
                </a:solidFill>
                <a:latin typeface="+mj-ea"/>
              </a:rPr>
              <a:t>に</a:t>
            </a:r>
            <a:r>
              <a:rPr lang="ja-JP" altLang="en-US" sz="4000" dirty="0">
                <a:solidFill>
                  <a:schemeClr val="bg1"/>
                </a:solidFill>
                <a:latin typeface="+mj-ea"/>
              </a:rPr>
              <a:t>ついて</a:t>
            </a:r>
          </a:p>
        </p:txBody>
      </p:sp>
      <p:pic>
        <p:nvPicPr>
          <p:cNvPr id="1027" name="Picture 3" descr="C:\Users\01102014\Desktop\【修正】案内・平面図.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7047" y="1360386"/>
            <a:ext cx="4319471" cy="48769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4067945" y="908720"/>
            <a:ext cx="5328591" cy="1548598"/>
            <a:chOff x="4067945" y="692696"/>
            <a:chExt cx="5328591" cy="1548598"/>
          </a:xfrm>
        </p:grpSpPr>
        <p:sp>
          <p:nvSpPr>
            <p:cNvPr id="32" name="AutoShape 8"/>
            <p:cNvSpPr>
              <a:spLocks noChangeArrowheads="1"/>
            </p:cNvSpPr>
            <p:nvPr/>
          </p:nvSpPr>
          <p:spPr bwMode="auto">
            <a:xfrm>
              <a:off x="4067945" y="1064806"/>
              <a:ext cx="5004048" cy="827666"/>
            </a:xfrm>
            <a:prstGeom prst="roundRect">
              <a:avLst>
                <a:gd name="adj" fmla="val 16667"/>
              </a:avLst>
            </a:prstGeom>
            <a:solidFill>
              <a:schemeClr val="bg1"/>
            </a:solidFill>
            <a:ln w="19050">
              <a:solidFill>
                <a:schemeClr val="tx2"/>
              </a:solidFill>
              <a:round/>
              <a:headEnd/>
              <a:tailEnd/>
            </a:ln>
            <a:extLst/>
          </p:spPr>
          <p:txBody>
            <a:bodyPr wrap="none" anchor="ctr"/>
            <a:lstStyle/>
            <a:p>
              <a:pPr algn="ctr"/>
              <a:endParaRPr lang="ja-JP" altLang="en-US" sz="3600" u="sng">
                <a:latin typeface="ＭＳ Ｐゴシック" pitchFamily="50" charset="-128"/>
                <a:ea typeface="ＭＳ Ｐゴシック" pitchFamily="50" charset="-128"/>
              </a:endParaRPr>
            </a:p>
          </p:txBody>
        </p:sp>
        <p:sp>
          <p:nvSpPr>
            <p:cNvPr id="5" name="サブタイトル 2"/>
            <p:cNvSpPr txBox="1">
              <a:spLocks/>
            </p:cNvSpPr>
            <p:nvPr/>
          </p:nvSpPr>
          <p:spPr>
            <a:xfrm>
              <a:off x="4144705" y="692696"/>
              <a:ext cx="5251831" cy="154859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ja-JP" altLang="en-US" dirty="0">
                  <a:solidFill>
                    <a:schemeClr val="tx1"/>
                  </a:solidFill>
                  <a:latin typeface="ＭＳ Ｐゴシック" pitchFamily="50" charset="-128"/>
                  <a:ea typeface="ＭＳ Ｐゴシック" pitchFamily="50" charset="-128"/>
                </a:rPr>
                <a:t>防錆装置を水道管の外側に取付ける　</a:t>
              </a:r>
              <a:endParaRPr lang="en-US" altLang="ja-JP" dirty="0">
                <a:solidFill>
                  <a:schemeClr val="tx1"/>
                </a:solidFill>
                <a:latin typeface="ＭＳ Ｐゴシック" pitchFamily="50" charset="-128"/>
                <a:ea typeface="ＭＳ Ｐゴシック" pitchFamily="50" charset="-128"/>
              </a:endParaRPr>
            </a:p>
          </p:txBody>
        </p:sp>
      </p:grpSp>
      <p:grpSp>
        <p:nvGrpSpPr>
          <p:cNvPr id="3" name="グループ化 2"/>
          <p:cNvGrpSpPr/>
          <p:nvPr/>
        </p:nvGrpSpPr>
        <p:grpSpPr>
          <a:xfrm>
            <a:off x="4895309" y="2960522"/>
            <a:ext cx="3520707" cy="1548598"/>
            <a:chOff x="4895310" y="2329068"/>
            <a:chExt cx="3061066" cy="1548598"/>
          </a:xfrm>
        </p:grpSpPr>
        <p:sp>
          <p:nvSpPr>
            <p:cNvPr id="15" name="AutoShape 8"/>
            <p:cNvSpPr>
              <a:spLocks noChangeArrowheads="1"/>
            </p:cNvSpPr>
            <p:nvPr/>
          </p:nvSpPr>
          <p:spPr bwMode="auto">
            <a:xfrm>
              <a:off x="4895310" y="2541162"/>
              <a:ext cx="2786648" cy="1160404"/>
            </a:xfrm>
            <a:prstGeom prst="roundRect">
              <a:avLst>
                <a:gd name="adj" fmla="val 16667"/>
              </a:avLst>
            </a:prstGeom>
            <a:solidFill>
              <a:schemeClr val="bg1"/>
            </a:solidFill>
            <a:ln w="19050">
              <a:solidFill>
                <a:schemeClr val="tx2"/>
              </a:solidFill>
              <a:round/>
              <a:headEnd/>
              <a:tailEnd/>
            </a:ln>
            <a:extLst/>
          </p:spPr>
          <p:txBody>
            <a:bodyPr wrap="none" anchor="ctr"/>
            <a:lstStyle/>
            <a:p>
              <a:pPr algn="ctr"/>
              <a:endParaRPr lang="ja-JP" altLang="en-US" sz="3600" u="sng">
                <a:latin typeface="ＭＳ Ｐゴシック" pitchFamily="50" charset="-128"/>
                <a:ea typeface="ＭＳ Ｐゴシック" pitchFamily="50" charset="-128"/>
              </a:endParaRPr>
            </a:p>
          </p:txBody>
        </p:sp>
        <p:sp>
          <p:nvSpPr>
            <p:cNvPr id="16" name="サブタイトル 2"/>
            <p:cNvSpPr txBox="1">
              <a:spLocks/>
            </p:cNvSpPr>
            <p:nvPr/>
          </p:nvSpPr>
          <p:spPr>
            <a:xfrm>
              <a:off x="5004048" y="2329068"/>
              <a:ext cx="2952328" cy="1548598"/>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ja-JP" altLang="en-US" dirty="0">
                  <a:solidFill>
                    <a:schemeClr val="tx1"/>
                  </a:solidFill>
                  <a:latin typeface="ＭＳ Ｐゴシック" pitchFamily="50" charset="-128"/>
                  <a:ea typeface="ＭＳ Ｐゴシック" pitchFamily="50" charset="-128"/>
                </a:rPr>
                <a:t>特定の電磁波により，</a:t>
              </a:r>
              <a:endParaRPr lang="en-US" altLang="ja-JP" dirty="0">
                <a:solidFill>
                  <a:schemeClr val="tx1"/>
                </a:solidFill>
                <a:latin typeface="ＭＳ Ｐゴシック" pitchFamily="50" charset="-128"/>
                <a:ea typeface="ＭＳ Ｐゴシック" pitchFamily="50" charset="-128"/>
              </a:endParaRPr>
            </a:p>
            <a:p>
              <a:pPr marL="0" indent="0">
                <a:buNone/>
              </a:pPr>
              <a:r>
                <a:rPr lang="ja-JP" altLang="en-US" dirty="0">
                  <a:solidFill>
                    <a:schemeClr val="tx1"/>
                  </a:solidFill>
                  <a:latin typeface="ＭＳ Ｐゴシック" pitchFamily="50" charset="-128"/>
                  <a:ea typeface="ＭＳ Ｐゴシック" pitchFamily="50" charset="-128"/>
                </a:rPr>
                <a:t>赤錆を黒錆に変える</a:t>
              </a:r>
              <a:endParaRPr lang="en-US" altLang="ja-JP" dirty="0">
                <a:solidFill>
                  <a:schemeClr val="tx1"/>
                </a:solidFill>
                <a:latin typeface="ＭＳ Ｐゴシック" pitchFamily="50" charset="-128"/>
                <a:ea typeface="ＭＳ Ｐゴシック" pitchFamily="50" charset="-128"/>
              </a:endParaRPr>
            </a:p>
          </p:txBody>
        </p:sp>
      </p:grpSp>
      <p:sp>
        <p:nvSpPr>
          <p:cNvPr id="17" name="ストライプ矢印 16"/>
          <p:cNvSpPr/>
          <p:nvPr/>
        </p:nvSpPr>
        <p:spPr>
          <a:xfrm rot="5400000">
            <a:off x="6067842" y="4453440"/>
            <a:ext cx="759366" cy="8707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grpSp>
        <p:nvGrpSpPr>
          <p:cNvPr id="4" name="グループ化 3"/>
          <p:cNvGrpSpPr/>
          <p:nvPr/>
        </p:nvGrpSpPr>
        <p:grpSpPr>
          <a:xfrm>
            <a:off x="4333250" y="5193196"/>
            <a:ext cx="4233534" cy="1116124"/>
            <a:chOff x="4333250" y="4213976"/>
            <a:chExt cx="4233534" cy="1116124"/>
          </a:xfrm>
        </p:grpSpPr>
        <p:sp>
          <p:nvSpPr>
            <p:cNvPr id="18" name="AutoShape 8"/>
            <p:cNvSpPr>
              <a:spLocks noChangeArrowheads="1"/>
            </p:cNvSpPr>
            <p:nvPr/>
          </p:nvSpPr>
          <p:spPr bwMode="auto">
            <a:xfrm>
              <a:off x="4333250" y="4430000"/>
              <a:ext cx="4233534" cy="720080"/>
            </a:xfrm>
            <a:prstGeom prst="roundRect">
              <a:avLst>
                <a:gd name="adj" fmla="val 16667"/>
              </a:avLst>
            </a:prstGeom>
            <a:solidFill>
              <a:schemeClr val="bg1"/>
            </a:solidFill>
            <a:ln w="19050">
              <a:solidFill>
                <a:schemeClr val="tx2"/>
              </a:solidFill>
              <a:round/>
              <a:headEnd/>
              <a:tailEnd/>
            </a:ln>
            <a:extLst/>
          </p:spPr>
          <p:txBody>
            <a:bodyPr wrap="none" anchor="ctr"/>
            <a:lstStyle/>
            <a:p>
              <a:pPr algn="ctr"/>
              <a:endParaRPr lang="ja-JP" altLang="en-US" sz="3600" u="sng">
                <a:latin typeface="ＭＳ Ｐゴシック" pitchFamily="50" charset="-128"/>
                <a:ea typeface="ＭＳ Ｐゴシック" pitchFamily="50" charset="-128"/>
              </a:endParaRPr>
            </a:p>
          </p:txBody>
        </p:sp>
        <p:sp>
          <p:nvSpPr>
            <p:cNvPr id="19" name="サブタイトル 2"/>
            <p:cNvSpPr txBox="1">
              <a:spLocks/>
            </p:cNvSpPr>
            <p:nvPr/>
          </p:nvSpPr>
          <p:spPr>
            <a:xfrm>
              <a:off x="4466391" y="4213976"/>
              <a:ext cx="4032447" cy="1116124"/>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ja-JP" altLang="en-US" dirty="0">
                  <a:solidFill>
                    <a:schemeClr val="tx1"/>
                  </a:solidFill>
                  <a:latin typeface="ＭＳ Ｐゴシック" pitchFamily="50" charset="-128"/>
                  <a:ea typeface="ＭＳ Ｐゴシック" pitchFamily="50" charset="-128"/>
                </a:rPr>
                <a:t>塩素消費を抑えることが可能　</a:t>
              </a:r>
              <a:endParaRPr lang="en-US" altLang="ja-JP" dirty="0">
                <a:solidFill>
                  <a:schemeClr val="tx1"/>
                </a:solidFill>
                <a:latin typeface="ＭＳ Ｐゴシック" pitchFamily="50" charset="-128"/>
                <a:ea typeface="ＭＳ Ｐゴシック" pitchFamily="50" charset="-128"/>
              </a:endParaRPr>
            </a:p>
          </p:txBody>
        </p:sp>
      </p:grpSp>
      <p:sp>
        <p:nvSpPr>
          <p:cNvPr id="21" name="ストライプ矢印 20"/>
          <p:cNvSpPr/>
          <p:nvPr/>
        </p:nvSpPr>
        <p:spPr>
          <a:xfrm rot="5400000">
            <a:off x="6052851" y="2167064"/>
            <a:ext cx="759366" cy="8707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pPr/>
              <a:t>4</a:t>
            </a:fld>
            <a:endParaRPr kumimoji="1" lang="ja-JP" altLang="en-US"/>
          </a:p>
        </p:txBody>
      </p:sp>
    </p:spTree>
    <p:extLst>
      <p:ext uri="{BB962C8B-B14F-4D97-AF65-F5344CB8AC3E}">
        <p14:creationId xmlns:p14="http://schemas.microsoft.com/office/powerpoint/2010/main" val="1446801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34744" y="1700808"/>
            <a:ext cx="8921253" cy="3096344"/>
          </a:xfrm>
          <a:solidFill>
            <a:schemeClr val="bg1"/>
          </a:solidFill>
        </p:spPr>
        <p:txBody>
          <a:bodyPr>
            <a:noAutofit/>
          </a:bodyPr>
          <a:lstStyle/>
          <a:p>
            <a:r>
              <a:rPr lang="ja-JP" altLang="en-US" sz="2800" dirty="0">
                <a:solidFill>
                  <a:schemeClr val="tx1"/>
                </a:solidFill>
              </a:rPr>
              <a:t>実際に運用中の口径</a:t>
            </a:r>
            <a:r>
              <a:rPr lang="en-US" altLang="ja-JP" sz="2800" dirty="0">
                <a:solidFill>
                  <a:schemeClr val="tx1"/>
                </a:solidFill>
              </a:rPr>
              <a:t>50mm</a:t>
            </a:r>
            <a:r>
              <a:rPr lang="ja-JP" altLang="en-US" sz="2800" dirty="0">
                <a:solidFill>
                  <a:schemeClr val="tx1"/>
                </a:solidFill>
              </a:rPr>
              <a:t>の</a:t>
            </a:r>
            <a:r>
              <a:rPr lang="en-US" altLang="ja-JP" sz="2800" dirty="0">
                <a:solidFill>
                  <a:schemeClr val="tx1"/>
                </a:solidFill>
              </a:rPr>
              <a:t>SGP‐VB</a:t>
            </a:r>
            <a:r>
              <a:rPr lang="ja-JP" altLang="en-US" sz="2800" dirty="0">
                <a:solidFill>
                  <a:schemeClr val="tx1"/>
                </a:solidFill>
              </a:rPr>
              <a:t>管に</a:t>
            </a:r>
            <a:r>
              <a:rPr lang="ja-JP" altLang="en-US" sz="2800" dirty="0" smtClean="0">
                <a:solidFill>
                  <a:schemeClr val="tx1"/>
                </a:solidFill>
              </a:rPr>
              <a:t>防錆</a:t>
            </a:r>
            <a:r>
              <a:rPr lang="ja-JP" altLang="en-US" sz="2800" dirty="0">
                <a:solidFill>
                  <a:schemeClr val="tx1"/>
                </a:solidFill>
              </a:rPr>
              <a:t>装置を設置した下流側における、</a:t>
            </a:r>
            <a:r>
              <a:rPr lang="ja-JP" altLang="en-US" sz="2800" dirty="0" smtClean="0">
                <a:solidFill>
                  <a:srgbClr val="FF0000"/>
                </a:solidFill>
              </a:rPr>
              <a:t>残留塩素減少防止効果が</a:t>
            </a:r>
            <a:r>
              <a:rPr lang="ja-JP" altLang="en-US" sz="2800" dirty="0">
                <a:solidFill>
                  <a:srgbClr val="FF0000"/>
                </a:solidFill>
              </a:rPr>
              <a:t>確認できなかった</a:t>
            </a:r>
            <a:r>
              <a:rPr lang="ja-JP" altLang="en-US" sz="2800" dirty="0" smtClean="0">
                <a:solidFill>
                  <a:srgbClr val="FF0000"/>
                </a:solidFill>
              </a:rPr>
              <a:t>。</a:t>
            </a:r>
            <a:endParaRPr lang="en-US" altLang="ja-JP" sz="2800" dirty="0" smtClean="0">
              <a:solidFill>
                <a:srgbClr val="FF0000"/>
              </a:solidFill>
            </a:endParaRPr>
          </a:p>
          <a:p>
            <a:r>
              <a:rPr lang="ja-JP" altLang="en-US" sz="2800" dirty="0" smtClean="0">
                <a:solidFill>
                  <a:schemeClr val="tx1"/>
                </a:solidFill>
              </a:rPr>
              <a:t>これら</a:t>
            </a:r>
            <a:r>
              <a:rPr lang="ja-JP" altLang="en-US" sz="2800" dirty="0">
                <a:solidFill>
                  <a:schemeClr val="tx1"/>
                </a:solidFill>
              </a:rPr>
              <a:t>の結果は、</a:t>
            </a:r>
            <a:r>
              <a:rPr lang="en-US" altLang="ja-JP" sz="2800" dirty="0">
                <a:solidFill>
                  <a:srgbClr val="FF0000"/>
                </a:solidFill>
              </a:rPr>
              <a:t>SGP‐VB</a:t>
            </a:r>
            <a:r>
              <a:rPr lang="ja-JP" altLang="en-US" sz="2800" dirty="0">
                <a:solidFill>
                  <a:srgbClr val="FF0000"/>
                </a:solidFill>
              </a:rPr>
              <a:t>管の腐食箇所は主に継手部分のみであったため</a:t>
            </a:r>
            <a:r>
              <a:rPr lang="ja-JP" altLang="en-US" sz="2800" dirty="0">
                <a:solidFill>
                  <a:schemeClr val="tx1"/>
                </a:solidFill>
              </a:rPr>
              <a:t>、「残留塩素」と「</a:t>
            </a:r>
            <a:r>
              <a:rPr lang="ja-JP" altLang="en-US" sz="2800" dirty="0" smtClean="0">
                <a:solidFill>
                  <a:schemeClr val="tx1"/>
                </a:solidFill>
              </a:rPr>
              <a:t>鉄分値」</a:t>
            </a:r>
            <a:r>
              <a:rPr lang="ja-JP" altLang="en-US" sz="2800" dirty="0">
                <a:solidFill>
                  <a:schemeClr val="tx1"/>
                </a:solidFill>
              </a:rPr>
              <a:t>に与える影響が少なかったためだと考えられる</a:t>
            </a:r>
            <a:r>
              <a:rPr lang="ja-JP" altLang="en-US" sz="2800" dirty="0" smtClean="0">
                <a:solidFill>
                  <a:schemeClr val="tx1"/>
                </a:solidFill>
              </a:rPr>
              <a:t>。</a:t>
            </a:r>
            <a:endParaRPr lang="en-US" altLang="ja-JP" sz="2800" dirty="0" smtClean="0">
              <a:solidFill>
                <a:schemeClr val="tx1"/>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5</a:t>
            </a:fld>
            <a:endParaRPr kumimoji="1" lang="ja-JP" altLang="en-US"/>
          </a:p>
        </p:txBody>
      </p:sp>
      <p:sp>
        <p:nvSpPr>
          <p:cNvPr id="4" name="タイトル 3"/>
          <p:cNvSpPr>
            <a:spLocks noGrp="1"/>
          </p:cNvSpPr>
          <p:nvPr>
            <p:ph type="title"/>
          </p:nvPr>
        </p:nvSpPr>
        <p:spPr/>
        <p:txBody>
          <a:bodyPr>
            <a:normAutofit/>
          </a:bodyPr>
          <a:lstStyle/>
          <a:p>
            <a:r>
              <a:rPr lang="ja-JP" altLang="en-US" dirty="0" smtClean="0"/>
              <a:t>平成</a:t>
            </a:r>
            <a:r>
              <a:rPr lang="en-US" altLang="ja-JP" dirty="0" smtClean="0"/>
              <a:t>28</a:t>
            </a:r>
            <a:r>
              <a:rPr lang="ja-JP" altLang="en-US" dirty="0" smtClean="0"/>
              <a:t>年度から</a:t>
            </a:r>
            <a:r>
              <a:rPr lang="en-US" altLang="ja-JP" dirty="0" smtClean="0"/>
              <a:t>29</a:t>
            </a:r>
            <a:r>
              <a:rPr lang="ja-JP" altLang="en-US" dirty="0" smtClean="0"/>
              <a:t>年度の報告</a:t>
            </a:r>
            <a:endParaRPr kumimoji="1" lang="ja-JP" altLang="en-US" dirty="0"/>
          </a:p>
        </p:txBody>
      </p:sp>
      <p:sp>
        <p:nvSpPr>
          <p:cNvPr id="8" name="テキスト ボックス 7"/>
          <p:cNvSpPr txBox="1"/>
          <p:nvPr/>
        </p:nvSpPr>
        <p:spPr>
          <a:xfrm>
            <a:off x="611560" y="5412157"/>
            <a:ext cx="8075240" cy="1238155"/>
          </a:xfrm>
          <a:prstGeom prst="rect">
            <a:avLst/>
          </a:prstGeom>
        </p:spPr>
        <p:style>
          <a:lnRef idx="1">
            <a:schemeClr val="accent5"/>
          </a:lnRef>
          <a:fillRef idx="2">
            <a:schemeClr val="accent5"/>
          </a:fillRef>
          <a:effectRef idx="1">
            <a:schemeClr val="accent5"/>
          </a:effectRef>
          <a:fontRef idx="minor">
            <a:schemeClr val="dk1"/>
          </a:fontRef>
        </p:style>
        <p:txBody>
          <a:bodyPr wrap="square" lIns="153919" rtlCol="0" anchor="ctr" anchorCtr="0">
            <a:noAutofit/>
          </a:bodyPr>
          <a:lstStyle/>
          <a:p>
            <a:pPr algn="ctr"/>
            <a:r>
              <a:rPr lang="ja-JP" altLang="en-US" sz="2400" dirty="0" smtClean="0"/>
              <a:t>設置前</a:t>
            </a:r>
            <a:r>
              <a:rPr lang="ja-JP" altLang="en-US" sz="2400" dirty="0"/>
              <a:t>の腐食が想定される</a:t>
            </a:r>
            <a:r>
              <a:rPr lang="ja-JP" altLang="en-US" sz="2400" dirty="0">
                <a:solidFill>
                  <a:srgbClr val="FF0000"/>
                </a:solidFill>
              </a:rPr>
              <a:t>継手の一部をサンプリング</a:t>
            </a:r>
            <a:r>
              <a:rPr lang="ja-JP" altLang="en-US" sz="2400" dirty="0"/>
              <a:t>し</a:t>
            </a:r>
            <a:r>
              <a:rPr lang="ja-JP" altLang="en-US" sz="2400" dirty="0" smtClean="0"/>
              <a:t>、</a:t>
            </a:r>
            <a:endParaRPr lang="en-US" altLang="ja-JP" sz="2400" dirty="0" smtClean="0"/>
          </a:p>
          <a:p>
            <a:pPr algn="ctr"/>
            <a:r>
              <a:rPr lang="ja-JP" altLang="en-US" sz="2400" dirty="0" smtClean="0"/>
              <a:t>上流側</a:t>
            </a:r>
            <a:r>
              <a:rPr lang="ja-JP" altLang="en-US" sz="2400" dirty="0"/>
              <a:t>と下流側で比較することで防錆効果の確認を</a:t>
            </a:r>
            <a:r>
              <a:rPr lang="ja-JP" altLang="en-US" sz="2400" dirty="0" smtClean="0"/>
              <a:t>行い、</a:t>
            </a:r>
            <a:endParaRPr lang="en-US" altLang="ja-JP" sz="2400" dirty="0" smtClean="0"/>
          </a:p>
          <a:p>
            <a:pPr algn="ctr"/>
            <a:r>
              <a:rPr lang="ja-JP" altLang="en-US" sz="2400" dirty="0" smtClean="0"/>
              <a:t>本検証を終える。</a:t>
            </a:r>
            <a:endParaRPr lang="ja-JP" altLang="en-US" sz="2400" dirty="0">
              <a:solidFill>
                <a:prstClr val="black"/>
              </a:solidFill>
              <a:latin typeface="HGPｺﾞｼｯｸE" pitchFamily="50" charset="-128"/>
              <a:ea typeface="HGPｺﾞｼｯｸE" pitchFamily="50" charset="-128"/>
            </a:endParaRPr>
          </a:p>
        </p:txBody>
      </p:sp>
      <p:sp>
        <p:nvSpPr>
          <p:cNvPr id="10" name="ストライプ矢印 9"/>
          <p:cNvSpPr/>
          <p:nvPr/>
        </p:nvSpPr>
        <p:spPr>
          <a:xfrm rot="5400000">
            <a:off x="4192316" y="4486160"/>
            <a:ext cx="759366" cy="87072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955687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1252728"/>
          </a:xfrm>
        </p:spPr>
        <p:txBody>
          <a:bodyPr/>
          <a:lstStyle/>
          <a:p>
            <a:r>
              <a:rPr kumimoji="1" lang="ja-JP" altLang="en-US" dirty="0" smtClean="0">
                <a:latin typeface="+mj-ea"/>
              </a:rPr>
              <a:t>検証方法</a:t>
            </a:r>
            <a:endParaRPr kumimoji="1" lang="ja-JP" altLang="en-US" dirty="0">
              <a:latin typeface="+mj-ea"/>
            </a:endParaRPr>
          </a:p>
        </p:txBody>
      </p:sp>
      <p:sp>
        <p:nvSpPr>
          <p:cNvPr id="6" name="コンテンツ プレースホルダー 5"/>
          <p:cNvSpPr>
            <a:spLocks noGrp="1"/>
          </p:cNvSpPr>
          <p:nvPr>
            <p:ph idx="1"/>
          </p:nvPr>
        </p:nvSpPr>
        <p:spPr>
          <a:xfrm>
            <a:off x="624004" y="2852936"/>
            <a:ext cx="8067420" cy="2448272"/>
          </a:xfrm>
          <a:solidFill>
            <a:schemeClr val="bg1"/>
          </a:solidFill>
        </p:spPr>
        <p:txBody>
          <a:bodyPr>
            <a:normAutofit/>
          </a:bodyPr>
          <a:lstStyle/>
          <a:p>
            <a:pPr marL="0" indent="0">
              <a:buNone/>
            </a:pPr>
            <a:r>
              <a:rPr lang="ja-JP" altLang="en-US" sz="2800" dirty="0">
                <a:solidFill>
                  <a:schemeClr val="tx1"/>
                </a:solidFill>
                <a:latin typeface="ＭＳ ゴシック" panose="020B0609070205080204" pitchFamily="49" charset="-128"/>
                <a:ea typeface="ＭＳ ゴシック" panose="020B0609070205080204" pitchFamily="49" charset="-128"/>
              </a:rPr>
              <a:t>装置</a:t>
            </a:r>
            <a:r>
              <a:rPr lang="ja-JP" altLang="en-US" sz="2800" dirty="0" smtClean="0">
                <a:solidFill>
                  <a:schemeClr val="tx1"/>
                </a:solidFill>
                <a:latin typeface="ＭＳ ゴシック" panose="020B0609070205080204" pitchFamily="49" charset="-128"/>
                <a:ea typeface="ＭＳ ゴシック" panose="020B0609070205080204" pitchFamily="49" charset="-128"/>
              </a:rPr>
              <a:t>上流側を装置設置前と仮定し、装置の影響を受けている下流側との目視および</a:t>
            </a:r>
            <a:r>
              <a:rPr lang="en-US" altLang="ja-JP" sz="2800" dirty="0" smtClean="0">
                <a:solidFill>
                  <a:schemeClr val="tx1"/>
                </a:solidFill>
                <a:latin typeface="ＭＳ ゴシック" panose="020B0609070205080204" pitchFamily="49" charset="-128"/>
                <a:ea typeface="ＭＳ ゴシック" panose="020B0609070205080204" pitchFamily="49" charset="-128"/>
              </a:rPr>
              <a:t>X</a:t>
            </a:r>
            <a:r>
              <a:rPr lang="ja-JP" altLang="en-US" sz="2800" dirty="0">
                <a:solidFill>
                  <a:schemeClr val="tx1"/>
                </a:solidFill>
                <a:latin typeface="ＭＳ ゴシック" panose="020B0609070205080204" pitchFamily="49" charset="-128"/>
                <a:ea typeface="ＭＳ ゴシック" panose="020B0609070205080204" pitchFamily="49" charset="-128"/>
              </a:rPr>
              <a:t>線回折装置による定性分析を行い、錆の成分を比較することで効果の検証を行った</a:t>
            </a:r>
            <a:r>
              <a:rPr lang="ja-JP" altLang="en-US" sz="2800" dirty="0" smtClean="0">
                <a:solidFill>
                  <a:schemeClr val="tx1"/>
                </a:solidFill>
                <a:latin typeface="ＭＳ ゴシック" panose="020B0609070205080204" pitchFamily="49" charset="-128"/>
                <a:ea typeface="ＭＳ ゴシック" panose="020B0609070205080204" pitchFamily="49" charset="-128"/>
              </a:rPr>
              <a:t>。</a:t>
            </a:r>
            <a:endParaRPr lang="ja-JP" altLang="en-US" sz="2800" dirty="0">
              <a:solidFill>
                <a:schemeClr val="tx1"/>
              </a:solidFill>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6</a:t>
            </a:fld>
            <a:endParaRPr kumimoji="1" lang="ja-JP" altLang="en-US"/>
          </a:p>
        </p:txBody>
      </p:sp>
    </p:spTree>
    <p:extLst>
      <p:ext uri="{BB962C8B-B14F-4D97-AF65-F5344CB8AC3E}">
        <p14:creationId xmlns:p14="http://schemas.microsoft.com/office/powerpoint/2010/main" val="2047554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28" t="9867" r="4362" b="17387"/>
          <a:stretch/>
        </p:blipFill>
        <p:spPr bwMode="auto">
          <a:xfrm>
            <a:off x="913385" y="2266073"/>
            <a:ext cx="7776864" cy="410445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グループ化 11"/>
          <p:cNvGrpSpPr/>
          <p:nvPr/>
        </p:nvGrpSpPr>
        <p:grpSpPr>
          <a:xfrm>
            <a:off x="954956" y="2269670"/>
            <a:ext cx="7740724" cy="4397576"/>
            <a:chOff x="3402732" y="1152080"/>
            <a:chExt cx="7740724" cy="4397576"/>
          </a:xfrm>
        </p:grpSpPr>
        <p:sp>
          <p:nvSpPr>
            <p:cNvPr id="13" name="テキスト ボックス 10"/>
            <p:cNvSpPr txBox="1"/>
            <p:nvPr/>
          </p:nvSpPr>
          <p:spPr>
            <a:xfrm rot="20809967">
              <a:off x="6475616" y="4520587"/>
              <a:ext cx="3797300" cy="4318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800" b="1" dirty="0">
                  <a:solidFill>
                    <a:srgbClr val="FF0000"/>
                  </a:solidFill>
                  <a:latin typeface="ＭＳ ゴシック" panose="020B0609070205080204" pitchFamily="49" charset="-128"/>
                  <a:ea typeface="ＭＳ ゴシック" panose="020B0609070205080204" pitchFamily="49" charset="-128"/>
                </a:rPr>
                <a:t>S</a:t>
              </a:r>
              <a:r>
                <a:rPr lang="en-US" altLang="ja-JP" sz="1800" b="1" dirty="0">
                  <a:solidFill>
                    <a:srgbClr val="FF0000"/>
                  </a:solidFill>
                  <a:latin typeface="ＭＳ ゴシック" panose="020B0609070205080204" pitchFamily="49" charset="-128"/>
                  <a:ea typeface="ＭＳ ゴシック" panose="020B0609070205080204" pitchFamily="49" charset="-128"/>
                </a:rPr>
                <a:t>53</a:t>
              </a:r>
              <a:r>
                <a:rPr kumimoji="1" lang="ja-JP" altLang="en-US" sz="1800" b="1" dirty="0">
                  <a:solidFill>
                    <a:srgbClr val="FF0000"/>
                  </a:solidFill>
                  <a:latin typeface="ＭＳ ゴシック" panose="020B0609070205080204" pitchFamily="49" charset="-128"/>
                  <a:ea typeface="ＭＳ ゴシック" panose="020B0609070205080204" pitchFamily="49" charset="-128"/>
                </a:rPr>
                <a:t>年　</a:t>
              </a:r>
              <a:r>
                <a:rPr lang="en-US" altLang="ja-JP" sz="1800" b="1" dirty="0" smtClean="0">
                  <a:solidFill>
                    <a:srgbClr val="FF0000"/>
                  </a:solidFill>
                  <a:latin typeface="ＭＳ ゴシック" panose="020B0609070205080204" pitchFamily="49" charset="-128"/>
                  <a:ea typeface="ＭＳ ゴシック" panose="020B0609070205080204" pitchFamily="49" charset="-128"/>
                </a:rPr>
                <a:t>S</a:t>
              </a:r>
              <a:r>
                <a:rPr kumimoji="1" lang="en-US" altLang="ja-JP" sz="1800" b="1" dirty="0" smtClean="0">
                  <a:solidFill>
                    <a:srgbClr val="FF0000"/>
                  </a:solidFill>
                  <a:latin typeface="ＭＳ ゴシック" panose="020B0609070205080204" pitchFamily="49" charset="-128"/>
                  <a:ea typeface="ＭＳ ゴシック" panose="020B0609070205080204" pitchFamily="49" charset="-128"/>
                </a:rPr>
                <a:t>GP-VB</a:t>
              </a:r>
              <a:r>
                <a:rPr kumimoji="1" lang="ja-JP" altLang="en-US" sz="1800" b="1" dirty="0">
                  <a:solidFill>
                    <a:srgbClr val="FF0000"/>
                  </a:solidFill>
                  <a:latin typeface="ＭＳ ゴシック" panose="020B0609070205080204" pitchFamily="49" charset="-128"/>
                  <a:ea typeface="ＭＳ ゴシック" panose="020B0609070205080204" pitchFamily="49" charset="-128"/>
                </a:rPr>
                <a:t>　</a:t>
              </a:r>
              <a:r>
                <a:rPr kumimoji="1" lang="en-US" altLang="ja-JP" sz="1800" b="1" dirty="0">
                  <a:solidFill>
                    <a:srgbClr val="FF0000"/>
                  </a:solidFill>
                  <a:latin typeface="ＭＳ ゴシック" panose="020B0609070205080204" pitchFamily="49" charset="-128"/>
                  <a:ea typeface="ＭＳ ゴシック" panose="020B0609070205080204" pitchFamily="49" charset="-128"/>
                </a:rPr>
                <a:t>L</a:t>
              </a:r>
              <a:r>
                <a:rPr kumimoji="1" lang="ja-JP" altLang="en-US" sz="1800" b="1" dirty="0">
                  <a:solidFill>
                    <a:srgbClr val="FF0000"/>
                  </a:solidFill>
                  <a:latin typeface="ＭＳ ゴシック" panose="020B0609070205080204" pitchFamily="49" charset="-128"/>
                  <a:ea typeface="ＭＳ ゴシック" panose="020B0609070205080204" pitchFamily="49" charset="-128"/>
                </a:rPr>
                <a:t>≒</a:t>
              </a:r>
              <a:r>
                <a:rPr kumimoji="1" lang="en-US" altLang="ja-JP" sz="1800" b="1" dirty="0" smtClean="0">
                  <a:solidFill>
                    <a:srgbClr val="FF0000"/>
                  </a:solidFill>
                  <a:latin typeface="ＭＳ ゴシック" panose="020B0609070205080204" pitchFamily="49" charset="-128"/>
                  <a:ea typeface="ＭＳ ゴシック" panose="020B0609070205080204" pitchFamily="49" charset="-128"/>
                </a:rPr>
                <a:t>180</a:t>
              </a:r>
              <a:r>
                <a:rPr kumimoji="1" lang="ja-JP" altLang="en-US" sz="1800" b="1" dirty="0">
                  <a:solidFill>
                    <a:srgbClr val="FF0000"/>
                  </a:solidFill>
                  <a:latin typeface="ＭＳ ゴシック" panose="020B0609070205080204" pitchFamily="49" charset="-128"/>
                  <a:ea typeface="ＭＳ ゴシック" panose="020B0609070205080204" pitchFamily="49" charset="-128"/>
                </a:rPr>
                <a:t>ｍ</a:t>
              </a:r>
            </a:p>
          </p:txBody>
        </p:sp>
        <p:grpSp>
          <p:nvGrpSpPr>
            <p:cNvPr id="14" name="グループ化 13"/>
            <p:cNvGrpSpPr/>
            <p:nvPr/>
          </p:nvGrpSpPr>
          <p:grpSpPr>
            <a:xfrm>
              <a:off x="3402732" y="1152080"/>
              <a:ext cx="7740724" cy="4397576"/>
              <a:chOff x="3402732" y="1152080"/>
              <a:chExt cx="7740724" cy="4397576"/>
            </a:xfrm>
          </p:grpSpPr>
          <p:grpSp>
            <p:nvGrpSpPr>
              <p:cNvPr id="16" name="グループ化 15"/>
              <p:cNvGrpSpPr/>
              <p:nvPr/>
            </p:nvGrpSpPr>
            <p:grpSpPr>
              <a:xfrm>
                <a:off x="3402732" y="1152080"/>
                <a:ext cx="7740724" cy="4202385"/>
                <a:chOff x="3402732" y="1152080"/>
                <a:chExt cx="7740724" cy="4202385"/>
              </a:xfrm>
            </p:grpSpPr>
            <p:cxnSp>
              <p:nvCxnSpPr>
                <p:cNvPr id="17" name="直線矢印コネクタ 16"/>
                <p:cNvCxnSpPr>
                  <a:cxnSpLocks/>
                </p:cNvCxnSpPr>
                <p:nvPr/>
              </p:nvCxnSpPr>
              <p:spPr>
                <a:xfrm flipH="1">
                  <a:off x="4234582" y="3966192"/>
                  <a:ext cx="6726167" cy="138827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18"/>
                <p:cNvSpPr/>
                <p:nvPr/>
              </p:nvSpPr>
              <p:spPr>
                <a:xfrm>
                  <a:off x="3402732" y="1152080"/>
                  <a:ext cx="7480300" cy="4016829"/>
                </a:xfrm>
                <a:custGeom>
                  <a:avLst/>
                  <a:gdLst>
                    <a:gd name="connsiteX0" fmla="*/ 0 w 7531100"/>
                    <a:gd name="connsiteY0" fmla="*/ 4457700 h 4457700"/>
                    <a:gd name="connsiteX1" fmla="*/ 2527300 w 7531100"/>
                    <a:gd name="connsiteY1" fmla="*/ 3632200 h 4457700"/>
                    <a:gd name="connsiteX2" fmla="*/ 4457700 w 7531100"/>
                    <a:gd name="connsiteY2" fmla="*/ 3098800 h 4457700"/>
                    <a:gd name="connsiteX3" fmla="*/ 5918200 w 7531100"/>
                    <a:gd name="connsiteY3" fmla="*/ 3098800 h 4457700"/>
                    <a:gd name="connsiteX4" fmla="*/ 6997700 w 7531100"/>
                    <a:gd name="connsiteY4" fmla="*/ 2324100 h 4457700"/>
                    <a:gd name="connsiteX5" fmla="*/ 7315200 w 7531100"/>
                    <a:gd name="connsiteY5" fmla="*/ 2336800 h 4457700"/>
                    <a:gd name="connsiteX6" fmla="*/ 7480300 w 7531100"/>
                    <a:gd name="connsiteY6" fmla="*/ 2260600 h 4457700"/>
                    <a:gd name="connsiteX7" fmla="*/ 7416800 w 7531100"/>
                    <a:gd name="connsiteY7" fmla="*/ 2108200 h 4457700"/>
                    <a:gd name="connsiteX8" fmla="*/ 7531100 w 7531100"/>
                    <a:gd name="connsiteY8" fmla="*/ 2006600 h 4457700"/>
                    <a:gd name="connsiteX9" fmla="*/ 6426200 w 7531100"/>
                    <a:gd name="connsiteY9" fmla="*/ 0 h 4457700"/>
                    <a:gd name="connsiteX0" fmla="*/ 0 w 7531100"/>
                    <a:gd name="connsiteY0" fmla="*/ 4457700 h 4457700"/>
                    <a:gd name="connsiteX1" fmla="*/ 796471 w 7531100"/>
                    <a:gd name="connsiteY1" fmla="*/ 4221843 h 4457700"/>
                    <a:gd name="connsiteX2" fmla="*/ 2527300 w 7531100"/>
                    <a:gd name="connsiteY2" fmla="*/ 3632200 h 4457700"/>
                    <a:gd name="connsiteX3" fmla="*/ 4457700 w 7531100"/>
                    <a:gd name="connsiteY3" fmla="*/ 3098800 h 4457700"/>
                    <a:gd name="connsiteX4" fmla="*/ 5918200 w 7531100"/>
                    <a:gd name="connsiteY4" fmla="*/ 3098800 h 4457700"/>
                    <a:gd name="connsiteX5" fmla="*/ 6997700 w 7531100"/>
                    <a:gd name="connsiteY5" fmla="*/ 2324100 h 4457700"/>
                    <a:gd name="connsiteX6" fmla="*/ 7315200 w 7531100"/>
                    <a:gd name="connsiteY6" fmla="*/ 2336800 h 4457700"/>
                    <a:gd name="connsiteX7" fmla="*/ 7480300 w 7531100"/>
                    <a:gd name="connsiteY7" fmla="*/ 2260600 h 4457700"/>
                    <a:gd name="connsiteX8" fmla="*/ 7416800 w 7531100"/>
                    <a:gd name="connsiteY8" fmla="*/ 2108200 h 4457700"/>
                    <a:gd name="connsiteX9" fmla="*/ 7531100 w 7531100"/>
                    <a:gd name="connsiteY9" fmla="*/ 2006600 h 4457700"/>
                    <a:gd name="connsiteX10" fmla="*/ 6426200 w 7531100"/>
                    <a:gd name="connsiteY10" fmla="*/ 0 h 4457700"/>
                    <a:gd name="connsiteX0" fmla="*/ 0 w 7516585"/>
                    <a:gd name="connsiteY0" fmla="*/ 5212443 h 5212443"/>
                    <a:gd name="connsiteX1" fmla="*/ 781956 w 7516585"/>
                    <a:gd name="connsiteY1" fmla="*/ 4221843 h 5212443"/>
                    <a:gd name="connsiteX2" fmla="*/ 2512785 w 7516585"/>
                    <a:gd name="connsiteY2" fmla="*/ 3632200 h 5212443"/>
                    <a:gd name="connsiteX3" fmla="*/ 4443185 w 7516585"/>
                    <a:gd name="connsiteY3" fmla="*/ 3098800 h 5212443"/>
                    <a:gd name="connsiteX4" fmla="*/ 5903685 w 7516585"/>
                    <a:gd name="connsiteY4" fmla="*/ 3098800 h 5212443"/>
                    <a:gd name="connsiteX5" fmla="*/ 6983185 w 7516585"/>
                    <a:gd name="connsiteY5" fmla="*/ 2324100 h 5212443"/>
                    <a:gd name="connsiteX6" fmla="*/ 7300685 w 7516585"/>
                    <a:gd name="connsiteY6" fmla="*/ 2336800 h 5212443"/>
                    <a:gd name="connsiteX7" fmla="*/ 7465785 w 7516585"/>
                    <a:gd name="connsiteY7" fmla="*/ 2260600 h 5212443"/>
                    <a:gd name="connsiteX8" fmla="*/ 7402285 w 7516585"/>
                    <a:gd name="connsiteY8" fmla="*/ 2108200 h 5212443"/>
                    <a:gd name="connsiteX9" fmla="*/ 7516585 w 7516585"/>
                    <a:gd name="connsiteY9" fmla="*/ 2006600 h 5212443"/>
                    <a:gd name="connsiteX10" fmla="*/ 6411685 w 7516585"/>
                    <a:gd name="connsiteY10" fmla="*/ 0 h 5212443"/>
                    <a:gd name="connsiteX0" fmla="*/ 306615 w 7823200"/>
                    <a:gd name="connsiteY0" fmla="*/ 5212443 h 5212443"/>
                    <a:gd name="connsiteX1" fmla="*/ 0 w 7823200"/>
                    <a:gd name="connsiteY1" fmla="*/ 4512129 h 5212443"/>
                    <a:gd name="connsiteX2" fmla="*/ 2819400 w 7823200"/>
                    <a:gd name="connsiteY2" fmla="*/ 3632200 h 5212443"/>
                    <a:gd name="connsiteX3" fmla="*/ 4749800 w 7823200"/>
                    <a:gd name="connsiteY3" fmla="*/ 3098800 h 5212443"/>
                    <a:gd name="connsiteX4" fmla="*/ 6210300 w 7823200"/>
                    <a:gd name="connsiteY4" fmla="*/ 3098800 h 5212443"/>
                    <a:gd name="connsiteX5" fmla="*/ 7289800 w 7823200"/>
                    <a:gd name="connsiteY5" fmla="*/ 2324100 h 5212443"/>
                    <a:gd name="connsiteX6" fmla="*/ 7607300 w 7823200"/>
                    <a:gd name="connsiteY6" fmla="*/ 2336800 h 5212443"/>
                    <a:gd name="connsiteX7" fmla="*/ 7772400 w 7823200"/>
                    <a:gd name="connsiteY7" fmla="*/ 2260600 h 5212443"/>
                    <a:gd name="connsiteX8" fmla="*/ 7708900 w 7823200"/>
                    <a:gd name="connsiteY8" fmla="*/ 2108200 h 5212443"/>
                    <a:gd name="connsiteX9" fmla="*/ 7823200 w 7823200"/>
                    <a:gd name="connsiteY9" fmla="*/ 2006600 h 5212443"/>
                    <a:gd name="connsiteX10" fmla="*/ 6718300 w 7823200"/>
                    <a:gd name="connsiteY10" fmla="*/ 0 h 5212443"/>
                    <a:gd name="connsiteX0" fmla="*/ 0 w 7823200"/>
                    <a:gd name="connsiteY0" fmla="*/ 4512129 h 4512129"/>
                    <a:gd name="connsiteX1" fmla="*/ 2819400 w 7823200"/>
                    <a:gd name="connsiteY1" fmla="*/ 3632200 h 4512129"/>
                    <a:gd name="connsiteX2" fmla="*/ 4749800 w 7823200"/>
                    <a:gd name="connsiteY2" fmla="*/ 3098800 h 4512129"/>
                    <a:gd name="connsiteX3" fmla="*/ 6210300 w 7823200"/>
                    <a:gd name="connsiteY3" fmla="*/ 3098800 h 4512129"/>
                    <a:gd name="connsiteX4" fmla="*/ 7289800 w 7823200"/>
                    <a:gd name="connsiteY4" fmla="*/ 2324100 h 4512129"/>
                    <a:gd name="connsiteX5" fmla="*/ 7607300 w 7823200"/>
                    <a:gd name="connsiteY5" fmla="*/ 2336800 h 4512129"/>
                    <a:gd name="connsiteX6" fmla="*/ 7772400 w 7823200"/>
                    <a:gd name="connsiteY6" fmla="*/ 2260600 h 4512129"/>
                    <a:gd name="connsiteX7" fmla="*/ 7708900 w 7823200"/>
                    <a:gd name="connsiteY7" fmla="*/ 2108200 h 4512129"/>
                    <a:gd name="connsiteX8" fmla="*/ 7823200 w 7823200"/>
                    <a:gd name="connsiteY8" fmla="*/ 2006600 h 4512129"/>
                    <a:gd name="connsiteX9" fmla="*/ 6718300 w 7823200"/>
                    <a:gd name="connsiteY9" fmla="*/ 0 h 4512129"/>
                    <a:gd name="connsiteX0" fmla="*/ 0 w 7480300"/>
                    <a:gd name="connsiteY0" fmla="*/ 4410529 h 4410529"/>
                    <a:gd name="connsiteX1" fmla="*/ 2476500 w 7480300"/>
                    <a:gd name="connsiteY1" fmla="*/ 3632200 h 4410529"/>
                    <a:gd name="connsiteX2" fmla="*/ 4406900 w 7480300"/>
                    <a:gd name="connsiteY2" fmla="*/ 3098800 h 4410529"/>
                    <a:gd name="connsiteX3" fmla="*/ 5867400 w 7480300"/>
                    <a:gd name="connsiteY3" fmla="*/ 3098800 h 4410529"/>
                    <a:gd name="connsiteX4" fmla="*/ 6946900 w 7480300"/>
                    <a:gd name="connsiteY4" fmla="*/ 2324100 h 4410529"/>
                    <a:gd name="connsiteX5" fmla="*/ 7264400 w 7480300"/>
                    <a:gd name="connsiteY5" fmla="*/ 2336800 h 4410529"/>
                    <a:gd name="connsiteX6" fmla="*/ 7429500 w 7480300"/>
                    <a:gd name="connsiteY6" fmla="*/ 2260600 h 4410529"/>
                    <a:gd name="connsiteX7" fmla="*/ 7366000 w 7480300"/>
                    <a:gd name="connsiteY7" fmla="*/ 2108200 h 4410529"/>
                    <a:gd name="connsiteX8" fmla="*/ 7480300 w 7480300"/>
                    <a:gd name="connsiteY8" fmla="*/ 2006600 h 4410529"/>
                    <a:gd name="connsiteX9" fmla="*/ 6375400 w 7480300"/>
                    <a:gd name="connsiteY9" fmla="*/ 0 h 4410529"/>
                    <a:gd name="connsiteX0" fmla="*/ 0 w 7480300"/>
                    <a:gd name="connsiteY0" fmla="*/ 4016829 h 4016829"/>
                    <a:gd name="connsiteX1" fmla="*/ 2476500 w 7480300"/>
                    <a:gd name="connsiteY1" fmla="*/ 3238500 h 4016829"/>
                    <a:gd name="connsiteX2" fmla="*/ 4406900 w 7480300"/>
                    <a:gd name="connsiteY2" fmla="*/ 2705100 h 4016829"/>
                    <a:gd name="connsiteX3" fmla="*/ 5867400 w 7480300"/>
                    <a:gd name="connsiteY3" fmla="*/ 2705100 h 4016829"/>
                    <a:gd name="connsiteX4" fmla="*/ 6946900 w 7480300"/>
                    <a:gd name="connsiteY4" fmla="*/ 1930400 h 4016829"/>
                    <a:gd name="connsiteX5" fmla="*/ 7264400 w 7480300"/>
                    <a:gd name="connsiteY5" fmla="*/ 1943100 h 4016829"/>
                    <a:gd name="connsiteX6" fmla="*/ 7429500 w 7480300"/>
                    <a:gd name="connsiteY6" fmla="*/ 1866900 h 4016829"/>
                    <a:gd name="connsiteX7" fmla="*/ 7366000 w 7480300"/>
                    <a:gd name="connsiteY7" fmla="*/ 1714500 h 4016829"/>
                    <a:gd name="connsiteX8" fmla="*/ 7480300 w 7480300"/>
                    <a:gd name="connsiteY8" fmla="*/ 1612900 h 4016829"/>
                    <a:gd name="connsiteX9" fmla="*/ 6604000 w 7480300"/>
                    <a:gd name="connsiteY9" fmla="*/ 0 h 401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0300" h="4016829">
                      <a:moveTo>
                        <a:pt x="0" y="4016829"/>
                      </a:moveTo>
                      <a:lnTo>
                        <a:pt x="2476500" y="3238500"/>
                      </a:lnTo>
                      <a:lnTo>
                        <a:pt x="4406900" y="2705100"/>
                      </a:lnTo>
                      <a:lnTo>
                        <a:pt x="5867400" y="2705100"/>
                      </a:lnTo>
                      <a:lnTo>
                        <a:pt x="6946900" y="1930400"/>
                      </a:lnTo>
                      <a:lnTo>
                        <a:pt x="7264400" y="1943100"/>
                      </a:lnTo>
                      <a:lnTo>
                        <a:pt x="7429500" y="1866900"/>
                      </a:lnTo>
                      <a:lnTo>
                        <a:pt x="7366000" y="1714500"/>
                      </a:lnTo>
                      <a:lnTo>
                        <a:pt x="7480300" y="1612900"/>
                      </a:lnTo>
                      <a:lnTo>
                        <a:pt x="6604000" y="0"/>
                      </a:ln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3847232" y="2498280"/>
                  <a:ext cx="6883400" cy="2336800"/>
                </a:xfrm>
                <a:custGeom>
                  <a:avLst/>
                  <a:gdLst>
                    <a:gd name="connsiteX0" fmla="*/ 6883400 w 6883400"/>
                    <a:gd name="connsiteY0" fmla="*/ 0 h 2336800"/>
                    <a:gd name="connsiteX1" fmla="*/ 5461000 w 6883400"/>
                    <a:gd name="connsiteY1" fmla="*/ 1079500 h 2336800"/>
                    <a:gd name="connsiteX2" fmla="*/ 3708400 w 6883400"/>
                    <a:gd name="connsiteY2" fmla="*/ 1130300 h 2336800"/>
                    <a:gd name="connsiteX3" fmla="*/ 0 w 6883400"/>
                    <a:gd name="connsiteY3" fmla="*/ 2336800 h 2336800"/>
                  </a:gdLst>
                  <a:ahLst/>
                  <a:cxnLst>
                    <a:cxn ang="0">
                      <a:pos x="connsiteX0" y="connsiteY0"/>
                    </a:cxn>
                    <a:cxn ang="0">
                      <a:pos x="connsiteX1" y="connsiteY1"/>
                    </a:cxn>
                    <a:cxn ang="0">
                      <a:pos x="connsiteX2" y="connsiteY2"/>
                    </a:cxn>
                    <a:cxn ang="0">
                      <a:pos x="connsiteX3" y="connsiteY3"/>
                    </a:cxn>
                  </a:cxnLst>
                  <a:rect l="l" t="t" r="r" b="b"/>
                  <a:pathLst>
                    <a:path w="6883400" h="2336800">
                      <a:moveTo>
                        <a:pt x="6883400" y="0"/>
                      </a:moveTo>
                      <a:lnTo>
                        <a:pt x="5461000" y="1079500"/>
                      </a:lnTo>
                      <a:lnTo>
                        <a:pt x="3708400" y="1130300"/>
                      </a:lnTo>
                      <a:lnTo>
                        <a:pt x="0" y="233680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a:off x="3827468" y="4755556"/>
                  <a:ext cx="55880" cy="1440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フリーフォーム 22"/>
                <p:cNvSpPr/>
                <p:nvPr/>
              </p:nvSpPr>
              <p:spPr>
                <a:xfrm>
                  <a:off x="8597032" y="2752280"/>
                  <a:ext cx="914400" cy="660400"/>
                </a:xfrm>
                <a:custGeom>
                  <a:avLst/>
                  <a:gdLst>
                    <a:gd name="connsiteX0" fmla="*/ 914400 w 914400"/>
                    <a:gd name="connsiteY0" fmla="*/ 660400 h 660400"/>
                    <a:gd name="connsiteX1" fmla="*/ 838200 w 914400"/>
                    <a:gd name="connsiteY1" fmla="*/ 546100 h 660400"/>
                    <a:gd name="connsiteX2" fmla="*/ 812800 w 914400"/>
                    <a:gd name="connsiteY2" fmla="*/ 114300 h 660400"/>
                    <a:gd name="connsiteX3" fmla="*/ 622300 w 914400"/>
                    <a:gd name="connsiteY3" fmla="*/ 101600 h 660400"/>
                    <a:gd name="connsiteX4" fmla="*/ 622300 w 914400"/>
                    <a:gd name="connsiteY4" fmla="*/ 12700 h 660400"/>
                    <a:gd name="connsiteX5" fmla="*/ 0 w 914400"/>
                    <a:gd name="connsiteY5" fmla="*/ 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660400">
                      <a:moveTo>
                        <a:pt x="914400" y="660400"/>
                      </a:moveTo>
                      <a:lnTo>
                        <a:pt x="838200" y="546100"/>
                      </a:lnTo>
                      <a:lnTo>
                        <a:pt x="812800" y="114300"/>
                      </a:lnTo>
                      <a:lnTo>
                        <a:pt x="622300" y="101600"/>
                      </a:lnTo>
                      <a:lnTo>
                        <a:pt x="622300" y="12700"/>
                      </a:ln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a:spLocks noChangeAspect="1"/>
                </p:cNvSpPr>
                <p:nvPr/>
              </p:nvSpPr>
              <p:spPr>
                <a:xfrm rot="5400000">
                  <a:off x="8444523" y="2682099"/>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9409832" y="2790380"/>
                  <a:ext cx="266700" cy="177800"/>
                </a:xfrm>
                <a:custGeom>
                  <a:avLst/>
                  <a:gdLst>
                    <a:gd name="connsiteX0" fmla="*/ 0 w 266700"/>
                    <a:gd name="connsiteY0" fmla="*/ 165100 h 177800"/>
                    <a:gd name="connsiteX1" fmla="*/ 63500 w 266700"/>
                    <a:gd name="connsiteY1" fmla="*/ 139700 h 177800"/>
                    <a:gd name="connsiteX2" fmla="*/ 88900 w 266700"/>
                    <a:gd name="connsiteY2" fmla="*/ 12700 h 177800"/>
                    <a:gd name="connsiteX3" fmla="*/ 177800 w 266700"/>
                    <a:gd name="connsiteY3" fmla="*/ 0 h 177800"/>
                    <a:gd name="connsiteX4" fmla="*/ 266700 w 266700"/>
                    <a:gd name="connsiteY4" fmla="*/ 17780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177800">
                      <a:moveTo>
                        <a:pt x="0" y="165100"/>
                      </a:moveTo>
                      <a:lnTo>
                        <a:pt x="63500" y="139700"/>
                      </a:lnTo>
                      <a:lnTo>
                        <a:pt x="88900" y="12700"/>
                      </a:lnTo>
                      <a:lnTo>
                        <a:pt x="177800" y="0"/>
                      </a:lnTo>
                      <a:lnTo>
                        <a:pt x="266700" y="1778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a:spLocks noChangeAspect="1"/>
                </p:cNvSpPr>
                <p:nvPr/>
              </p:nvSpPr>
              <p:spPr>
                <a:xfrm>
                  <a:off x="9635248" y="2957450"/>
                  <a:ext cx="111932" cy="1119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26"/>
                <p:cNvSpPr/>
                <p:nvPr/>
              </p:nvSpPr>
              <p:spPr>
                <a:xfrm>
                  <a:off x="7469907" y="3384105"/>
                  <a:ext cx="66675" cy="219075"/>
                </a:xfrm>
                <a:custGeom>
                  <a:avLst/>
                  <a:gdLst>
                    <a:gd name="connsiteX0" fmla="*/ 66675 w 66675"/>
                    <a:gd name="connsiteY0" fmla="*/ 219075 h 219075"/>
                    <a:gd name="connsiteX1" fmla="*/ 0 w 66675"/>
                    <a:gd name="connsiteY1" fmla="*/ 0 h 219075"/>
                  </a:gdLst>
                  <a:ahLst/>
                  <a:cxnLst>
                    <a:cxn ang="0">
                      <a:pos x="connsiteX0" y="connsiteY0"/>
                    </a:cxn>
                    <a:cxn ang="0">
                      <a:pos x="connsiteX1" y="connsiteY1"/>
                    </a:cxn>
                  </a:cxnLst>
                  <a:rect l="l" t="t" r="r" b="b"/>
                  <a:pathLst>
                    <a:path w="66675" h="219075">
                      <a:moveTo>
                        <a:pt x="66675" y="219075"/>
                      </a:move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p:cNvSpPr>
                  <a:spLocks noChangeAspect="1"/>
                </p:cNvSpPr>
                <p:nvPr/>
              </p:nvSpPr>
              <p:spPr>
                <a:xfrm rot="9525513">
                  <a:off x="7357071" y="3245202"/>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a:off x="6389772" y="3008820"/>
                  <a:ext cx="335280" cy="868680"/>
                </a:xfrm>
                <a:custGeom>
                  <a:avLst/>
                  <a:gdLst>
                    <a:gd name="connsiteX0" fmla="*/ 335280 w 335280"/>
                    <a:gd name="connsiteY0" fmla="*/ 868680 h 868680"/>
                    <a:gd name="connsiteX1" fmla="*/ 0 w 335280"/>
                    <a:gd name="connsiteY1" fmla="*/ 38100 h 868680"/>
                    <a:gd name="connsiteX2" fmla="*/ 114300 w 335280"/>
                    <a:gd name="connsiteY2" fmla="*/ 0 h 868680"/>
                  </a:gdLst>
                  <a:ahLst/>
                  <a:cxnLst>
                    <a:cxn ang="0">
                      <a:pos x="connsiteX0" y="connsiteY0"/>
                    </a:cxn>
                    <a:cxn ang="0">
                      <a:pos x="connsiteX1" y="connsiteY1"/>
                    </a:cxn>
                    <a:cxn ang="0">
                      <a:pos x="connsiteX2" y="connsiteY2"/>
                    </a:cxn>
                  </a:cxnLst>
                  <a:rect l="l" t="t" r="r" b="b"/>
                  <a:pathLst>
                    <a:path w="335280" h="868680">
                      <a:moveTo>
                        <a:pt x="335280" y="868680"/>
                      </a:moveTo>
                      <a:lnTo>
                        <a:pt x="0" y="38100"/>
                      </a:lnTo>
                      <a:lnTo>
                        <a:pt x="11430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a:spLocks noChangeAspect="1"/>
                </p:cNvSpPr>
                <p:nvPr/>
              </p:nvSpPr>
              <p:spPr>
                <a:xfrm>
                  <a:off x="6492269" y="2918898"/>
                  <a:ext cx="111932" cy="1119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30"/>
                <p:cNvSpPr/>
                <p:nvPr/>
              </p:nvSpPr>
              <p:spPr>
                <a:xfrm>
                  <a:off x="6587890" y="3482509"/>
                  <a:ext cx="146685" cy="66675"/>
                </a:xfrm>
                <a:custGeom>
                  <a:avLst/>
                  <a:gdLst>
                    <a:gd name="connsiteX0" fmla="*/ 66675 w 66675"/>
                    <a:gd name="connsiteY0" fmla="*/ 219075 h 219075"/>
                    <a:gd name="connsiteX1" fmla="*/ 0 w 66675"/>
                    <a:gd name="connsiteY1" fmla="*/ 0 h 219075"/>
                    <a:gd name="connsiteX0" fmla="*/ 0 w 169545"/>
                    <a:gd name="connsiteY0" fmla="*/ 51435 h 51435"/>
                    <a:gd name="connsiteX1" fmla="*/ 169545 w 169545"/>
                    <a:gd name="connsiteY1" fmla="*/ 0 h 51435"/>
                    <a:gd name="connsiteX0" fmla="*/ 0 w 146685"/>
                    <a:gd name="connsiteY0" fmla="*/ 66675 h 66675"/>
                    <a:gd name="connsiteX1" fmla="*/ 146685 w 146685"/>
                    <a:gd name="connsiteY1" fmla="*/ 0 h 66675"/>
                  </a:gdLst>
                  <a:ahLst/>
                  <a:cxnLst>
                    <a:cxn ang="0">
                      <a:pos x="connsiteX0" y="connsiteY0"/>
                    </a:cxn>
                    <a:cxn ang="0">
                      <a:pos x="connsiteX1" y="connsiteY1"/>
                    </a:cxn>
                  </a:cxnLst>
                  <a:rect l="l" t="t" r="r" b="b"/>
                  <a:pathLst>
                    <a:path w="146685" h="66675">
                      <a:moveTo>
                        <a:pt x="0" y="66675"/>
                      </a:moveTo>
                      <a:lnTo>
                        <a:pt x="146685"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a:spLocks noChangeAspect="1"/>
                </p:cNvSpPr>
                <p:nvPr/>
              </p:nvSpPr>
              <p:spPr>
                <a:xfrm rot="7166591">
                  <a:off x="6736905" y="3389511"/>
                  <a:ext cx="163806" cy="141212"/>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4642082" y="4336208"/>
                  <a:ext cx="66675" cy="219075"/>
                </a:xfrm>
                <a:custGeom>
                  <a:avLst/>
                  <a:gdLst>
                    <a:gd name="connsiteX0" fmla="*/ 66675 w 66675"/>
                    <a:gd name="connsiteY0" fmla="*/ 219075 h 219075"/>
                    <a:gd name="connsiteX1" fmla="*/ 0 w 66675"/>
                    <a:gd name="connsiteY1" fmla="*/ 0 h 219075"/>
                  </a:gdLst>
                  <a:ahLst/>
                  <a:cxnLst>
                    <a:cxn ang="0">
                      <a:pos x="connsiteX0" y="connsiteY0"/>
                    </a:cxn>
                    <a:cxn ang="0">
                      <a:pos x="connsiteX1" y="connsiteY1"/>
                    </a:cxn>
                  </a:cxnLst>
                  <a:rect l="l" t="t" r="r" b="b"/>
                  <a:pathLst>
                    <a:path w="66675" h="219075">
                      <a:moveTo>
                        <a:pt x="66675" y="219075"/>
                      </a:move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a:spLocks noChangeAspect="1"/>
                </p:cNvSpPr>
                <p:nvPr/>
              </p:nvSpPr>
              <p:spPr>
                <a:xfrm rot="9525513">
                  <a:off x="4529246" y="4197305"/>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p:cNvSpPr/>
                <p:nvPr/>
              </p:nvSpPr>
              <p:spPr>
                <a:xfrm>
                  <a:off x="4234582" y="4187380"/>
                  <a:ext cx="190500" cy="508868"/>
                </a:xfrm>
                <a:custGeom>
                  <a:avLst/>
                  <a:gdLst>
                    <a:gd name="connsiteX0" fmla="*/ 31750 w 190500"/>
                    <a:gd name="connsiteY0" fmla="*/ 469900 h 469900"/>
                    <a:gd name="connsiteX1" fmla="*/ 0 w 190500"/>
                    <a:gd name="connsiteY1" fmla="*/ 311150 h 469900"/>
                    <a:gd name="connsiteX2" fmla="*/ 190500 w 190500"/>
                    <a:gd name="connsiteY2" fmla="*/ 247650 h 469900"/>
                    <a:gd name="connsiteX3" fmla="*/ 127000 w 190500"/>
                    <a:gd name="connsiteY3" fmla="*/ 0 h 469900"/>
                  </a:gdLst>
                  <a:ahLst/>
                  <a:cxnLst>
                    <a:cxn ang="0">
                      <a:pos x="connsiteX0" y="connsiteY0"/>
                    </a:cxn>
                    <a:cxn ang="0">
                      <a:pos x="connsiteX1" y="connsiteY1"/>
                    </a:cxn>
                    <a:cxn ang="0">
                      <a:pos x="connsiteX2" y="connsiteY2"/>
                    </a:cxn>
                    <a:cxn ang="0">
                      <a:pos x="connsiteX3" y="connsiteY3"/>
                    </a:cxn>
                  </a:cxnLst>
                  <a:rect l="l" t="t" r="r" b="b"/>
                  <a:pathLst>
                    <a:path w="190500" h="469900">
                      <a:moveTo>
                        <a:pt x="31750" y="469900"/>
                      </a:moveTo>
                      <a:lnTo>
                        <a:pt x="0" y="311150"/>
                      </a:lnTo>
                      <a:lnTo>
                        <a:pt x="190500" y="247650"/>
                      </a:lnTo>
                      <a:lnTo>
                        <a:pt x="12700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p:cNvSpPr>
                  <a:spLocks noChangeAspect="1"/>
                </p:cNvSpPr>
                <p:nvPr/>
              </p:nvSpPr>
              <p:spPr>
                <a:xfrm rot="9525513">
                  <a:off x="4254629" y="4059715"/>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3764682" y="4206430"/>
                  <a:ext cx="196850" cy="590550"/>
                </a:xfrm>
                <a:custGeom>
                  <a:avLst/>
                  <a:gdLst>
                    <a:gd name="connsiteX0" fmla="*/ 196850 w 196850"/>
                    <a:gd name="connsiteY0" fmla="*/ 590550 h 590550"/>
                    <a:gd name="connsiteX1" fmla="*/ 0 w 196850"/>
                    <a:gd name="connsiteY1" fmla="*/ 0 h 590550"/>
                  </a:gdLst>
                  <a:ahLst/>
                  <a:cxnLst>
                    <a:cxn ang="0">
                      <a:pos x="connsiteX0" y="connsiteY0"/>
                    </a:cxn>
                    <a:cxn ang="0">
                      <a:pos x="connsiteX1" y="connsiteY1"/>
                    </a:cxn>
                  </a:cxnLst>
                  <a:rect l="l" t="t" r="r" b="b"/>
                  <a:pathLst>
                    <a:path w="196850" h="590550">
                      <a:moveTo>
                        <a:pt x="196850" y="590550"/>
                      </a:move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p:cNvSpPr/>
                <p:nvPr/>
              </p:nvSpPr>
              <p:spPr>
                <a:xfrm>
                  <a:off x="3878982" y="4409630"/>
                  <a:ext cx="158750" cy="165100"/>
                </a:xfrm>
                <a:custGeom>
                  <a:avLst/>
                  <a:gdLst>
                    <a:gd name="connsiteX0" fmla="*/ 0 w 158750"/>
                    <a:gd name="connsiteY0" fmla="*/ 165100 h 165100"/>
                    <a:gd name="connsiteX1" fmla="*/ 158750 w 158750"/>
                    <a:gd name="connsiteY1" fmla="*/ 101600 h 165100"/>
                    <a:gd name="connsiteX2" fmla="*/ 127000 w 158750"/>
                    <a:gd name="connsiteY2" fmla="*/ 0 h 165100"/>
                  </a:gdLst>
                  <a:ahLst/>
                  <a:cxnLst>
                    <a:cxn ang="0">
                      <a:pos x="connsiteX0" y="connsiteY0"/>
                    </a:cxn>
                    <a:cxn ang="0">
                      <a:pos x="connsiteX1" y="connsiteY1"/>
                    </a:cxn>
                    <a:cxn ang="0">
                      <a:pos x="connsiteX2" y="connsiteY2"/>
                    </a:cxn>
                  </a:cxnLst>
                  <a:rect l="l" t="t" r="r" b="b"/>
                  <a:pathLst>
                    <a:path w="158750" h="165100">
                      <a:moveTo>
                        <a:pt x="0" y="165100"/>
                      </a:moveTo>
                      <a:lnTo>
                        <a:pt x="158750" y="101600"/>
                      </a:lnTo>
                      <a:lnTo>
                        <a:pt x="12700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二等辺三角形 41"/>
                <p:cNvSpPr>
                  <a:spLocks noChangeAspect="1"/>
                </p:cNvSpPr>
                <p:nvPr/>
              </p:nvSpPr>
              <p:spPr>
                <a:xfrm rot="9525513">
                  <a:off x="3898996" y="4268794"/>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669432" y="4409630"/>
                  <a:ext cx="165100" cy="69850"/>
                </a:xfrm>
                <a:custGeom>
                  <a:avLst/>
                  <a:gdLst>
                    <a:gd name="connsiteX0" fmla="*/ 165100 w 165100"/>
                    <a:gd name="connsiteY0" fmla="*/ 0 h 69850"/>
                    <a:gd name="connsiteX1" fmla="*/ 0 w 165100"/>
                    <a:gd name="connsiteY1" fmla="*/ 69850 h 69850"/>
                  </a:gdLst>
                  <a:ahLst/>
                  <a:cxnLst>
                    <a:cxn ang="0">
                      <a:pos x="connsiteX0" y="connsiteY0"/>
                    </a:cxn>
                    <a:cxn ang="0">
                      <a:pos x="connsiteX1" y="connsiteY1"/>
                    </a:cxn>
                  </a:cxnLst>
                  <a:rect l="l" t="t" r="r" b="b"/>
                  <a:pathLst>
                    <a:path w="165100" h="69850">
                      <a:moveTo>
                        <a:pt x="165100" y="0"/>
                      </a:moveTo>
                      <a:lnTo>
                        <a:pt x="0" y="698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3517032" y="4003230"/>
                  <a:ext cx="463550" cy="260350"/>
                </a:xfrm>
                <a:custGeom>
                  <a:avLst/>
                  <a:gdLst>
                    <a:gd name="connsiteX0" fmla="*/ 0 w 463550"/>
                    <a:gd name="connsiteY0" fmla="*/ 184150 h 260350"/>
                    <a:gd name="connsiteX1" fmla="*/ 19050 w 463550"/>
                    <a:gd name="connsiteY1" fmla="*/ 260350 h 260350"/>
                    <a:gd name="connsiteX2" fmla="*/ 412750 w 463550"/>
                    <a:gd name="connsiteY2" fmla="*/ 165100 h 260350"/>
                    <a:gd name="connsiteX3" fmla="*/ 381000 w 463550"/>
                    <a:gd name="connsiteY3" fmla="*/ 25400 h 260350"/>
                    <a:gd name="connsiteX4" fmla="*/ 463550 w 463550"/>
                    <a:gd name="connsiteY4" fmla="*/ 0 h 26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550" h="260350">
                      <a:moveTo>
                        <a:pt x="0" y="184150"/>
                      </a:moveTo>
                      <a:lnTo>
                        <a:pt x="19050" y="260350"/>
                      </a:lnTo>
                      <a:lnTo>
                        <a:pt x="412750" y="165100"/>
                      </a:lnTo>
                      <a:lnTo>
                        <a:pt x="381000" y="25400"/>
                      </a:lnTo>
                      <a:lnTo>
                        <a:pt x="46355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二等辺三角形 44"/>
                <p:cNvSpPr>
                  <a:spLocks noChangeAspect="1"/>
                </p:cNvSpPr>
                <p:nvPr/>
              </p:nvSpPr>
              <p:spPr>
                <a:xfrm rot="11010694">
                  <a:off x="3513688" y="4477438"/>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二等辺三角形 45"/>
                <p:cNvSpPr>
                  <a:spLocks noChangeAspect="1"/>
                </p:cNvSpPr>
                <p:nvPr/>
              </p:nvSpPr>
              <p:spPr>
                <a:xfrm rot="9525513">
                  <a:off x="3408786" y="4054438"/>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二等辺三角形 46"/>
                <p:cNvSpPr>
                  <a:spLocks noChangeAspect="1"/>
                </p:cNvSpPr>
                <p:nvPr/>
              </p:nvSpPr>
              <p:spPr>
                <a:xfrm rot="7858848">
                  <a:off x="4005695" y="3920348"/>
                  <a:ext cx="163806" cy="141212"/>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47"/>
                <p:cNvSpPr/>
                <p:nvPr/>
              </p:nvSpPr>
              <p:spPr>
                <a:xfrm rot="19243879">
                  <a:off x="9864236" y="3455476"/>
                  <a:ext cx="238172" cy="15639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10575199" y="2279916"/>
                  <a:ext cx="368490" cy="232012"/>
                </a:xfrm>
                <a:custGeom>
                  <a:avLst/>
                  <a:gdLst>
                    <a:gd name="connsiteX0" fmla="*/ 368490 w 368490"/>
                    <a:gd name="connsiteY0" fmla="*/ 232012 h 232012"/>
                    <a:gd name="connsiteX1" fmla="*/ 232012 w 368490"/>
                    <a:gd name="connsiteY1" fmla="*/ 0 h 232012"/>
                    <a:gd name="connsiteX2" fmla="*/ 0 w 368490"/>
                    <a:gd name="connsiteY2" fmla="*/ 150125 h 232012"/>
                  </a:gdLst>
                  <a:ahLst/>
                  <a:cxnLst>
                    <a:cxn ang="0">
                      <a:pos x="connsiteX0" y="connsiteY0"/>
                    </a:cxn>
                    <a:cxn ang="0">
                      <a:pos x="connsiteX1" y="connsiteY1"/>
                    </a:cxn>
                    <a:cxn ang="0">
                      <a:pos x="connsiteX2" y="connsiteY2"/>
                    </a:cxn>
                  </a:cxnLst>
                  <a:rect l="l" t="t" r="r" b="b"/>
                  <a:pathLst>
                    <a:path w="368490" h="232012">
                      <a:moveTo>
                        <a:pt x="368490" y="232012"/>
                      </a:moveTo>
                      <a:lnTo>
                        <a:pt x="232012" y="0"/>
                      </a:lnTo>
                      <a:lnTo>
                        <a:pt x="0" y="150125"/>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右矢印 49"/>
                <p:cNvSpPr/>
                <p:nvPr/>
              </p:nvSpPr>
              <p:spPr>
                <a:xfrm rot="10800000">
                  <a:off x="8345429" y="3343693"/>
                  <a:ext cx="238172" cy="1563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8"/>
                <p:cNvSpPr txBox="1"/>
                <p:nvPr/>
              </p:nvSpPr>
              <p:spPr>
                <a:xfrm>
                  <a:off x="5955635" y="2817372"/>
                  <a:ext cx="630230" cy="2229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b="1" dirty="0" smtClean="0">
                      <a:solidFill>
                        <a:srgbClr val="FF0000"/>
                      </a:solidFill>
                      <a:latin typeface="ＭＳ ゴシック" panose="020B0609070205080204" pitchFamily="49" charset="-128"/>
                      <a:ea typeface="ＭＳ ゴシック" panose="020B0609070205080204" pitchFamily="49" charset="-128"/>
                    </a:rPr>
                    <a:t>18</a:t>
                  </a:r>
                  <a:r>
                    <a:rPr lang="ja-JP" altLang="en-US" b="1" dirty="0">
                      <a:solidFill>
                        <a:srgbClr val="FF0000"/>
                      </a:solidFill>
                      <a:latin typeface="ＭＳ ゴシック" panose="020B0609070205080204" pitchFamily="49" charset="-128"/>
                      <a:ea typeface="ＭＳ ゴシック" panose="020B0609070205080204" pitchFamily="49" charset="-128"/>
                    </a:rPr>
                    <a:t>戸</a:t>
                  </a:r>
                  <a:endParaRPr kumimoji="1" lang="ja-JP" altLang="en-US" b="1" dirty="0">
                    <a:solidFill>
                      <a:srgbClr val="FF0000"/>
                    </a:solidFill>
                    <a:latin typeface="ＭＳ ゴシック" panose="020B0609070205080204" pitchFamily="49" charset="-128"/>
                    <a:ea typeface="ＭＳ ゴシック" panose="020B0609070205080204" pitchFamily="49" charset="-128"/>
                  </a:endParaRPr>
                </a:p>
              </p:txBody>
            </p:sp>
            <p:sp>
              <p:nvSpPr>
                <p:cNvPr id="52" name="テキスト ボックス 8"/>
                <p:cNvSpPr txBox="1"/>
                <p:nvPr/>
              </p:nvSpPr>
              <p:spPr>
                <a:xfrm>
                  <a:off x="8708199" y="2794970"/>
                  <a:ext cx="630230" cy="2229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b="1" dirty="0" smtClean="0">
                      <a:solidFill>
                        <a:srgbClr val="FF0000"/>
                      </a:solidFill>
                      <a:latin typeface="ＭＳ ゴシック" panose="020B0609070205080204" pitchFamily="49" charset="-128"/>
                      <a:ea typeface="ＭＳ ゴシック" panose="020B0609070205080204" pitchFamily="49" charset="-128"/>
                    </a:rPr>
                    <a:t>36</a:t>
                  </a:r>
                  <a:r>
                    <a:rPr lang="ja-JP" altLang="en-US" b="1" dirty="0" smtClean="0">
                      <a:solidFill>
                        <a:srgbClr val="FF0000"/>
                      </a:solidFill>
                      <a:latin typeface="ＭＳ ゴシック" panose="020B0609070205080204" pitchFamily="49" charset="-128"/>
                      <a:ea typeface="ＭＳ ゴシック" panose="020B0609070205080204" pitchFamily="49" charset="-128"/>
                    </a:rPr>
                    <a:t>戸</a:t>
                  </a:r>
                  <a:endParaRPr kumimoji="1" lang="ja-JP" altLang="en-US" b="1" dirty="0">
                    <a:solidFill>
                      <a:srgbClr val="FF0000"/>
                    </a:solidFill>
                    <a:latin typeface="ＭＳ ゴシック" panose="020B0609070205080204" pitchFamily="49" charset="-128"/>
                    <a:ea typeface="ＭＳ ゴシック" panose="020B0609070205080204" pitchFamily="49" charset="-128"/>
                  </a:endParaRPr>
                </a:p>
              </p:txBody>
            </p:sp>
            <p:cxnSp>
              <p:nvCxnSpPr>
                <p:cNvPr id="18" name="直線コネクタ 17"/>
                <p:cNvCxnSpPr>
                  <a:cxnSpLocks/>
                </p:cNvCxnSpPr>
                <p:nvPr/>
              </p:nvCxnSpPr>
              <p:spPr>
                <a:xfrm>
                  <a:off x="10730632" y="2511928"/>
                  <a:ext cx="412824" cy="1824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直線コネクタ 14"/>
              <p:cNvCxnSpPr>
                <a:cxnSpLocks/>
              </p:cNvCxnSpPr>
              <p:nvPr/>
            </p:nvCxnSpPr>
            <p:spPr>
              <a:xfrm>
                <a:off x="3902966" y="4923795"/>
                <a:ext cx="291648" cy="6258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7</a:t>
            </a:fld>
            <a:endParaRPr kumimoji="1" lang="ja-JP" altLang="en-US"/>
          </a:p>
        </p:txBody>
      </p:sp>
      <p:sp>
        <p:nvSpPr>
          <p:cNvPr id="4" name="タイトル 3"/>
          <p:cNvSpPr>
            <a:spLocks noGrp="1"/>
          </p:cNvSpPr>
          <p:nvPr>
            <p:ph type="title"/>
          </p:nvPr>
        </p:nvSpPr>
        <p:spPr/>
        <p:txBody>
          <a:bodyPr/>
          <a:lstStyle/>
          <a:p>
            <a:r>
              <a:rPr kumimoji="1" lang="ja-JP" altLang="en-US" dirty="0" smtClean="0"/>
              <a:t>設置場所　１</a:t>
            </a:r>
            <a:endParaRPr kumimoji="1" lang="ja-JP" altLang="en-US" dirty="0"/>
          </a:p>
        </p:txBody>
      </p:sp>
      <p:graphicFrame>
        <p:nvGraphicFramePr>
          <p:cNvPr id="9" name="表 8"/>
          <p:cNvGraphicFramePr>
            <a:graphicFrameLocks noGrp="1"/>
          </p:cNvGraphicFramePr>
          <p:nvPr>
            <p:extLst>
              <p:ext uri="{D42A27DB-BD31-4B8C-83A1-F6EECF244321}">
                <p14:modId xmlns:p14="http://schemas.microsoft.com/office/powerpoint/2010/main" val="2593121957"/>
              </p:ext>
            </p:extLst>
          </p:nvPr>
        </p:nvGraphicFramePr>
        <p:xfrm>
          <a:off x="179512" y="1398718"/>
          <a:ext cx="8856983" cy="996434"/>
        </p:xfrm>
        <a:graphic>
          <a:graphicData uri="http://schemas.openxmlformats.org/drawingml/2006/table">
            <a:tbl>
              <a:tblPr firstRow="1" firstCol="1" bandRow="1">
                <a:tableStyleId>{91EBBBCC-DAD2-459C-BE2E-F6DE35CF9A28}</a:tableStyleId>
              </a:tblPr>
              <a:tblGrid>
                <a:gridCol w="435615">
                  <a:extLst>
                    <a:ext uri="{9D8B030D-6E8A-4147-A177-3AD203B41FA5}">
                      <a16:colId xmlns:a16="http://schemas.microsoft.com/office/drawing/2014/main" val="2298737517"/>
                    </a:ext>
                  </a:extLst>
                </a:gridCol>
                <a:gridCol w="1241862">
                  <a:extLst>
                    <a:ext uri="{9D8B030D-6E8A-4147-A177-3AD203B41FA5}">
                      <a16:colId xmlns:a16="http://schemas.microsoft.com/office/drawing/2014/main" val="2174448567"/>
                    </a:ext>
                  </a:extLst>
                </a:gridCol>
                <a:gridCol w="2777379">
                  <a:extLst>
                    <a:ext uri="{9D8B030D-6E8A-4147-A177-3AD203B41FA5}">
                      <a16:colId xmlns:a16="http://schemas.microsoft.com/office/drawing/2014/main" val="2454047380"/>
                    </a:ext>
                  </a:extLst>
                </a:gridCol>
                <a:gridCol w="653095">
                  <a:extLst>
                    <a:ext uri="{9D8B030D-6E8A-4147-A177-3AD203B41FA5}">
                      <a16:colId xmlns:a16="http://schemas.microsoft.com/office/drawing/2014/main" val="3327832289"/>
                    </a:ext>
                  </a:extLst>
                </a:gridCol>
                <a:gridCol w="633106">
                  <a:extLst>
                    <a:ext uri="{9D8B030D-6E8A-4147-A177-3AD203B41FA5}">
                      <a16:colId xmlns:a16="http://schemas.microsoft.com/office/drawing/2014/main" val="2955423509"/>
                    </a:ext>
                  </a:extLst>
                </a:gridCol>
                <a:gridCol w="994725">
                  <a:extLst>
                    <a:ext uri="{9D8B030D-6E8A-4147-A177-3AD203B41FA5}">
                      <a16:colId xmlns:a16="http://schemas.microsoft.com/office/drawing/2014/main" val="3038344430"/>
                    </a:ext>
                  </a:extLst>
                </a:gridCol>
                <a:gridCol w="1038337">
                  <a:extLst>
                    <a:ext uri="{9D8B030D-6E8A-4147-A177-3AD203B41FA5}">
                      <a16:colId xmlns:a16="http://schemas.microsoft.com/office/drawing/2014/main" val="1564149313"/>
                    </a:ext>
                  </a:extLst>
                </a:gridCol>
                <a:gridCol w="1082864">
                  <a:extLst>
                    <a:ext uri="{9D8B030D-6E8A-4147-A177-3AD203B41FA5}">
                      <a16:colId xmlns:a16="http://schemas.microsoft.com/office/drawing/2014/main" val="4158137543"/>
                    </a:ext>
                  </a:extLst>
                </a:gridCol>
              </a:tblGrid>
              <a:tr h="433496">
                <a:tc>
                  <a:txBody>
                    <a:bodyPr/>
                    <a:lstStyle/>
                    <a:p>
                      <a:pPr algn="ctr">
                        <a:spcAft>
                          <a:spcPts val="0"/>
                        </a:spcAft>
                      </a:pPr>
                      <a:r>
                        <a:rPr lang="en-US" sz="1600" kern="100" dirty="0">
                          <a:effectLst/>
                          <a:latin typeface="+mj-ea"/>
                          <a:ea typeface="+mj-ea"/>
                        </a:rPr>
                        <a:t>NO</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smtClean="0">
                          <a:effectLst/>
                          <a:latin typeface="+mj-ea"/>
                          <a:ea typeface="+mj-ea"/>
                        </a:rPr>
                        <a:t>名称</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設置場所</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smtClean="0">
                          <a:effectLst/>
                          <a:latin typeface="+mj-ea"/>
                          <a:ea typeface="+mj-ea"/>
                        </a:rPr>
                        <a:t>口径</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布設</a:t>
                      </a:r>
                    </a:p>
                    <a:p>
                      <a:pPr algn="ctr">
                        <a:spcAft>
                          <a:spcPts val="0"/>
                        </a:spcAft>
                      </a:pPr>
                      <a:r>
                        <a:rPr lang="ja-JP" sz="1600" kern="100" dirty="0">
                          <a:effectLst/>
                          <a:latin typeface="+mj-ea"/>
                          <a:ea typeface="+mj-ea"/>
                        </a:rPr>
                        <a:t>年度</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管種</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kumimoji="1" lang="ja-JP" altLang="en-US" sz="1600" b="1" kern="100" dirty="0" smtClean="0">
                          <a:solidFill>
                            <a:schemeClr val="lt1"/>
                          </a:solidFill>
                          <a:effectLst/>
                          <a:latin typeface="+mj-ea"/>
                          <a:ea typeface="+mn-ea"/>
                          <a:cs typeface="+mn-cs"/>
                        </a:rPr>
                        <a:t>①サンプリング箇</a:t>
                      </a:r>
                      <a:r>
                        <a:rPr kumimoji="1" lang="ja-JP" altLang="ja-JP" sz="1600" b="1" kern="100" dirty="0" smtClean="0">
                          <a:solidFill>
                            <a:schemeClr val="lt1"/>
                          </a:solidFill>
                          <a:effectLst/>
                          <a:latin typeface="+mj-ea"/>
                          <a:ea typeface="+mn-ea"/>
                          <a:cs typeface="+mn-cs"/>
                        </a:rPr>
                        <a:t>所</a:t>
                      </a:r>
                      <a:r>
                        <a:rPr kumimoji="1" lang="en-US" altLang="ja-JP" sz="1600" b="1" kern="100" dirty="0" smtClean="0">
                          <a:solidFill>
                            <a:schemeClr val="lt1"/>
                          </a:solidFill>
                          <a:effectLst/>
                          <a:latin typeface="+mj-ea"/>
                          <a:ea typeface="+mn-ea"/>
                          <a:cs typeface="+mn-cs"/>
                        </a:rPr>
                        <a:t/>
                      </a:r>
                      <a:br>
                        <a:rPr kumimoji="1" lang="en-US" altLang="ja-JP" sz="1600" b="1" kern="100" dirty="0" smtClean="0">
                          <a:solidFill>
                            <a:schemeClr val="lt1"/>
                          </a:solidFill>
                          <a:effectLst/>
                          <a:latin typeface="+mj-ea"/>
                          <a:ea typeface="+mn-ea"/>
                          <a:cs typeface="+mn-cs"/>
                        </a:rPr>
                      </a:br>
                      <a:r>
                        <a:rPr kumimoji="1" lang="ja-JP" altLang="ja-JP" sz="1600" b="1" kern="100" dirty="0" smtClean="0">
                          <a:solidFill>
                            <a:schemeClr val="lt1"/>
                          </a:solidFill>
                          <a:effectLst/>
                          <a:latin typeface="+mj-ea"/>
                          <a:ea typeface="+mn-ea"/>
                          <a:cs typeface="+mn-cs"/>
                        </a:rPr>
                        <a:t>（上流）</a:t>
                      </a:r>
                      <a:endParaRPr kumimoji="1" lang="ja-JP" altLang="ja-JP" sz="1600" b="1" kern="100" dirty="0">
                        <a:solidFill>
                          <a:schemeClr val="tx1"/>
                        </a:solidFill>
                        <a:effectLst/>
                        <a:latin typeface="+mj-ea"/>
                        <a:ea typeface="+mn-ea"/>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kern="100" dirty="0" smtClean="0">
                          <a:solidFill>
                            <a:schemeClr val="lt1"/>
                          </a:solidFill>
                          <a:effectLst/>
                          <a:latin typeface="+mj-ea"/>
                          <a:ea typeface="+mn-ea"/>
                          <a:cs typeface="+mn-cs"/>
                        </a:rPr>
                        <a:t>②サンプリング箇</a:t>
                      </a:r>
                      <a:r>
                        <a:rPr kumimoji="1" lang="ja-JP" altLang="ja-JP" sz="1600" b="1" kern="100" dirty="0" smtClean="0">
                          <a:solidFill>
                            <a:schemeClr val="lt1"/>
                          </a:solidFill>
                          <a:effectLst/>
                          <a:latin typeface="+mj-ea"/>
                          <a:ea typeface="+mn-ea"/>
                          <a:cs typeface="+mn-cs"/>
                        </a:rPr>
                        <a:t>所</a:t>
                      </a:r>
                      <a:r>
                        <a:rPr kumimoji="1" lang="en-US" altLang="ja-JP" sz="1600" b="1" kern="100" dirty="0" smtClean="0">
                          <a:solidFill>
                            <a:schemeClr val="lt1"/>
                          </a:solidFill>
                          <a:effectLst/>
                          <a:latin typeface="+mj-ea"/>
                          <a:ea typeface="+mn-ea"/>
                          <a:cs typeface="+mn-cs"/>
                        </a:rPr>
                        <a:t/>
                      </a:r>
                      <a:br>
                        <a:rPr kumimoji="1" lang="en-US" altLang="ja-JP" sz="1600" b="1" kern="100" dirty="0" smtClean="0">
                          <a:solidFill>
                            <a:schemeClr val="lt1"/>
                          </a:solidFill>
                          <a:effectLst/>
                          <a:latin typeface="+mj-ea"/>
                          <a:ea typeface="+mn-ea"/>
                          <a:cs typeface="+mn-cs"/>
                        </a:rPr>
                      </a:br>
                      <a:r>
                        <a:rPr lang="ja-JP" sz="1600" kern="100" dirty="0" smtClean="0">
                          <a:effectLst/>
                          <a:latin typeface="+mj-ea"/>
                          <a:ea typeface="+mj-ea"/>
                        </a:rPr>
                        <a:t>（</a:t>
                      </a:r>
                      <a:r>
                        <a:rPr lang="ja-JP" sz="1600" kern="100" dirty="0">
                          <a:effectLst/>
                          <a:latin typeface="+mj-ea"/>
                          <a:ea typeface="+mj-ea"/>
                        </a:rPr>
                        <a:t>下流）</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479278993"/>
                  </a:ext>
                </a:extLst>
              </a:tr>
              <a:tr h="264914">
                <a:tc>
                  <a:txBody>
                    <a:bodyPr/>
                    <a:lstStyle/>
                    <a:p>
                      <a:pPr algn="ctr">
                        <a:spcAft>
                          <a:spcPts val="0"/>
                        </a:spcAft>
                      </a:pPr>
                      <a:r>
                        <a:rPr lang="en-US" sz="1600" kern="100" dirty="0">
                          <a:effectLst/>
                          <a:latin typeface="+mj-ea"/>
                          <a:ea typeface="+mj-ea"/>
                        </a:rPr>
                        <a:t>1</a:t>
                      </a:r>
                      <a:endParaRPr lang="ja-JP" sz="1600" kern="100" dirty="0">
                        <a:solidFill>
                          <a:schemeClr val="tx1"/>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solidFill>
                            <a:srgbClr val="FF0000"/>
                          </a:solidFill>
                          <a:effectLst/>
                          <a:latin typeface="+mj-ea"/>
                          <a:ea typeface="+mj-ea"/>
                        </a:rPr>
                        <a:t>寺前二丁目</a:t>
                      </a:r>
                      <a:endParaRPr lang="ja-JP" sz="1600" kern="100" dirty="0">
                        <a:solidFill>
                          <a:srgbClr val="FF0000"/>
                        </a:solidFill>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金沢区寺前二丁目</a:t>
                      </a:r>
                      <a:r>
                        <a:rPr lang="en-US" sz="1600" kern="100" dirty="0">
                          <a:effectLst/>
                          <a:latin typeface="+mj-ea"/>
                          <a:ea typeface="+mj-ea"/>
                        </a:rPr>
                        <a:t>26-15</a:t>
                      </a:r>
                      <a:r>
                        <a:rPr lang="ja-JP" sz="1600" kern="100" dirty="0">
                          <a:effectLst/>
                          <a:latin typeface="+mj-ea"/>
                          <a:ea typeface="+mj-ea"/>
                        </a:rPr>
                        <a:t>地先</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sz="1600" kern="100" dirty="0">
                          <a:effectLst/>
                          <a:latin typeface="+mj-ea"/>
                          <a:ea typeface="+mj-ea"/>
                        </a:rPr>
                        <a:t>φ</a:t>
                      </a:r>
                      <a:r>
                        <a:rPr lang="en-US" sz="1600" kern="100" dirty="0">
                          <a:effectLst/>
                          <a:latin typeface="+mj-ea"/>
                          <a:ea typeface="+mj-ea"/>
                        </a:rPr>
                        <a:t>50</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en-US" sz="1600" kern="100" dirty="0">
                          <a:effectLst/>
                          <a:latin typeface="+mj-ea"/>
                          <a:ea typeface="+mj-ea"/>
                        </a:rPr>
                        <a:t>S53</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en-US" sz="1600" kern="100" dirty="0">
                          <a:effectLst/>
                          <a:latin typeface="+mj-ea"/>
                          <a:ea typeface="+mj-ea"/>
                        </a:rPr>
                        <a:t>SGP-VB</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smtClean="0">
                          <a:effectLst/>
                          <a:latin typeface="+mj-ea"/>
                          <a:ea typeface="+mj-ea"/>
                        </a:rPr>
                        <a:t>エルボ部</a:t>
                      </a:r>
                      <a:endParaRPr lang="ja-JP" sz="1600" kern="100" dirty="0">
                        <a:effectLst/>
                        <a:latin typeface="+mj-ea"/>
                        <a:ea typeface="+mj-ea"/>
                        <a:cs typeface="Times New Roman" panose="02020603050405020304" pitchFamily="18" charset="0"/>
                      </a:endParaRPr>
                    </a:p>
                  </a:txBody>
                  <a:tcPr marL="68580" marR="68580" marT="0" marB="0" anchor="ctr"/>
                </a:tc>
                <a:tc>
                  <a:txBody>
                    <a:bodyPr/>
                    <a:lstStyle/>
                    <a:p>
                      <a:pPr algn="ctr">
                        <a:spcAft>
                          <a:spcPts val="0"/>
                        </a:spcAft>
                      </a:pPr>
                      <a:r>
                        <a:rPr lang="ja-JP" altLang="en-US" sz="1600" kern="100" dirty="0" smtClean="0">
                          <a:effectLst/>
                          <a:latin typeface="+mj-ea"/>
                          <a:ea typeface="+mj-ea"/>
                        </a:rPr>
                        <a:t>ソケット部</a:t>
                      </a:r>
                      <a:endParaRPr lang="ja-JP" sz="1600" kern="100" dirty="0">
                        <a:effectLst/>
                        <a:latin typeface="+mj-ea"/>
                        <a:ea typeface="+mj-ea"/>
                        <a:cs typeface="Times New Roman" panose="02020603050405020304" pitchFamily="18" charset="0"/>
                      </a:endParaRPr>
                    </a:p>
                  </a:txBody>
                  <a:tcPr marL="68580" marR="68580" marT="0" marB="0" anchor="ctr"/>
                </a:tc>
                <a:extLst>
                  <a:ext uri="{0D108BD9-81ED-4DB2-BD59-A6C34878D82A}">
                    <a16:rowId xmlns:a16="http://schemas.microsoft.com/office/drawing/2014/main" val="1029366537"/>
                  </a:ext>
                </a:extLst>
              </a:tr>
            </a:tbl>
          </a:graphicData>
        </a:graphic>
      </p:graphicFrame>
      <p:sp>
        <p:nvSpPr>
          <p:cNvPr id="10" name="テキスト ボックス 31"/>
          <p:cNvSpPr txBox="1"/>
          <p:nvPr/>
        </p:nvSpPr>
        <p:spPr>
          <a:xfrm>
            <a:off x="223394" y="3998388"/>
            <a:ext cx="2095070" cy="6070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b="1" u="sng" kern="100" dirty="0">
                <a:solidFill>
                  <a:srgbClr val="FF0000"/>
                </a:solidFill>
                <a:effectLst/>
                <a:ea typeface="游明朝" panose="02020400000000000000" pitchFamily="18" charset="-128"/>
                <a:cs typeface="Times New Roman" panose="02020603050405020304" pitchFamily="18" charset="0"/>
              </a:rPr>
              <a:t>流量：</a:t>
            </a:r>
            <a:r>
              <a:rPr lang="en-US" b="1" u="sng" kern="100" dirty="0">
                <a:solidFill>
                  <a:srgbClr val="FF0000"/>
                </a:solidFill>
                <a:effectLst/>
                <a:ea typeface="游明朝" panose="02020400000000000000" pitchFamily="18" charset="-128"/>
                <a:cs typeface="Times New Roman" panose="02020603050405020304" pitchFamily="18" charset="0"/>
              </a:rPr>
              <a:t>174.6 l/min</a:t>
            </a:r>
            <a:endParaRPr lang="ja-JP" sz="2800" b="1" kern="100" dirty="0">
              <a:effectLst/>
              <a:ea typeface="游明朝" panose="02020400000000000000" pitchFamily="18" charset="-128"/>
              <a:cs typeface="Times New Roman" panose="02020603050405020304" pitchFamily="18" charset="0"/>
            </a:endParaRPr>
          </a:p>
          <a:p>
            <a:pPr algn="just">
              <a:spcAft>
                <a:spcPts val="0"/>
              </a:spcAft>
            </a:pPr>
            <a:r>
              <a:rPr lang="ja-JP" b="1" u="sng" kern="100" dirty="0">
                <a:solidFill>
                  <a:srgbClr val="FF0000"/>
                </a:solidFill>
                <a:effectLst/>
                <a:ea typeface="游明朝" panose="02020400000000000000" pitchFamily="18" charset="-128"/>
                <a:cs typeface="Times New Roman" panose="02020603050405020304" pitchFamily="18" charset="0"/>
              </a:rPr>
              <a:t>流速：</a:t>
            </a:r>
            <a:r>
              <a:rPr lang="en-US" b="1" u="sng" kern="100" dirty="0">
                <a:solidFill>
                  <a:srgbClr val="FF0000"/>
                </a:solidFill>
                <a:effectLst/>
                <a:ea typeface="游明朝" panose="02020400000000000000" pitchFamily="18" charset="-128"/>
                <a:cs typeface="Times New Roman" panose="02020603050405020304" pitchFamily="18" charset="0"/>
              </a:rPr>
              <a:t>0.37 m/s</a:t>
            </a:r>
            <a:endParaRPr lang="ja-JP" sz="2800" b="1" kern="100" dirty="0">
              <a:effectLst/>
              <a:ea typeface="游明朝" panose="02020400000000000000" pitchFamily="18" charset="-128"/>
              <a:cs typeface="Times New Roman" panose="02020603050405020304" pitchFamily="18" charset="0"/>
            </a:endParaRPr>
          </a:p>
        </p:txBody>
      </p:sp>
      <p:sp>
        <p:nvSpPr>
          <p:cNvPr id="11" name="テキスト ボックス 31"/>
          <p:cNvSpPr txBox="1"/>
          <p:nvPr/>
        </p:nvSpPr>
        <p:spPr>
          <a:xfrm>
            <a:off x="118392" y="2487196"/>
            <a:ext cx="3916578" cy="183391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＜給水戸数＞　６１戸</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＜系統＞　金沢</a:t>
            </a:r>
            <a:r>
              <a:rPr lang="ja-JP" altLang="en-US" b="1" kern="100" dirty="0">
                <a:solidFill>
                  <a:srgbClr val="FF0000"/>
                </a:solidFill>
                <a:ea typeface="游明朝" panose="02020400000000000000" pitchFamily="18" charset="-128"/>
                <a:cs typeface="Times New Roman" panose="02020603050405020304" pitchFamily="18" charset="0"/>
              </a:rPr>
              <a:t>配水池低区系</a:t>
            </a: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＜設置</a:t>
            </a:r>
            <a:r>
              <a:rPr lang="ja-JP" altLang="en-US" b="1" kern="100" dirty="0">
                <a:solidFill>
                  <a:srgbClr val="FF0000"/>
                </a:solidFill>
                <a:ea typeface="游明朝" panose="02020400000000000000" pitchFamily="18" charset="-128"/>
                <a:cs typeface="Times New Roman" panose="02020603050405020304" pitchFamily="18" charset="0"/>
              </a:rPr>
              <a:t>期間</a:t>
            </a:r>
            <a:r>
              <a:rPr lang="ja-JP" altLang="en-US" b="1" kern="100" dirty="0" smtClean="0">
                <a:solidFill>
                  <a:srgbClr val="FF0000"/>
                </a:solidFill>
                <a:ea typeface="游明朝" panose="02020400000000000000" pitchFamily="18" charset="-128"/>
                <a:cs typeface="Times New Roman" panose="02020603050405020304" pitchFamily="18" charset="0"/>
              </a:rPr>
              <a:t>＞</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平成２９年</a:t>
            </a:r>
            <a:r>
              <a:rPr lang="ja-JP" altLang="en-US" b="1" kern="100" dirty="0">
                <a:solidFill>
                  <a:srgbClr val="FF0000"/>
                </a:solidFill>
                <a:ea typeface="游明朝" panose="02020400000000000000" pitchFamily="18" charset="-128"/>
                <a:cs typeface="Times New Roman" panose="02020603050405020304" pitchFamily="18" charset="0"/>
              </a:rPr>
              <a:t>３月</a:t>
            </a:r>
            <a:r>
              <a:rPr lang="ja-JP" altLang="en-US" b="1" kern="100" dirty="0" smtClean="0">
                <a:solidFill>
                  <a:srgbClr val="FF0000"/>
                </a:solidFill>
                <a:ea typeface="游明朝" panose="02020400000000000000" pitchFamily="18" charset="-128"/>
                <a:cs typeface="Times New Roman" panose="02020603050405020304" pitchFamily="18" charset="0"/>
              </a:rPr>
              <a:t>８日</a:t>
            </a:r>
            <a:endParaRPr lang="en-US" altLang="ja-JP" b="1" kern="100" dirty="0" smtClean="0">
              <a:solidFill>
                <a:srgbClr val="FF0000"/>
              </a:solidFill>
              <a:ea typeface="游明朝" panose="02020400000000000000" pitchFamily="18" charset="-128"/>
              <a:cs typeface="Times New Roman" panose="02020603050405020304" pitchFamily="18" charset="0"/>
            </a:endParaRPr>
          </a:p>
          <a:p>
            <a:pPr algn="just">
              <a:spcAft>
                <a:spcPts val="0"/>
              </a:spcAft>
            </a:pPr>
            <a:r>
              <a:rPr lang="ja-JP" altLang="en-US" b="1" kern="100" dirty="0" smtClean="0">
                <a:solidFill>
                  <a:srgbClr val="FF0000"/>
                </a:solidFill>
                <a:ea typeface="游明朝" panose="02020400000000000000" pitchFamily="18" charset="-128"/>
                <a:cs typeface="Times New Roman" panose="02020603050405020304" pitchFamily="18" charset="0"/>
              </a:rPr>
              <a:t>　～平成３０年１０月９日</a:t>
            </a:r>
            <a:endParaRPr lang="ja-JP" altLang="en-US" b="1" kern="100" dirty="0">
              <a:solidFill>
                <a:srgbClr val="FF0000"/>
              </a:solidFill>
              <a:ea typeface="游明朝" panose="02020400000000000000" pitchFamily="18" charset="-128"/>
              <a:cs typeface="Times New Roman" panose="02020603050405020304" pitchFamily="18" charset="0"/>
            </a:endParaRPr>
          </a:p>
        </p:txBody>
      </p:sp>
      <p:cxnSp>
        <p:nvCxnSpPr>
          <p:cNvPr id="56" name="直線矢印コネクタ 55"/>
          <p:cNvCxnSpPr>
            <a:stCxn id="58" idx="2"/>
            <a:endCxn id="62" idx="1"/>
          </p:cNvCxnSpPr>
          <p:nvPr/>
        </p:nvCxnSpPr>
        <p:spPr>
          <a:xfrm>
            <a:off x="7900833" y="3103378"/>
            <a:ext cx="135742" cy="59069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18"/>
          <p:cNvSpPr txBox="1"/>
          <p:nvPr/>
        </p:nvSpPr>
        <p:spPr>
          <a:xfrm>
            <a:off x="7630682" y="3391053"/>
            <a:ext cx="379095" cy="361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①</a:t>
            </a:r>
            <a:endParaRPr lang="ja-JP" sz="1400" kern="100" dirty="0">
              <a:solidFill>
                <a:srgbClr val="00206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8" name="テキスト ボックス 17"/>
          <p:cNvSpPr txBox="1"/>
          <p:nvPr/>
        </p:nvSpPr>
        <p:spPr>
          <a:xfrm>
            <a:off x="6961502" y="2485489"/>
            <a:ext cx="1878662" cy="617889"/>
          </a:xfrm>
          <a:prstGeom prst="rect">
            <a:avLst/>
          </a:prstGeom>
          <a:solidFill>
            <a:schemeClr val="lt1"/>
          </a:solidFill>
          <a:ln w="6350">
            <a:solidFill>
              <a:srgbClr val="00206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①上流側</a:t>
            </a:r>
            <a:r>
              <a:rPr lang="ja-JP" altLang="en-US"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a:t>
            </a:r>
            <a:r>
              <a:rPr lang="en-US" alt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S61</a:t>
            </a:r>
            <a:r>
              <a:rPr lang="ja-JP" altLang="en-US"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a:t>
            </a:r>
            <a:endParaRPr lang="en-US" alt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endParaRPr>
          </a:p>
          <a:p>
            <a:pPr algn="just">
              <a:spcAft>
                <a:spcPts val="0"/>
              </a:spcAft>
            </a:pPr>
            <a:r>
              <a:rPr lang="ja-JP" altLang="en-US"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サンプリング箇所</a:t>
            </a:r>
            <a:endParaRPr lang="ja-JP" sz="1600" kern="100" dirty="0">
              <a:solidFill>
                <a:srgbClr val="00206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59" name="直線矢印コネクタ 58"/>
          <p:cNvCxnSpPr>
            <a:stCxn id="65" idx="2"/>
            <a:endCxn id="61" idx="1"/>
          </p:cNvCxnSpPr>
          <p:nvPr/>
        </p:nvCxnSpPr>
        <p:spPr>
          <a:xfrm>
            <a:off x="5784996" y="3446457"/>
            <a:ext cx="1862400" cy="52761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19"/>
          <p:cNvSpPr txBox="1"/>
          <p:nvPr/>
        </p:nvSpPr>
        <p:spPr>
          <a:xfrm>
            <a:off x="7339258" y="3614106"/>
            <a:ext cx="379095" cy="361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②</a:t>
            </a:r>
            <a:endParaRPr lang="ja-JP" sz="1400" kern="100" dirty="0">
              <a:solidFill>
                <a:srgbClr val="00206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1" name="楕円 60"/>
          <p:cNvSpPr/>
          <p:nvPr/>
        </p:nvSpPr>
        <p:spPr>
          <a:xfrm>
            <a:off x="7618475" y="3944311"/>
            <a:ext cx="197485" cy="203200"/>
          </a:xfrm>
          <a:prstGeom prst="ellipse">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2" name="楕円 61"/>
          <p:cNvSpPr/>
          <p:nvPr/>
        </p:nvSpPr>
        <p:spPr>
          <a:xfrm>
            <a:off x="8007654" y="3664311"/>
            <a:ext cx="197485" cy="203200"/>
          </a:xfrm>
          <a:prstGeom prst="ellipse">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3" name="正方形/長方形 62"/>
          <p:cNvSpPr/>
          <p:nvPr/>
        </p:nvSpPr>
        <p:spPr>
          <a:xfrm>
            <a:off x="7467284" y="4753448"/>
            <a:ext cx="1005403" cy="338554"/>
          </a:xfrm>
          <a:prstGeom prst="rect">
            <a:avLst/>
          </a:prstGeom>
        </p:spPr>
        <p:txBody>
          <a:bodyPr wrap="none">
            <a:spAutoFit/>
          </a:bodyPr>
          <a:lstStyle/>
          <a:p>
            <a:r>
              <a:rPr lang="ja-JP" altLang="en-US" sz="1600" dirty="0">
                <a:solidFill>
                  <a:srgbClr val="002060"/>
                </a:solidFill>
                <a:latin typeface="+mj-ea"/>
              </a:rPr>
              <a:t>防錆装置</a:t>
            </a:r>
            <a:endParaRPr lang="ja-JP" altLang="en-US" sz="1600" dirty="0">
              <a:solidFill>
                <a:srgbClr val="002060"/>
              </a:solidFill>
            </a:endParaRPr>
          </a:p>
        </p:txBody>
      </p:sp>
      <p:cxnSp>
        <p:nvCxnSpPr>
          <p:cNvPr id="64" name="直線矢印コネクタ 63"/>
          <p:cNvCxnSpPr>
            <a:stCxn id="63" idx="0"/>
            <a:endCxn id="66" idx="4"/>
          </p:cNvCxnSpPr>
          <p:nvPr/>
        </p:nvCxnSpPr>
        <p:spPr>
          <a:xfrm flipH="1" flipV="1">
            <a:off x="7958113" y="3963190"/>
            <a:ext cx="11873" cy="790258"/>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17"/>
          <p:cNvSpPr txBox="1"/>
          <p:nvPr/>
        </p:nvSpPr>
        <p:spPr>
          <a:xfrm>
            <a:off x="4846250" y="2817510"/>
            <a:ext cx="1877492" cy="628947"/>
          </a:xfrm>
          <a:prstGeom prst="rect">
            <a:avLst/>
          </a:prstGeom>
          <a:solidFill>
            <a:schemeClr val="lt1"/>
          </a:solidFill>
          <a:ln w="6350">
            <a:solidFill>
              <a:srgbClr val="00206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altLang="en-US"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②</a:t>
            </a:r>
            <a:r>
              <a:rPr lang="ja-JP" altLang="en-US" sz="1600" b="1" kern="100" dirty="0" smtClean="0">
                <a:solidFill>
                  <a:srgbClr val="002060"/>
                </a:solidFill>
                <a:latin typeface="游明朝" panose="02020400000000000000" pitchFamily="18" charset="-128"/>
                <a:ea typeface="ＭＳ ゴシック" panose="020B0609070205080204" pitchFamily="49" charset="-128"/>
                <a:cs typeface="Times New Roman" panose="02020603050405020304" pitchFamily="18" charset="0"/>
              </a:rPr>
              <a:t>下</a:t>
            </a:r>
            <a:r>
              <a:rPr 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流側</a:t>
            </a:r>
            <a:endParaRPr lang="en-US" altLang="ja-JP"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endParaRPr>
          </a:p>
          <a:p>
            <a:pPr algn="just">
              <a:spcAft>
                <a:spcPts val="0"/>
              </a:spcAft>
            </a:pPr>
            <a:r>
              <a:rPr lang="ja-JP" altLang="en-US" sz="1600" b="1" kern="100" dirty="0" smtClean="0">
                <a:solidFill>
                  <a:srgbClr val="002060"/>
                </a:solidFill>
                <a:effectLst/>
                <a:latin typeface="游明朝" panose="02020400000000000000" pitchFamily="18" charset="-128"/>
                <a:ea typeface="ＭＳ ゴシック" panose="020B0609070205080204" pitchFamily="49" charset="-128"/>
                <a:cs typeface="Times New Roman" panose="02020603050405020304" pitchFamily="18" charset="0"/>
              </a:rPr>
              <a:t>サンプリング箇所</a:t>
            </a:r>
            <a:endParaRPr lang="ja-JP" sz="1600" kern="100" dirty="0">
              <a:solidFill>
                <a:srgbClr val="00206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6" name="円柱 65"/>
          <p:cNvSpPr/>
          <p:nvPr/>
        </p:nvSpPr>
        <p:spPr>
          <a:xfrm rot="3249599">
            <a:off x="7828738" y="3799888"/>
            <a:ext cx="163195" cy="194310"/>
          </a:xfrm>
          <a:prstGeom prst="can">
            <a:avLst/>
          </a:prstGeom>
          <a:solidFill>
            <a:srgbClr val="0070C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3881715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07504" y="338328"/>
            <a:ext cx="9036496" cy="1252728"/>
          </a:xfrm>
        </p:spPr>
        <p:txBody>
          <a:bodyPr>
            <a:normAutofit fontScale="90000"/>
          </a:bodyPr>
          <a:lstStyle/>
          <a:p>
            <a:r>
              <a:rPr lang="ja-JP" altLang="en-US" dirty="0" smtClean="0"/>
              <a:t>＜</a:t>
            </a:r>
            <a:r>
              <a:rPr lang="ja-JP" altLang="en-US" dirty="0"/>
              <a:t>設置</a:t>
            </a:r>
            <a:r>
              <a:rPr lang="ja-JP" altLang="en-US" dirty="0" smtClean="0"/>
              <a:t>場所１　上流側サンプリング箇所＞</a:t>
            </a:r>
            <a:r>
              <a:rPr lang="ja-JP" altLang="en-US" dirty="0"/>
              <a:t/>
            </a:r>
            <a:br>
              <a:rPr lang="ja-JP" altLang="en-US" dirty="0"/>
            </a:br>
            <a:endParaRPr kumimoji="1" lang="ja-JP" altLang="en-US" dirty="0"/>
          </a:p>
        </p:txBody>
      </p:sp>
      <p:pic>
        <p:nvPicPr>
          <p:cNvPr id="5131" name="図 14" descr="IMG_2209"/>
          <p:cNvPicPr>
            <a:picLocks noChangeAspect="1" noChangeArrowheads="1"/>
          </p:cNvPicPr>
          <p:nvPr/>
        </p:nvPicPr>
        <p:blipFill rotWithShape="1">
          <a:blip r:embed="rId3">
            <a:extLst>
              <a:ext uri="{28A0092B-C50C-407E-A947-70E740481C1C}">
                <a14:useLocalDpi xmlns:a14="http://schemas.microsoft.com/office/drawing/2010/main" val="0"/>
              </a:ext>
            </a:extLst>
          </a:blip>
          <a:srcRect t="16093"/>
          <a:stretch/>
        </p:blipFill>
        <p:spPr bwMode="auto">
          <a:xfrm>
            <a:off x="5386380" y="1400125"/>
            <a:ext cx="2292350" cy="25641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G_218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890" y="1537495"/>
            <a:ext cx="2943225" cy="220662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49"/>
          <p:cNvSpPr txBox="1">
            <a:spLocks noChangeArrowheads="1"/>
          </p:cNvSpPr>
          <p:nvPr/>
        </p:nvSpPr>
        <p:spPr bwMode="auto">
          <a:xfrm>
            <a:off x="1359127" y="1299276"/>
            <a:ext cx="1844721" cy="446953"/>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上流側撤去管</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11" name="テキスト ボックス 50"/>
          <p:cNvSpPr txBox="1">
            <a:spLocks noChangeArrowheads="1"/>
          </p:cNvSpPr>
          <p:nvPr/>
        </p:nvSpPr>
        <p:spPr bwMode="auto">
          <a:xfrm>
            <a:off x="4669083" y="1290574"/>
            <a:ext cx="3359301" cy="46435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上流側検体（錆）採取状況</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pic>
        <p:nvPicPr>
          <p:cNvPr id="5126" name="Picture 6" descr="IMG_21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4367670"/>
            <a:ext cx="2879726" cy="216058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IMG_218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456" y="4256545"/>
            <a:ext cx="2917825" cy="2187575"/>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2"/>
          <p:cNvSpPr txBox="1">
            <a:spLocks noChangeArrowheads="1"/>
          </p:cNvSpPr>
          <p:nvPr/>
        </p:nvSpPr>
        <p:spPr bwMode="auto">
          <a:xfrm>
            <a:off x="1745762" y="3939141"/>
            <a:ext cx="1355478" cy="437934"/>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内面状況</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15" name="テキスト ボックス 3"/>
          <p:cNvSpPr txBox="1">
            <a:spLocks noChangeArrowheads="1"/>
          </p:cNvSpPr>
          <p:nvPr/>
        </p:nvSpPr>
        <p:spPr bwMode="auto">
          <a:xfrm>
            <a:off x="5473076" y="4158108"/>
            <a:ext cx="1834165" cy="449339"/>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内面状況拡大</a:t>
            </a:r>
            <a:endParaRPr kumimoji="0" lang="ja-JP" altLang="ja-JP" sz="4400" b="0" i="0" u="none" strike="noStrike" cap="none" normalizeH="0" baseline="0" dirty="0" smtClean="0">
              <a:ln>
                <a:noFill/>
              </a:ln>
              <a:solidFill>
                <a:schemeClr val="tx1"/>
              </a:solidFill>
              <a:effectLst/>
              <a:latin typeface="Arial" panose="020B0604020202020204" pitchFamily="34" charset="0"/>
            </a:endParaRPr>
          </a:p>
        </p:txBody>
      </p:sp>
      <p:sp>
        <p:nvSpPr>
          <p:cNvPr id="21" name="楕円 20"/>
          <p:cNvSpPr/>
          <p:nvPr/>
        </p:nvSpPr>
        <p:spPr>
          <a:xfrm>
            <a:off x="6390159" y="5538864"/>
            <a:ext cx="733425" cy="4483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2" name="楕円 21"/>
          <p:cNvSpPr/>
          <p:nvPr/>
        </p:nvSpPr>
        <p:spPr>
          <a:xfrm>
            <a:off x="5786592" y="5919611"/>
            <a:ext cx="413385" cy="3187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 name="Rectangle 1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cxnSp>
        <p:nvCxnSpPr>
          <p:cNvPr id="16" name="直線矢印コネクタ 15"/>
          <p:cNvCxnSpPr>
            <a:endCxn id="5126" idx="1"/>
          </p:cNvCxnSpPr>
          <p:nvPr/>
        </p:nvCxnSpPr>
        <p:spPr>
          <a:xfrm>
            <a:off x="3203848" y="5447964"/>
            <a:ext cx="172819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810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827584" y="1522620"/>
            <a:ext cx="7598660" cy="5092668"/>
            <a:chOff x="827584" y="1522620"/>
            <a:chExt cx="7598660" cy="5092668"/>
          </a:xfrm>
        </p:grpSpPr>
        <p:pic>
          <p:nvPicPr>
            <p:cNvPr id="15" name="図 14"/>
            <p:cNvPicPr/>
            <p:nvPr/>
          </p:nvPicPr>
          <p:blipFill>
            <a:blip r:embed="rId3"/>
            <a:stretch>
              <a:fillRect/>
            </a:stretch>
          </p:blipFill>
          <p:spPr>
            <a:xfrm>
              <a:off x="827584" y="1522620"/>
              <a:ext cx="7598660" cy="5092668"/>
            </a:xfrm>
            <a:prstGeom prst="rect">
              <a:avLst/>
            </a:prstGeom>
          </p:spPr>
        </p:pic>
        <p:sp>
          <p:nvSpPr>
            <p:cNvPr id="6" name="正方形/長方形 5"/>
            <p:cNvSpPr/>
            <p:nvPr/>
          </p:nvSpPr>
          <p:spPr>
            <a:xfrm>
              <a:off x="6444208" y="1679116"/>
              <a:ext cx="1811888" cy="244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pPr/>
              <a:t>9</a:t>
            </a:fld>
            <a:endParaRPr kumimoji="1" lang="ja-JP" altLang="en-US"/>
          </a:p>
        </p:txBody>
      </p:sp>
      <p:sp>
        <p:nvSpPr>
          <p:cNvPr id="4" name="タイトル 3"/>
          <p:cNvSpPr>
            <a:spLocks noGrp="1"/>
          </p:cNvSpPr>
          <p:nvPr>
            <p:ph type="title"/>
          </p:nvPr>
        </p:nvSpPr>
        <p:spPr/>
        <p:txBody>
          <a:bodyPr>
            <a:normAutofit fontScale="90000"/>
          </a:bodyPr>
          <a:lstStyle/>
          <a:p>
            <a:r>
              <a:rPr kumimoji="1" lang="ja-JP" altLang="en-US" dirty="0" smtClean="0"/>
              <a:t>設置場所１　（寺前二丁目）</a:t>
            </a:r>
            <a:r>
              <a:rPr kumimoji="1" lang="en-US" altLang="ja-JP" dirty="0" smtClean="0"/>
              <a:t/>
            </a:r>
            <a:br>
              <a:rPr kumimoji="1" lang="en-US" altLang="ja-JP" dirty="0" smtClean="0"/>
            </a:br>
            <a:r>
              <a:rPr kumimoji="1" lang="ja-JP" altLang="en-US" dirty="0" smtClean="0"/>
              <a:t>装置上流側の結果</a:t>
            </a:r>
            <a:endParaRPr kumimoji="1" lang="ja-JP" altLang="en-US" dirty="0"/>
          </a:p>
        </p:txBody>
      </p:sp>
      <p:grpSp>
        <p:nvGrpSpPr>
          <p:cNvPr id="10" name="グループ化 9"/>
          <p:cNvGrpSpPr/>
          <p:nvPr/>
        </p:nvGrpSpPr>
        <p:grpSpPr>
          <a:xfrm>
            <a:off x="2866808" y="1835395"/>
            <a:ext cx="5445399" cy="2926523"/>
            <a:chOff x="2866808" y="1835395"/>
            <a:chExt cx="5445399" cy="2926523"/>
          </a:xfrm>
        </p:grpSpPr>
        <p:sp>
          <p:nvSpPr>
            <p:cNvPr id="21" name="正方形/長方形 20"/>
            <p:cNvSpPr/>
            <p:nvPr/>
          </p:nvSpPr>
          <p:spPr>
            <a:xfrm>
              <a:off x="2866808" y="3426243"/>
              <a:ext cx="56111" cy="1309263"/>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2" name="正方形/長方形 21"/>
            <p:cNvSpPr/>
            <p:nvPr/>
          </p:nvSpPr>
          <p:spPr>
            <a:xfrm>
              <a:off x="3347775" y="1835395"/>
              <a:ext cx="56111" cy="2899083"/>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正方形/長方形 22"/>
            <p:cNvSpPr/>
            <p:nvPr/>
          </p:nvSpPr>
          <p:spPr>
            <a:xfrm>
              <a:off x="5801935" y="3352250"/>
              <a:ext cx="56111" cy="1374726"/>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4" name="正方形/長方形 23"/>
            <p:cNvSpPr/>
            <p:nvPr/>
          </p:nvSpPr>
          <p:spPr>
            <a:xfrm>
              <a:off x="5296305" y="3537232"/>
              <a:ext cx="56111" cy="1187689"/>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正方形/長方形 24"/>
            <p:cNvSpPr/>
            <p:nvPr/>
          </p:nvSpPr>
          <p:spPr>
            <a:xfrm>
              <a:off x="4038393" y="3574229"/>
              <a:ext cx="56111" cy="1187689"/>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8" name="正方形/長方形 27"/>
            <p:cNvSpPr/>
            <p:nvPr/>
          </p:nvSpPr>
          <p:spPr>
            <a:xfrm>
              <a:off x="8256096" y="3820872"/>
              <a:ext cx="56111" cy="919106"/>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9" name="直線コネクタ 8"/>
            <p:cNvCxnSpPr/>
            <p:nvPr/>
          </p:nvCxnSpPr>
          <p:spPr>
            <a:xfrm>
              <a:off x="6300192" y="4131076"/>
              <a:ext cx="19559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2287183" y="3660553"/>
            <a:ext cx="5996968" cy="1832969"/>
            <a:chOff x="2287183" y="3660553"/>
            <a:chExt cx="5996968" cy="1832969"/>
          </a:xfrm>
        </p:grpSpPr>
        <p:sp>
          <p:nvSpPr>
            <p:cNvPr id="26" name="正方形/長方形 25"/>
            <p:cNvSpPr/>
            <p:nvPr/>
          </p:nvSpPr>
          <p:spPr>
            <a:xfrm>
              <a:off x="2287183" y="3660553"/>
              <a:ext cx="56111" cy="1832969"/>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7" name="正方形/長方形 26"/>
            <p:cNvSpPr/>
            <p:nvPr/>
          </p:nvSpPr>
          <p:spPr>
            <a:xfrm>
              <a:off x="3175120" y="3660553"/>
              <a:ext cx="56111" cy="1832969"/>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2" name="直線コネクタ 11"/>
            <p:cNvCxnSpPr/>
            <p:nvPr/>
          </p:nvCxnSpPr>
          <p:spPr>
            <a:xfrm>
              <a:off x="5352416" y="4903068"/>
              <a:ext cx="293173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p:cNvGrpSpPr/>
          <p:nvPr/>
        </p:nvGrpSpPr>
        <p:grpSpPr>
          <a:xfrm>
            <a:off x="2065198" y="3660553"/>
            <a:ext cx="6155692" cy="2641958"/>
            <a:chOff x="2065198" y="3660553"/>
            <a:chExt cx="6155692" cy="2641958"/>
          </a:xfrm>
        </p:grpSpPr>
        <p:sp>
          <p:nvSpPr>
            <p:cNvPr id="17" name="正方形/長方形 16"/>
            <p:cNvSpPr/>
            <p:nvPr/>
          </p:nvSpPr>
          <p:spPr>
            <a:xfrm>
              <a:off x="2065198" y="3796207"/>
              <a:ext cx="56113" cy="2506304"/>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8" name="正方形/長方形 17"/>
            <p:cNvSpPr/>
            <p:nvPr/>
          </p:nvSpPr>
          <p:spPr>
            <a:xfrm>
              <a:off x="3471100" y="3672886"/>
              <a:ext cx="56111" cy="2627878"/>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9" name="正方形/長方形 18"/>
            <p:cNvSpPr/>
            <p:nvPr/>
          </p:nvSpPr>
          <p:spPr>
            <a:xfrm>
              <a:off x="3150455" y="3660553"/>
              <a:ext cx="56111" cy="2627878"/>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0" name="正方形/長方形 19"/>
            <p:cNvSpPr/>
            <p:nvPr/>
          </p:nvSpPr>
          <p:spPr>
            <a:xfrm>
              <a:off x="4987993" y="3734547"/>
              <a:ext cx="56111" cy="2562415"/>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29" name="直線コネクタ 28"/>
            <p:cNvCxnSpPr/>
            <p:nvPr/>
          </p:nvCxnSpPr>
          <p:spPr>
            <a:xfrm>
              <a:off x="6156176" y="5661248"/>
              <a:ext cx="206471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808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5150</TotalTime>
  <Words>2052</Words>
  <Application>Microsoft Office PowerPoint</Application>
  <PresentationFormat>画面に合わせる (4:3)</PresentationFormat>
  <Paragraphs>290</Paragraphs>
  <Slides>22</Slides>
  <Notes>20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22</vt:i4>
      </vt:variant>
    </vt:vector>
  </HeadingPairs>
  <TitlesOfParts>
    <vt:vector size="37" baseType="lpstr">
      <vt:lpstr>HGPｺﾞｼｯｸE</vt:lpstr>
      <vt:lpstr>HGP明朝E</vt:lpstr>
      <vt:lpstr>ＭＳ Ｐゴシック</vt:lpstr>
      <vt:lpstr>ＭＳ ゴシック</vt:lpstr>
      <vt:lpstr>ＭＳ 明朝</vt:lpstr>
      <vt:lpstr>游ゴシック</vt:lpstr>
      <vt:lpstr>游明朝</vt:lpstr>
      <vt:lpstr>Arial</vt:lpstr>
      <vt:lpstr>Calibri</vt:lpstr>
      <vt:lpstr>Candara</vt:lpstr>
      <vt:lpstr>Symbol</vt:lpstr>
      <vt:lpstr>Times New Roman</vt:lpstr>
      <vt:lpstr>Wingdings 2</vt:lpstr>
      <vt:lpstr>Wingdings 3</vt:lpstr>
      <vt:lpstr>ウェーブ</vt:lpstr>
      <vt:lpstr>PowerPoint プレゼンテーション</vt:lpstr>
      <vt:lpstr>背景</vt:lpstr>
      <vt:lpstr>目的</vt:lpstr>
      <vt:lpstr>PowerPoint プレゼンテーション</vt:lpstr>
      <vt:lpstr>平成28年度から29年度の報告</vt:lpstr>
      <vt:lpstr>検証方法</vt:lpstr>
      <vt:lpstr>設置場所　１</vt:lpstr>
      <vt:lpstr>＜設置場所１　上流側サンプリング箇所＞ </vt:lpstr>
      <vt:lpstr>設置場所１　（寺前二丁目） 装置上流側の結果</vt:lpstr>
      <vt:lpstr>＜設置場所１　下流側サンプリング箇所＞ </vt:lpstr>
      <vt:lpstr>設置場所１　（寺前二丁目） 装置下流側の結果</vt:lpstr>
      <vt:lpstr>設置場所　２</vt:lpstr>
      <vt:lpstr>＜設置場所２　上流側サンプリング箇所＞</vt:lpstr>
      <vt:lpstr>設置場所２　（港南中央） 装置上流側の結果</vt:lpstr>
      <vt:lpstr>＜設置場所２　下流側サンプリング箇所＞</vt:lpstr>
      <vt:lpstr>設置場所２　（港南中央） 装置下流側の結果</vt:lpstr>
      <vt:lpstr>結果</vt:lpstr>
      <vt:lpstr>まとめ</vt:lpstr>
      <vt:lpstr>最後に</vt:lpstr>
      <vt:lpstr>ご清聴ありがとうございました</vt:lpstr>
      <vt:lpstr>PowerPoint プレゼンテーション</vt:lpstr>
      <vt:lpstr>グラフの見方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ﾐｶﾐ ｻﾄﾙ</dc:creator>
  <cp:lastModifiedBy>ﾜﾀﾞ ﾘﾖｳﾀ</cp:lastModifiedBy>
  <cp:revision>349</cp:revision>
  <cp:lastPrinted>2019-01-24T05:19:43Z</cp:lastPrinted>
  <dcterms:created xsi:type="dcterms:W3CDTF">2016-05-10T05:41:03Z</dcterms:created>
  <dcterms:modified xsi:type="dcterms:W3CDTF">2019-01-24T23:39:58Z</dcterms:modified>
</cp:coreProperties>
</file>