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handoutMasterIdLst>
    <p:handoutMasterId r:id="rId24"/>
  </p:handoutMasterIdLst>
  <p:sldIdLst>
    <p:sldId id="256" r:id="rId2"/>
    <p:sldId id="257" r:id="rId3"/>
    <p:sldId id="276" r:id="rId4"/>
    <p:sldId id="296" r:id="rId5"/>
    <p:sldId id="285" r:id="rId6"/>
    <p:sldId id="271" r:id="rId7"/>
    <p:sldId id="281" r:id="rId8"/>
    <p:sldId id="262" r:id="rId9"/>
    <p:sldId id="260" r:id="rId10"/>
    <p:sldId id="272" r:id="rId11"/>
    <p:sldId id="286" r:id="rId12"/>
    <p:sldId id="287" r:id="rId13"/>
    <p:sldId id="284" r:id="rId14"/>
    <p:sldId id="288" r:id="rId15"/>
    <p:sldId id="283" r:id="rId16"/>
    <p:sldId id="282" r:id="rId17"/>
    <p:sldId id="267" r:id="rId18"/>
    <p:sldId id="294" r:id="rId19"/>
    <p:sldId id="273" r:id="rId20"/>
    <p:sldId id="274" r:id="rId21"/>
    <p:sldId id="295"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0B8"/>
    <a:srgbClr val="FF66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485" autoAdjust="0"/>
    <p:restoredTop sz="82194" autoAdjust="0"/>
  </p:normalViewPr>
  <p:slideViewPr>
    <p:cSldViewPr>
      <p:cViewPr varScale="1">
        <p:scale>
          <a:sx n="60" d="100"/>
          <a:sy n="60" d="100"/>
        </p:scale>
        <p:origin x="193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5145290843459"/>
          <c:y val="4.9475214032896238E-2"/>
          <c:w val="0.75863689159286773"/>
          <c:h val="0.73627948463950876"/>
        </c:manualLayout>
      </c:layout>
      <c:barChart>
        <c:barDir val="col"/>
        <c:grouping val="clustered"/>
        <c:varyColors val="0"/>
        <c:ser>
          <c:idx val="1"/>
          <c:order val="1"/>
          <c:tx>
            <c:strRef>
              <c:f>Sheet1!$A$7</c:f>
              <c:strCache>
                <c:ptCount val="1"/>
                <c:pt idx="0">
                  <c:v>経年化管路率</c:v>
                </c:pt>
              </c:strCache>
            </c:strRef>
          </c:tx>
          <c:spPr>
            <a:solidFill>
              <a:srgbClr val="FF0000">
                <a:alpha val="70000"/>
              </a:srgbClr>
            </a:solidFill>
            <a:ln w="38100">
              <a:solidFill>
                <a:srgbClr val="FF0000"/>
              </a:solidFill>
            </a:ln>
          </c:spPr>
          <c:invertIfNegative val="0"/>
          <c:val>
            <c:numRef>
              <c:f>Sheet1!$B$9:$B$12</c:f>
              <c:numCache>
                <c:formatCode>General</c:formatCode>
                <c:ptCount val="4"/>
                <c:pt idx="0">
                  <c:v>8.1</c:v>
                </c:pt>
                <c:pt idx="1">
                  <c:v>9.1</c:v>
                </c:pt>
                <c:pt idx="2">
                  <c:v>10</c:v>
                </c:pt>
                <c:pt idx="3">
                  <c:v>15</c:v>
                </c:pt>
              </c:numCache>
            </c:numRef>
          </c:val>
          <c:extLst>
            <c:ext xmlns:c16="http://schemas.microsoft.com/office/drawing/2014/chart" uri="{C3380CC4-5D6E-409C-BE32-E72D297353CC}">
              <c16:uniqueId val="{00000000-3985-4B2D-B013-C94FC3F47EF3}"/>
            </c:ext>
          </c:extLst>
        </c:ser>
        <c:dLbls>
          <c:showLegendKey val="0"/>
          <c:showVal val="0"/>
          <c:showCatName val="0"/>
          <c:showSerName val="0"/>
          <c:showPercent val="0"/>
          <c:showBubbleSize val="0"/>
        </c:dLbls>
        <c:gapWidth val="272"/>
        <c:axId val="21281408"/>
        <c:axId val="21279488"/>
      </c:barChart>
      <c:lineChart>
        <c:grouping val="standard"/>
        <c:varyColors val="0"/>
        <c:ser>
          <c:idx val="0"/>
          <c:order val="0"/>
          <c:tx>
            <c:strRef>
              <c:f>Sheet1!$A$1</c:f>
              <c:strCache>
                <c:ptCount val="1"/>
                <c:pt idx="0">
                  <c:v>管路更新率</c:v>
                </c:pt>
              </c:strCache>
            </c:strRef>
          </c:tx>
          <c:spPr>
            <a:ln>
              <a:solidFill>
                <a:srgbClr val="0000FF"/>
              </a:solidFill>
            </a:ln>
          </c:spPr>
          <c:marker>
            <c:symbol val="square"/>
            <c:size val="7"/>
            <c:spPr>
              <a:solidFill>
                <a:srgbClr val="0000FF"/>
              </a:solidFill>
              <a:ln>
                <a:noFill/>
              </a:ln>
            </c:spPr>
          </c:marker>
          <c:cat>
            <c:strRef>
              <c:f>Sheet1!$A$2:$A$5</c:f>
              <c:strCache>
                <c:ptCount val="4"/>
                <c:pt idx="0">
                  <c:v>H20</c:v>
                </c:pt>
                <c:pt idx="1">
                  <c:v>H21</c:v>
                </c:pt>
                <c:pt idx="2">
                  <c:v>H22</c:v>
                </c:pt>
                <c:pt idx="3">
                  <c:v>H23</c:v>
                </c:pt>
              </c:strCache>
            </c:strRef>
          </c:cat>
          <c:val>
            <c:numRef>
              <c:f>Sheet1!$B$2:$B$5</c:f>
              <c:numCache>
                <c:formatCode>General</c:formatCode>
                <c:ptCount val="4"/>
                <c:pt idx="0">
                  <c:v>1.1000000000000001</c:v>
                </c:pt>
                <c:pt idx="1">
                  <c:v>1.1200000000000001</c:v>
                </c:pt>
                <c:pt idx="2">
                  <c:v>1.2</c:v>
                </c:pt>
                <c:pt idx="3">
                  <c:v>1.33</c:v>
                </c:pt>
              </c:numCache>
            </c:numRef>
          </c:val>
          <c:smooth val="0"/>
          <c:extLst>
            <c:ext xmlns:c16="http://schemas.microsoft.com/office/drawing/2014/chart" uri="{C3380CC4-5D6E-409C-BE32-E72D297353CC}">
              <c16:uniqueId val="{00000001-3985-4B2D-B013-C94FC3F47EF3}"/>
            </c:ext>
          </c:extLst>
        </c:ser>
        <c:dLbls>
          <c:showLegendKey val="0"/>
          <c:showVal val="0"/>
          <c:showCatName val="0"/>
          <c:showSerName val="0"/>
          <c:showPercent val="0"/>
          <c:showBubbleSize val="0"/>
        </c:dLbls>
        <c:marker val="1"/>
        <c:smooth val="0"/>
        <c:axId val="20020608"/>
        <c:axId val="101177984"/>
      </c:lineChart>
      <c:catAx>
        <c:axId val="20020608"/>
        <c:scaling>
          <c:orientation val="minMax"/>
        </c:scaling>
        <c:delete val="0"/>
        <c:axPos val="b"/>
        <c:title>
          <c:tx>
            <c:rich>
              <a:bodyPr/>
              <a:lstStyle/>
              <a:p>
                <a:pPr>
                  <a:defRPr sz="1400" b="0">
                    <a:latin typeface="ＭＳ Ｐゴシック" panose="020B0600070205080204" pitchFamily="50" charset="-128"/>
                    <a:ea typeface="ＭＳ Ｐゴシック" panose="020B0600070205080204" pitchFamily="50" charset="-128"/>
                  </a:defRPr>
                </a:pPr>
                <a:r>
                  <a:rPr lang="ja-JP" altLang="en-US" sz="1400" b="0">
                    <a:latin typeface="ＭＳ Ｐゴシック" panose="020B0600070205080204" pitchFamily="50" charset="-128"/>
                    <a:ea typeface="ＭＳ Ｐゴシック" panose="020B0600070205080204" pitchFamily="50" charset="-128"/>
                  </a:rPr>
                  <a:t>年度</a:t>
                </a:r>
              </a:p>
            </c:rich>
          </c:tx>
          <c:layout/>
          <c:overlay val="0"/>
        </c:title>
        <c:numFmt formatCode="General" sourceLinked="0"/>
        <c:majorTickMark val="none"/>
        <c:minorTickMark val="in"/>
        <c:tickLblPos val="nextTo"/>
        <c:txPr>
          <a:bodyPr/>
          <a:lstStyle/>
          <a:p>
            <a:pPr>
              <a:defRPr sz="1400">
                <a:latin typeface="ＭＳ Ｐゴシック" panose="020B0600070205080204" pitchFamily="50" charset="-128"/>
                <a:ea typeface="ＭＳ Ｐゴシック" panose="020B0600070205080204" pitchFamily="50" charset="-128"/>
              </a:defRPr>
            </a:pPr>
            <a:endParaRPr lang="ja-JP"/>
          </a:p>
        </c:txPr>
        <c:crossAx val="101177984"/>
        <c:crosses val="autoZero"/>
        <c:auto val="1"/>
        <c:lblAlgn val="ctr"/>
        <c:lblOffset val="100"/>
        <c:noMultiLvlLbl val="0"/>
      </c:catAx>
      <c:valAx>
        <c:axId val="101177984"/>
        <c:scaling>
          <c:orientation val="minMax"/>
          <c:max val="5"/>
          <c:min val="0"/>
        </c:scaling>
        <c:delete val="0"/>
        <c:axPos val="l"/>
        <c:majorGridlines/>
        <c:title>
          <c:tx>
            <c:rich>
              <a:bodyPr rot="-5400000" vert="horz"/>
              <a:lstStyle/>
              <a:p>
                <a:pPr>
                  <a:defRPr sz="1600" b="0">
                    <a:solidFill>
                      <a:srgbClr val="0000FF"/>
                    </a:solidFill>
                    <a:latin typeface="ＭＳ Ｐゴシック" panose="020B0600070205080204" pitchFamily="50" charset="-128"/>
                    <a:ea typeface="ＭＳ Ｐゴシック" panose="020B0600070205080204" pitchFamily="50" charset="-128"/>
                  </a:defRPr>
                </a:pPr>
                <a:r>
                  <a:rPr lang="ja-JP" altLang="en-US" sz="1600" b="0">
                    <a:solidFill>
                      <a:srgbClr val="0000FF"/>
                    </a:solidFill>
                    <a:latin typeface="ＭＳ Ｐゴシック" panose="020B0600070205080204" pitchFamily="50" charset="-128"/>
                    <a:ea typeface="ＭＳ Ｐゴシック" panose="020B0600070205080204" pitchFamily="50" charset="-128"/>
                  </a:rPr>
                  <a:t>管路更新率</a:t>
                </a:r>
                <a:r>
                  <a:rPr lang="en-US" altLang="ja-JP" sz="1600" b="0" i="0" u="none" strike="noStrike" baseline="0">
                    <a:solidFill>
                      <a:srgbClr val="0000FF"/>
                    </a:solidFill>
                    <a:effectLst/>
                    <a:latin typeface="ＭＳ Ｐゴシック" panose="020B0600070205080204" pitchFamily="50" charset="-128"/>
                    <a:ea typeface="ＭＳ Ｐゴシック" panose="020B0600070205080204" pitchFamily="50" charset="-128"/>
                  </a:rPr>
                  <a:t>(%)</a:t>
                </a:r>
                <a:endParaRPr lang="ja-JP" altLang="en-US" sz="1600" b="0">
                  <a:solidFill>
                    <a:srgbClr val="0000FF"/>
                  </a:solidFill>
                  <a:latin typeface="ＭＳ Ｐゴシック" panose="020B0600070205080204" pitchFamily="50" charset="-128"/>
                  <a:ea typeface="ＭＳ Ｐゴシック" panose="020B0600070205080204" pitchFamily="50" charset="-128"/>
                </a:endParaRPr>
              </a:p>
            </c:rich>
          </c:tx>
          <c:layout/>
          <c:overlay val="0"/>
        </c:title>
        <c:numFmt formatCode="General" sourceLinked="1"/>
        <c:majorTickMark val="out"/>
        <c:minorTickMark val="none"/>
        <c:tickLblPos val="nextTo"/>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0020608"/>
        <c:crosses val="autoZero"/>
        <c:crossBetween val="between"/>
        <c:majorUnit val="1"/>
        <c:minorUnit val="4.0000000000000008E-2"/>
      </c:valAx>
      <c:valAx>
        <c:axId val="21279488"/>
        <c:scaling>
          <c:orientation val="minMax"/>
          <c:max val="20"/>
        </c:scaling>
        <c:delete val="0"/>
        <c:axPos val="r"/>
        <c:title>
          <c:tx>
            <c:rich>
              <a:bodyPr rot="5400000" vert="horz"/>
              <a:lstStyle/>
              <a:p>
                <a:pPr>
                  <a:defRPr sz="1600" b="0">
                    <a:solidFill>
                      <a:srgbClr val="FF0000"/>
                    </a:solidFill>
                    <a:latin typeface="ＭＳ Ｐゴシック" panose="020B0600070205080204" pitchFamily="50" charset="-128"/>
                    <a:ea typeface="ＭＳ Ｐゴシック" panose="020B0600070205080204" pitchFamily="50" charset="-128"/>
                  </a:defRPr>
                </a:pPr>
                <a:r>
                  <a:rPr lang="ja-JP" altLang="en-US" sz="1600" b="0">
                    <a:solidFill>
                      <a:srgbClr val="FF0000"/>
                    </a:solidFill>
                    <a:latin typeface="ＭＳ Ｐゴシック" panose="020B0600070205080204" pitchFamily="50" charset="-128"/>
                    <a:ea typeface="ＭＳ Ｐゴシック" panose="020B0600070205080204" pitchFamily="50" charset="-128"/>
                  </a:rPr>
                  <a:t>経年化管路率</a:t>
                </a:r>
                <a:r>
                  <a:rPr lang="en-US" altLang="ja-JP" sz="1600" b="0">
                    <a:solidFill>
                      <a:srgbClr val="FF0000"/>
                    </a:solidFill>
                    <a:latin typeface="ＭＳ Ｐゴシック" panose="020B0600070205080204" pitchFamily="50" charset="-128"/>
                    <a:ea typeface="ＭＳ Ｐゴシック" panose="020B0600070205080204" pitchFamily="50" charset="-128"/>
                  </a:rPr>
                  <a:t>(%)</a:t>
                </a:r>
                <a:endParaRPr lang="ja-JP" altLang="en-US" sz="1600" b="0">
                  <a:solidFill>
                    <a:srgbClr val="FF0000"/>
                  </a:solidFill>
                  <a:latin typeface="ＭＳ Ｐゴシック" panose="020B0600070205080204" pitchFamily="50" charset="-128"/>
                  <a:ea typeface="ＭＳ Ｐゴシック" panose="020B0600070205080204" pitchFamily="50" charset="-128"/>
                </a:endParaRPr>
              </a:p>
            </c:rich>
          </c:tx>
          <c:layout/>
          <c:overlay val="0"/>
        </c:title>
        <c:numFmt formatCode="General" sourceLinked="1"/>
        <c:majorTickMark val="out"/>
        <c:minorTickMark val="none"/>
        <c:tickLblPos val="nextTo"/>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1281408"/>
        <c:crosses val="max"/>
        <c:crossBetween val="between"/>
        <c:majorUnit val="5"/>
      </c:valAx>
      <c:catAx>
        <c:axId val="21281408"/>
        <c:scaling>
          <c:orientation val="minMax"/>
        </c:scaling>
        <c:delete val="1"/>
        <c:axPos val="b"/>
        <c:majorTickMark val="out"/>
        <c:minorTickMark val="none"/>
        <c:tickLblPos val="nextTo"/>
        <c:crossAx val="21279488"/>
        <c:crosses val="autoZero"/>
        <c:auto val="1"/>
        <c:lblAlgn val="ctr"/>
        <c:lblOffset val="100"/>
        <c:noMultiLvlLbl val="0"/>
      </c:catAx>
    </c:plotArea>
    <c:legend>
      <c:legendPos val="r"/>
      <c:layout>
        <c:manualLayout>
          <c:xMode val="edge"/>
          <c:yMode val="edge"/>
          <c:x val="0.1418313750158188"/>
          <c:y val="6.8015276180365097E-2"/>
          <c:w val="0.24259740640057287"/>
          <c:h val="0.2370002064348698"/>
        </c:manualLayout>
      </c:layout>
      <c:overlay val="0"/>
      <c:spPr>
        <a:solidFill>
          <a:schemeClr val="bg1"/>
        </a:solidFill>
        <a:ln w="12700">
          <a:solidFill>
            <a:schemeClr val="tx1"/>
          </a:solidFill>
        </a:ln>
      </c:spPr>
      <c:txPr>
        <a:bodyPr/>
        <a:lstStyle/>
        <a:p>
          <a:pPr>
            <a:defRPr sz="1600">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786" cy="496967"/>
          </a:xfrm>
          <a:prstGeom prst="rect">
            <a:avLst/>
          </a:prstGeom>
        </p:spPr>
        <p:txBody>
          <a:bodyPr vert="horz" lIns="91441" tIns="45721" rIns="91441"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3"/>
            <a:ext cx="2949786" cy="496967"/>
          </a:xfrm>
          <a:prstGeom prst="rect">
            <a:avLst/>
          </a:prstGeom>
        </p:spPr>
        <p:txBody>
          <a:bodyPr vert="horz" lIns="91441" tIns="45721" rIns="91441" bIns="45721" rtlCol="0"/>
          <a:lstStyle>
            <a:lvl1pPr algn="r">
              <a:defRPr sz="1200"/>
            </a:lvl1pPr>
          </a:lstStyle>
          <a:p>
            <a:fld id="{B4D6999A-4EEA-4466-94C9-9557DD96AD7D}" type="datetimeFigureOut">
              <a:rPr kumimoji="1" lang="ja-JP" altLang="en-US" smtClean="0"/>
              <a:t>2019/7/11</a:t>
            </a:fld>
            <a:endParaRPr kumimoji="1" lang="ja-JP" altLang="en-US"/>
          </a:p>
        </p:txBody>
      </p:sp>
      <p:sp>
        <p:nvSpPr>
          <p:cNvPr id="4" name="フッター プレースホルダー 3"/>
          <p:cNvSpPr>
            <a:spLocks noGrp="1"/>
          </p:cNvSpPr>
          <p:nvPr>
            <p:ph type="ftr" sz="quarter" idx="2"/>
          </p:nvPr>
        </p:nvSpPr>
        <p:spPr>
          <a:xfrm>
            <a:off x="4" y="9440651"/>
            <a:ext cx="2949786" cy="496967"/>
          </a:xfrm>
          <a:prstGeom prst="rect">
            <a:avLst/>
          </a:prstGeom>
        </p:spPr>
        <p:txBody>
          <a:bodyPr vert="horz" lIns="91441" tIns="45721" rIns="91441"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51"/>
            <a:ext cx="2949786" cy="496967"/>
          </a:xfrm>
          <a:prstGeom prst="rect">
            <a:avLst/>
          </a:prstGeom>
        </p:spPr>
        <p:txBody>
          <a:bodyPr vert="horz" lIns="91441" tIns="45721" rIns="91441" bIns="45721" rtlCol="0" anchor="b"/>
          <a:lstStyle>
            <a:lvl1pPr algn="r">
              <a:defRPr sz="1200"/>
            </a:lvl1pPr>
          </a:lstStyle>
          <a:p>
            <a:fld id="{0EB04DCD-7024-4F76-9182-AA96C95A637E}" type="slidenum">
              <a:rPr kumimoji="1" lang="ja-JP" altLang="en-US" smtClean="0"/>
              <a:t>‹#›</a:t>
            </a:fld>
            <a:endParaRPr kumimoji="1" lang="ja-JP" altLang="en-US"/>
          </a:p>
        </p:txBody>
      </p:sp>
    </p:spTree>
    <p:extLst>
      <p:ext uri="{BB962C8B-B14F-4D97-AF65-F5344CB8AC3E}">
        <p14:creationId xmlns:p14="http://schemas.microsoft.com/office/powerpoint/2010/main" val="3765810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4" cy="496888"/>
          </a:xfrm>
          <a:prstGeom prst="rect">
            <a:avLst/>
          </a:prstGeom>
        </p:spPr>
        <p:txBody>
          <a:bodyPr vert="horz" lIns="91441" tIns="45721" rIns="91441"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4" cy="496888"/>
          </a:xfrm>
          <a:prstGeom prst="rect">
            <a:avLst/>
          </a:prstGeom>
        </p:spPr>
        <p:txBody>
          <a:bodyPr vert="horz" lIns="91441" tIns="45721" rIns="91441" bIns="45721" rtlCol="0"/>
          <a:lstStyle>
            <a:lvl1pPr algn="r">
              <a:defRPr sz="1200"/>
            </a:lvl1pPr>
          </a:lstStyle>
          <a:p>
            <a:fld id="{59290EA6-E3FB-4C7F-91AF-EBAFA78CDFB8}" type="datetimeFigureOut">
              <a:rPr kumimoji="1" lang="ja-JP" altLang="en-US" smtClean="0"/>
              <a:t>2019/7/11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1" tIns="45721" rIns="91441" bIns="45721" rtlCol="0" anchor="ctr"/>
          <a:lstStyle/>
          <a:p>
            <a:endParaRPr lang="ja-JP" altLang="en-US"/>
          </a:p>
        </p:txBody>
      </p:sp>
      <p:sp>
        <p:nvSpPr>
          <p:cNvPr id="5" name="ノート プレースホルダー 4"/>
          <p:cNvSpPr>
            <a:spLocks noGrp="1"/>
          </p:cNvSpPr>
          <p:nvPr>
            <p:ph type="body" sz="quarter" idx="3"/>
          </p:nvPr>
        </p:nvSpPr>
        <p:spPr>
          <a:xfrm>
            <a:off x="681039" y="4721227"/>
            <a:ext cx="5445125" cy="4471988"/>
          </a:xfrm>
          <a:prstGeom prst="rect">
            <a:avLst/>
          </a:prstGeom>
        </p:spPr>
        <p:txBody>
          <a:bodyPr vert="horz" lIns="91441" tIns="45721" rIns="91441" bIns="457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8"/>
            <a:ext cx="2949574" cy="496887"/>
          </a:xfrm>
          <a:prstGeom prst="rect">
            <a:avLst/>
          </a:prstGeom>
        </p:spPr>
        <p:txBody>
          <a:bodyPr vert="horz" lIns="91441" tIns="45721" rIns="91441"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8"/>
            <a:ext cx="2949574" cy="496887"/>
          </a:xfrm>
          <a:prstGeom prst="rect">
            <a:avLst/>
          </a:prstGeom>
        </p:spPr>
        <p:txBody>
          <a:bodyPr vert="horz" lIns="91441" tIns="45721" rIns="91441" bIns="45721" rtlCol="0" anchor="b"/>
          <a:lstStyle>
            <a:lvl1pPr algn="r">
              <a:defRPr sz="1200"/>
            </a:lvl1pPr>
          </a:lstStyle>
          <a:p>
            <a:fld id="{63D4EBD5-EE60-4320-B4F5-4EA5632C3171}" type="slidenum">
              <a:rPr kumimoji="1" lang="ja-JP" altLang="en-US" smtClean="0"/>
              <a:t>‹#›</a:t>
            </a:fld>
            <a:endParaRPr kumimoji="1" lang="ja-JP" altLang="en-US"/>
          </a:p>
        </p:txBody>
      </p:sp>
    </p:spTree>
    <p:extLst>
      <p:ext uri="{BB962C8B-B14F-4D97-AF65-F5344CB8AC3E}">
        <p14:creationId xmlns:p14="http://schemas.microsoft.com/office/powerpoint/2010/main" val="3678264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ＭＳ Ｐゴシック" pitchFamily="50" charset="-128"/>
                <a:ea typeface="ＭＳ Ｐゴシック" pitchFamily="50" charset="-128"/>
              </a:rPr>
              <a:t>特定の電磁波を応用した防錆装置による、配水管における残留塩素減少防止効果の検証と題しまして、横浜市水道局の斎藤が発表いたします。</a:t>
            </a:r>
            <a:endParaRPr lang="en-US" altLang="ja-JP" sz="1600"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a:t>
            </a:fld>
            <a:endParaRPr kumimoji="1" lang="ja-JP" altLang="en-US"/>
          </a:p>
        </p:txBody>
      </p:sp>
    </p:spTree>
    <p:extLst>
      <p:ext uri="{BB962C8B-B14F-4D97-AF65-F5344CB8AC3E}">
        <p14:creationId xmlns:p14="http://schemas.microsoft.com/office/powerpoint/2010/main" val="8092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採水状況について説明します。</a:t>
            </a:r>
            <a:endParaRPr kumimoji="1" lang="en-US" altLang="ja-JP" sz="1600" dirty="0" smtClean="0"/>
          </a:p>
          <a:p>
            <a:endParaRPr kumimoji="1" lang="en-US" altLang="ja-JP" sz="1600" dirty="0" smtClean="0"/>
          </a:p>
          <a:p>
            <a:r>
              <a:rPr kumimoji="1" lang="ja-JP" altLang="en-US" sz="1600" dirty="0" smtClean="0"/>
              <a:t>まず、◎こちらの青い区間、測定箇所①については、</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10</a:t>
            </a:fld>
            <a:endParaRPr kumimoji="1" lang="ja-JP" altLang="en-US"/>
          </a:p>
        </p:txBody>
      </p:sp>
    </p:spTree>
    <p:extLst>
      <p:ext uri="{BB962C8B-B14F-4D97-AF65-F5344CB8AC3E}">
        <p14:creationId xmlns:p14="http://schemas.microsoft.com/office/powerpoint/2010/main" val="343410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このような状況となっており、まずはバケツで本管から水栓までの滞留水を排水し、こちらの採水容器を使って、採水ビンにて本管の水を採水します。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11</a:t>
            </a:fld>
            <a:endParaRPr kumimoji="1" lang="ja-JP" altLang="en-US"/>
          </a:p>
        </p:txBody>
      </p:sp>
    </p:spTree>
    <p:extLst>
      <p:ext uri="{BB962C8B-B14F-4D97-AF65-F5344CB8AC3E}">
        <p14:creationId xmlns:p14="http://schemas.microsoft.com/office/powerpoint/2010/main" val="369753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次に、◎こちらの赤い区間、測定箇所②なんですが、</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12</a:t>
            </a:fld>
            <a:endParaRPr kumimoji="1" lang="ja-JP" altLang="en-US"/>
          </a:p>
        </p:txBody>
      </p:sp>
    </p:spTree>
    <p:extLst>
      <p:ext uri="{BB962C8B-B14F-4D97-AF65-F5344CB8AC3E}">
        <p14:creationId xmlns:p14="http://schemas.microsoft.com/office/powerpoint/2010/main" val="236715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こちらも測定箇所①と同様に、水栓にて採水を行います。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13</a:t>
            </a:fld>
            <a:endParaRPr kumimoji="1" lang="ja-JP" altLang="en-US"/>
          </a:p>
        </p:txBody>
      </p:sp>
    </p:spTree>
    <p:extLst>
      <p:ext uri="{BB962C8B-B14F-4D97-AF65-F5344CB8AC3E}">
        <p14:creationId xmlns:p14="http://schemas.microsoft.com/office/powerpoint/2010/main" val="425477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次に、◎こちらの緑の区間、採水箇所③ですが、消火栓手前</a:t>
            </a:r>
            <a:r>
              <a:rPr kumimoji="1" lang="en-US" altLang="ja-JP" sz="1600" dirty="0" smtClean="0"/>
              <a:t>10m</a:t>
            </a:r>
            <a:r>
              <a:rPr kumimoji="1" lang="ja-JP" altLang="en-US" sz="1600" dirty="0" smtClean="0"/>
              <a:t>程が、◎このように完全な停滞水となっていますので、この分を排水してから採水を行います。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14</a:t>
            </a:fld>
            <a:endParaRPr kumimoji="1" lang="ja-JP" altLang="en-US"/>
          </a:p>
        </p:txBody>
      </p:sp>
    </p:spTree>
    <p:extLst>
      <p:ext uri="{BB962C8B-B14F-4D97-AF65-F5344CB8AC3E}">
        <p14:creationId xmlns:p14="http://schemas.microsoft.com/office/powerpoint/2010/main" val="220724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このように消火栓にて排水し、採水を行います。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15</a:t>
            </a:fld>
            <a:endParaRPr kumimoji="1" lang="ja-JP" altLang="en-US"/>
          </a:p>
        </p:txBody>
      </p:sp>
    </p:spTree>
    <p:extLst>
      <p:ext uri="{BB962C8B-B14F-4D97-AF65-F5344CB8AC3E}">
        <p14:creationId xmlns:p14="http://schemas.microsoft.com/office/powerpoint/2010/main" val="412951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こちらが測定の様子になります。</a:t>
            </a:r>
            <a:r>
              <a:rPr kumimoji="1" lang="en-US" altLang="ja-JP" sz="1600" dirty="0" smtClean="0"/>
              <a:t>DPD</a:t>
            </a:r>
            <a:r>
              <a:rPr kumimoji="1" lang="ja-JP" altLang="en-US" sz="1600" dirty="0" smtClean="0"/>
              <a:t>試薬を用いて、吸光光度法による残塩測定器にて測定を行いました。</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16</a:t>
            </a:fld>
            <a:endParaRPr kumimoji="1" lang="ja-JP" altLang="en-US"/>
          </a:p>
        </p:txBody>
      </p:sp>
    </p:spTree>
    <p:extLst>
      <p:ext uri="{BB962C8B-B14F-4D97-AF65-F5344CB8AC3E}">
        <p14:creationId xmlns:p14="http://schemas.microsoft.com/office/powerpoint/2010/main" val="171327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検証結果です。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17</a:t>
            </a:fld>
            <a:endParaRPr kumimoji="1" lang="ja-JP" altLang="en-US"/>
          </a:p>
        </p:txBody>
      </p:sp>
    </p:spTree>
    <p:extLst>
      <p:ext uri="{BB962C8B-B14F-4D97-AF65-F5344CB8AC3E}">
        <p14:creationId xmlns:p14="http://schemas.microsoft.com/office/powerpoint/2010/main" val="175370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まず、残留塩素濃度測定結果について説明します。</a:t>
            </a:r>
            <a:endParaRPr kumimoji="1" lang="en-US" altLang="ja-JP" sz="1600" dirty="0" smtClean="0"/>
          </a:p>
          <a:p>
            <a:endParaRPr kumimoji="1" lang="en-US" altLang="ja-JP" sz="1600" dirty="0" smtClean="0"/>
          </a:p>
          <a:p>
            <a:r>
              <a:rPr kumimoji="1" lang="ja-JP" altLang="en-US" sz="1600" dirty="0" smtClean="0"/>
              <a:t>横軸が</a:t>
            </a:r>
            <a:r>
              <a:rPr kumimoji="1" lang="ja-JP" altLang="en-US" sz="1600" smtClean="0"/>
              <a:t>日付、左の縦軸</a:t>
            </a:r>
            <a:r>
              <a:rPr kumimoji="1" lang="ja-JP" altLang="en-US" sz="1600" dirty="0" smtClean="0"/>
              <a:t>が残留</a:t>
            </a:r>
            <a:r>
              <a:rPr kumimoji="1" lang="ja-JP" altLang="en-US" sz="1600" smtClean="0"/>
              <a:t>塩素濃度、右の縦軸が水温となって</a:t>
            </a:r>
            <a:r>
              <a:rPr kumimoji="1" lang="ja-JP" altLang="en-US" sz="1600" dirty="0" smtClean="0"/>
              <a:t>おります。</a:t>
            </a:r>
            <a:endParaRPr kumimoji="1" lang="en-US" altLang="ja-JP" sz="1600" dirty="0" smtClean="0"/>
          </a:p>
          <a:p>
            <a:endParaRPr kumimoji="1" lang="en-US" altLang="ja-JP" sz="1600" dirty="0" smtClean="0"/>
          </a:p>
          <a:p>
            <a:r>
              <a:rPr kumimoji="1" lang="ja-JP" altLang="en-US" sz="1600" dirty="0" smtClean="0"/>
              <a:t>装置を設置したのが</a:t>
            </a:r>
            <a:r>
              <a:rPr kumimoji="1" lang="en-US" altLang="ja-JP" sz="1600" dirty="0" smtClean="0"/>
              <a:t>11</a:t>
            </a:r>
            <a:r>
              <a:rPr kumimoji="1" lang="ja-JP" altLang="en-US" sz="1600" dirty="0" smtClean="0"/>
              <a:t>月上旬、この縦のラインになるんですが、下流側の②と③については、設置してから約一ヶ月の間に、◎このように残塩が上がっており、◎その後も高い値を維持していることがわかります。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18</a:t>
            </a:fld>
            <a:endParaRPr kumimoji="1" lang="ja-JP" altLang="en-US"/>
          </a:p>
        </p:txBody>
      </p:sp>
    </p:spTree>
    <p:extLst>
      <p:ext uri="{BB962C8B-B14F-4D97-AF65-F5344CB8AC3E}">
        <p14:creationId xmlns:p14="http://schemas.microsoft.com/office/powerpoint/2010/main" val="3850304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次に、残留塩素濃度減少率について説明します。</a:t>
            </a:r>
            <a:endParaRPr kumimoji="1" lang="en-US" altLang="ja-JP" sz="1600" dirty="0" smtClean="0"/>
          </a:p>
          <a:p>
            <a:endParaRPr kumimoji="1" lang="en-US" altLang="ja-JP" sz="1600" dirty="0" smtClean="0"/>
          </a:p>
          <a:p>
            <a:r>
              <a:rPr kumimoji="1" lang="ja-JP" altLang="en-US" sz="1600" dirty="0" smtClean="0"/>
              <a:t>ここで言う減少率とは、測定箇所①、対象水の残塩を</a:t>
            </a:r>
            <a:r>
              <a:rPr kumimoji="1" lang="en-US" altLang="ja-JP" sz="1600" dirty="0" smtClean="0"/>
              <a:t>100</a:t>
            </a:r>
            <a:r>
              <a:rPr kumimoji="1" lang="ja-JP" altLang="en-US" sz="1600" dirty="0" smtClean="0"/>
              <a:t>％としたときに、下流側の②と③でどれだけ残塩が消費されるかを表したものとなっています。</a:t>
            </a:r>
            <a:endParaRPr kumimoji="1" lang="en-US" altLang="ja-JP" sz="1600" dirty="0" smtClean="0"/>
          </a:p>
          <a:p>
            <a:endParaRPr kumimoji="1" lang="en-US" altLang="ja-JP" sz="1600" dirty="0" smtClean="0"/>
          </a:p>
          <a:p>
            <a:r>
              <a:rPr kumimoji="1" lang="ja-JP" altLang="en-US" sz="1600" dirty="0" smtClean="0"/>
              <a:t>装置設置前は、このように減少率が高い水準となっていますが、設置後を見ると、◎このように減少率は下がっており、</a:t>
            </a:r>
            <a:endParaRPr kumimoji="1" lang="en-US" altLang="ja-JP" sz="1600" dirty="0" smtClean="0"/>
          </a:p>
          <a:p>
            <a:endParaRPr kumimoji="1" lang="en-US" altLang="ja-JP" sz="1600" dirty="0" smtClean="0"/>
          </a:p>
          <a:p>
            <a:pPr defTabSz="883402"/>
            <a:r>
              <a:rPr kumimoji="1" lang="ja-JP" altLang="en-US" sz="1600" dirty="0" smtClean="0"/>
              <a:t>◎②については設置前の平均が</a:t>
            </a:r>
            <a:r>
              <a:rPr kumimoji="1" lang="en-US" altLang="ja-JP" sz="1600" dirty="0" smtClean="0"/>
              <a:t>25.2</a:t>
            </a:r>
            <a:r>
              <a:rPr kumimoji="1" lang="ja-JP" altLang="en-US" sz="1600" dirty="0" smtClean="0"/>
              <a:t>％だったのに対し、設置後の平均が</a:t>
            </a:r>
            <a:r>
              <a:rPr kumimoji="1" lang="en-US" altLang="ja-JP" sz="1600" dirty="0" smtClean="0"/>
              <a:t>7.9</a:t>
            </a:r>
            <a:r>
              <a:rPr kumimoji="1" lang="ja-JP" altLang="en-US" sz="1600" dirty="0" smtClean="0"/>
              <a:t>％となっていまして、③については設置前が</a:t>
            </a:r>
            <a:r>
              <a:rPr kumimoji="1" lang="en-US" altLang="ja-JP" sz="1600" dirty="0" smtClean="0"/>
              <a:t>57.9</a:t>
            </a:r>
            <a:r>
              <a:rPr kumimoji="1" lang="ja-JP" altLang="en-US" sz="1600" dirty="0" smtClean="0"/>
              <a:t>％で、設置後が</a:t>
            </a:r>
            <a:r>
              <a:rPr kumimoji="1" lang="en-US" altLang="ja-JP" sz="1600" dirty="0" smtClean="0"/>
              <a:t>21.6</a:t>
            </a:r>
            <a:r>
              <a:rPr kumimoji="1" lang="ja-JP" altLang="en-US" sz="1600" dirty="0" smtClean="0"/>
              <a:t>％と、流量の少ない下流側においても、大幅な回復が確認されました。</a:t>
            </a:r>
            <a:endParaRPr kumimoji="1" lang="en-US" altLang="ja-JP" sz="1600" dirty="0" smtClean="0"/>
          </a:p>
          <a:p>
            <a:endParaRPr kumimoji="1" lang="en-US" altLang="ja-JP" sz="1600" dirty="0" smtClean="0"/>
          </a:p>
          <a:p>
            <a:r>
              <a:rPr kumimoji="1" lang="ja-JP" altLang="en-US" sz="1600" dirty="0" smtClean="0"/>
              <a:t>また、水温が残留塩素に与える影響を評価するため、◎</a:t>
            </a:r>
            <a:r>
              <a:rPr kumimoji="1" lang="en-US" altLang="ja-JP" sz="1600" dirty="0" smtClean="0"/>
              <a:t>20</a:t>
            </a:r>
            <a:r>
              <a:rPr kumimoji="1" lang="ja-JP" altLang="en-US" sz="1600" dirty="0" smtClean="0"/>
              <a:t>℃以上を高水温期、</a:t>
            </a:r>
            <a:r>
              <a:rPr kumimoji="1" lang="en-US" altLang="ja-JP" sz="1600" dirty="0" smtClean="0"/>
              <a:t>20</a:t>
            </a:r>
            <a:r>
              <a:rPr kumimoji="1" lang="ja-JP" altLang="en-US" sz="1600" dirty="0" smtClean="0"/>
              <a:t>℃以下を低水温期とし、◎このように区分して、減少率の平均値を出しました。</a:t>
            </a:r>
            <a:endParaRPr kumimoji="1" lang="en-US" altLang="ja-JP" sz="1600" dirty="0" smtClean="0"/>
          </a:p>
          <a:p>
            <a:r>
              <a:rPr kumimoji="1" lang="ja-JP" altLang="en-US" sz="1600" dirty="0" smtClean="0"/>
              <a:t>その結果、◎測定箇所②については、設置後、低水温期で</a:t>
            </a:r>
            <a:r>
              <a:rPr kumimoji="1" lang="en-US" altLang="ja-JP" sz="1600" dirty="0" smtClean="0"/>
              <a:t>4.7</a:t>
            </a:r>
            <a:r>
              <a:rPr kumimoji="1" lang="ja-JP" altLang="en-US" sz="1600" dirty="0" smtClean="0"/>
              <a:t>％、高水温期で</a:t>
            </a:r>
            <a:r>
              <a:rPr kumimoji="1" lang="en-US" altLang="ja-JP" sz="1600" dirty="0" smtClean="0"/>
              <a:t>11.0</a:t>
            </a:r>
            <a:r>
              <a:rPr kumimoji="1" lang="ja-JP" altLang="en-US" sz="1600" dirty="0" smtClean="0"/>
              <a:t>％となり、</a:t>
            </a:r>
            <a:endParaRPr kumimoji="1" lang="en-US" altLang="ja-JP" sz="1600" dirty="0" smtClean="0"/>
          </a:p>
          <a:p>
            <a:r>
              <a:rPr kumimoji="1" lang="ja-JP" altLang="en-US" sz="1600" dirty="0" smtClean="0"/>
              <a:t>測定箇所③については、設置後、低水温期で</a:t>
            </a:r>
            <a:r>
              <a:rPr kumimoji="1" lang="en-US" altLang="ja-JP" sz="1600" dirty="0" smtClean="0"/>
              <a:t>14.3</a:t>
            </a:r>
            <a:r>
              <a:rPr kumimoji="1" lang="ja-JP" altLang="en-US" sz="1600" dirty="0" smtClean="0"/>
              <a:t>％、高水温期で</a:t>
            </a:r>
            <a:r>
              <a:rPr kumimoji="1" lang="en-US" altLang="ja-JP" sz="1600" dirty="0" smtClean="0"/>
              <a:t>28.9</a:t>
            </a:r>
            <a:r>
              <a:rPr kumimoji="1" lang="ja-JP" altLang="en-US" sz="1600" dirty="0" smtClean="0"/>
              <a:t>％となり、</a:t>
            </a:r>
            <a:endParaRPr kumimoji="1" lang="en-US" altLang="ja-JP" sz="1600" dirty="0" smtClean="0"/>
          </a:p>
          <a:p>
            <a:r>
              <a:rPr kumimoji="1" lang="ja-JP" altLang="en-US" sz="1600" dirty="0" smtClean="0"/>
              <a:t>◎同じ高水温期においても、装置設置後は残留塩素の減少が抑えられていることが確認できました。</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19</a:t>
            </a:fld>
            <a:endParaRPr kumimoji="1" lang="ja-JP" altLang="en-US"/>
          </a:p>
        </p:txBody>
      </p:sp>
    </p:spTree>
    <p:extLst>
      <p:ext uri="{BB962C8B-B14F-4D97-AF65-F5344CB8AC3E}">
        <p14:creationId xmlns:p14="http://schemas.microsoft.com/office/powerpoint/2010/main" val="342698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はじめに、横浜市では残留塩素低減化を推進するため、市内平均の残留塩素濃度を</a:t>
            </a:r>
            <a:r>
              <a:rPr kumimoji="1" lang="en-US" altLang="ja-JP" sz="1600" dirty="0" smtClean="0"/>
              <a:t>0.40</a:t>
            </a:r>
            <a:r>
              <a:rPr kumimoji="1" lang="ja-JP" altLang="en-US" sz="1600" dirty="0" smtClean="0"/>
              <a:t>以下にするという独自の水質目標を定めています。</a:t>
            </a:r>
            <a:endParaRPr kumimoji="1" lang="en-US" altLang="ja-JP" sz="1600" dirty="0" smtClean="0"/>
          </a:p>
          <a:p>
            <a:r>
              <a:rPr kumimoji="1" lang="ja-JP" altLang="en-US" sz="1600" dirty="0" smtClean="0"/>
              <a:t>これはおいしい水の水質要件が</a:t>
            </a:r>
            <a:r>
              <a:rPr kumimoji="1" lang="en-US" altLang="ja-JP" sz="1600" dirty="0" smtClean="0"/>
              <a:t>0.40</a:t>
            </a:r>
            <a:r>
              <a:rPr kumimoji="1" lang="ja-JP" altLang="en-US" sz="1600" dirty="0" smtClean="0"/>
              <a:t>以下という所からきております。</a:t>
            </a:r>
            <a:endParaRPr kumimoji="1" lang="en-US" altLang="ja-JP" sz="1600" dirty="0" smtClean="0"/>
          </a:p>
          <a:p>
            <a:endParaRPr kumimoji="1" lang="en-US" altLang="ja-JP" sz="1600" dirty="0" smtClean="0"/>
          </a:p>
          <a:p>
            <a:r>
              <a:rPr kumimoji="1" lang="ja-JP" altLang="en-US" sz="1600" dirty="0" smtClean="0"/>
              <a:t>しかし、鋼管・鋳鉄管等の水道管の老朽化によって、◎赤水や漏水の発生はもちろん、残留塩素濃度が局所的に減少してしまいます。また、行き止まり管路や、水運用上、水流が停滞する管路においても、◎同様に残留塩素が減少します。</a:t>
            </a:r>
            <a:endParaRPr kumimoji="1" lang="en-US" altLang="ja-JP" sz="1600" dirty="0" smtClean="0"/>
          </a:p>
          <a:p>
            <a:endParaRPr kumimoji="1" lang="en-US" altLang="ja-JP" sz="1600" dirty="0" smtClean="0"/>
          </a:p>
          <a:p>
            <a:r>
              <a:rPr kumimoji="1" lang="ja-JP" altLang="en-US" sz="1600" dirty="0" smtClean="0"/>
              <a:t>その他にも、貯水槽内で残留塩素が消費されるといった問題もありますが、残塩低減化を推進する上で、◎こういった管路が支障となっているという現状があります。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2</a:t>
            </a:fld>
            <a:endParaRPr kumimoji="1" lang="ja-JP" altLang="en-US"/>
          </a:p>
        </p:txBody>
      </p:sp>
    </p:spTree>
    <p:extLst>
      <p:ext uri="{BB962C8B-B14F-4D97-AF65-F5344CB8AC3E}">
        <p14:creationId xmlns:p14="http://schemas.microsoft.com/office/powerpoint/2010/main" val="40142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まとめです。</a:t>
            </a:r>
            <a:endParaRPr kumimoji="1" lang="en-US" altLang="ja-JP" sz="1600" dirty="0" smtClean="0"/>
          </a:p>
          <a:p>
            <a:endParaRPr lang="en-US" altLang="ja-JP" sz="1600" dirty="0">
              <a:latin typeface="ＭＳ Ｐゴシック" pitchFamily="50" charset="-128"/>
              <a:ea typeface="ＭＳ Ｐゴシック" pitchFamily="50" charset="-128"/>
            </a:endParaRPr>
          </a:p>
          <a:p>
            <a:r>
              <a:rPr lang="ja-JP" altLang="en-US" sz="1600" dirty="0">
                <a:latin typeface="ＭＳ Ｐゴシック" pitchFamily="50" charset="-128"/>
                <a:ea typeface="ＭＳ Ｐゴシック" pitchFamily="50" charset="-128"/>
              </a:rPr>
              <a:t>実際に運用中の口径</a:t>
            </a:r>
            <a:r>
              <a:rPr lang="en-US" altLang="ja-JP" sz="1600" dirty="0">
                <a:latin typeface="ＭＳ Ｐゴシック" pitchFamily="50" charset="-128"/>
                <a:ea typeface="ＭＳ Ｐゴシック" pitchFamily="50" charset="-128"/>
              </a:rPr>
              <a:t>100mm</a:t>
            </a:r>
            <a:r>
              <a:rPr lang="ja-JP" altLang="en-US" sz="1600" dirty="0">
                <a:latin typeface="ＭＳ Ｐゴシック" pitchFamily="50" charset="-128"/>
                <a:ea typeface="ＭＳ Ｐゴシック" pitchFamily="50" charset="-128"/>
              </a:rPr>
              <a:t>の鋳鉄管</a:t>
            </a:r>
            <a:r>
              <a:rPr lang="en-US" altLang="ja-JP" sz="1600" dirty="0">
                <a:latin typeface="ＭＳ Ｐゴシック" pitchFamily="50" charset="-128"/>
                <a:ea typeface="ＭＳ Ｐゴシック" pitchFamily="50" charset="-128"/>
              </a:rPr>
              <a:t>(CIP)</a:t>
            </a:r>
            <a:r>
              <a:rPr lang="ja-JP" altLang="en-US" sz="1600" dirty="0" smtClean="0">
                <a:latin typeface="ＭＳ Ｐゴシック" pitchFamily="50" charset="-128"/>
                <a:ea typeface="ＭＳ Ｐゴシック" pitchFamily="50" charset="-128"/>
              </a:rPr>
              <a:t>に防錆装置</a:t>
            </a:r>
            <a:r>
              <a:rPr lang="ja-JP" altLang="en-US" sz="1600" dirty="0">
                <a:latin typeface="ＭＳ Ｐゴシック" pitchFamily="50" charset="-128"/>
                <a:ea typeface="ＭＳ Ｐゴシック" pitchFamily="50" charset="-128"/>
              </a:rPr>
              <a:t>を設置した以降は，残留塩素濃度の減少が大幅に改善され，その後も安定した値を示していることがわかりました。</a:t>
            </a:r>
            <a:endParaRPr lang="en-US" altLang="ja-JP" sz="1600" dirty="0">
              <a:latin typeface="ＭＳ Ｐゴシック" pitchFamily="50" charset="-128"/>
              <a:ea typeface="ＭＳ Ｐゴシック" pitchFamily="50" charset="-128"/>
            </a:endParaRPr>
          </a:p>
          <a:p>
            <a:endParaRPr lang="en-US" altLang="ja-JP" sz="1600" dirty="0">
              <a:latin typeface="ＭＳ Ｐゴシック" pitchFamily="50" charset="-128"/>
              <a:ea typeface="ＭＳ Ｐゴシック" pitchFamily="50" charset="-128"/>
            </a:endParaRPr>
          </a:p>
          <a:p>
            <a:r>
              <a:rPr lang="ja-JP" altLang="en-US" sz="1600" dirty="0">
                <a:latin typeface="ＭＳ Ｐゴシック" pitchFamily="50" charset="-128"/>
                <a:ea typeface="ＭＳ Ｐゴシック" pitchFamily="50" charset="-128"/>
              </a:rPr>
              <a:t>また、装置より下流側に向かって離れるほど流量は少なくなるが，残留塩素濃度の減少は大きな回復傾向を示したことがわかりました。</a:t>
            </a:r>
            <a:endParaRPr lang="en-US" altLang="ja-JP" sz="1600" dirty="0">
              <a:latin typeface="ＭＳ Ｐゴシック" pitchFamily="50" charset="-128"/>
              <a:ea typeface="ＭＳ Ｐゴシック" pitchFamily="50" charset="-128"/>
            </a:endParaRPr>
          </a:p>
          <a:p>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以上のことから、防錆装置を使った今回の検証は、老朽管・配水管末端における、適切な残留塩素管理手法の一つの可能性を示したものとなりました。</a:t>
            </a:r>
            <a:endParaRPr lang="en-US" altLang="ja-JP" sz="1600" dirty="0">
              <a:latin typeface="ＭＳ Ｐゴシック" pitchFamily="50" charset="-128"/>
              <a:ea typeface="ＭＳ Ｐゴシック"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20</a:t>
            </a:fld>
            <a:endParaRPr kumimoji="1" lang="ja-JP" altLang="en-US"/>
          </a:p>
        </p:txBody>
      </p:sp>
    </p:spTree>
    <p:extLst>
      <p:ext uri="{BB962C8B-B14F-4D97-AF65-F5344CB8AC3E}">
        <p14:creationId xmlns:p14="http://schemas.microsoft.com/office/powerpoint/2010/main" val="2868826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21</a:t>
            </a:fld>
            <a:endParaRPr kumimoji="1" lang="ja-JP" altLang="en-US"/>
          </a:p>
        </p:txBody>
      </p:sp>
    </p:spTree>
    <p:extLst>
      <p:ext uri="{BB962C8B-B14F-4D97-AF65-F5344CB8AC3E}">
        <p14:creationId xmlns:p14="http://schemas.microsoft.com/office/powerpoint/2010/main" val="153066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配水過程における残留塩素の減少を防ぐには、耐震化を含めた根本的な解決方法は管路の布設替えになりますが、</a:t>
            </a:r>
            <a:endParaRPr kumimoji="1" lang="en-US" altLang="ja-JP" sz="1600" dirty="0" smtClean="0"/>
          </a:p>
          <a:p>
            <a:endParaRPr kumimoji="1" lang="en-US" altLang="ja-JP" sz="1600" dirty="0" smtClean="0"/>
          </a:p>
          <a:p>
            <a:r>
              <a:rPr kumimoji="1" lang="ja-JP" altLang="en-US" sz="1600" dirty="0" smtClean="0"/>
              <a:t>◎</a:t>
            </a:r>
            <a:r>
              <a:rPr lang="ja-JP" altLang="en-US" sz="1600" dirty="0">
                <a:latin typeface="ＭＳ Ｐゴシック" pitchFamily="50" charset="-128"/>
                <a:ea typeface="ＭＳ Ｐゴシック" pitchFamily="50" charset="-128"/>
              </a:rPr>
              <a:t>水道料金収入の大幅な減少による厳しい財政状況等から，管路更新には長い時間を要します</a:t>
            </a:r>
            <a:r>
              <a:rPr lang="ja-JP" altLang="en-US" sz="1600" dirty="0" smtClean="0">
                <a:latin typeface="ＭＳ Ｐゴシック" pitchFamily="50" charset="-128"/>
                <a:ea typeface="ＭＳ Ｐゴシック" pitchFamily="50" charset="-128"/>
              </a:rPr>
              <a:t>。</a:t>
            </a:r>
            <a:endParaRPr lang="en-US" altLang="ja-JP" sz="1600" dirty="0" smtClean="0">
              <a:latin typeface="ＭＳ Ｐゴシック" pitchFamily="50" charset="-128"/>
              <a:ea typeface="ＭＳ Ｐゴシック" pitchFamily="50" charset="-128"/>
            </a:endParaRPr>
          </a:p>
          <a:p>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◎こちらのグラフは、横浜市内における管路更新率と、経年化管路率を表したものです。青のラインが管路更新率、赤い棒グラフが経年化管路率となっております。</a:t>
            </a:r>
            <a:endParaRPr lang="en-US" altLang="ja-JP" sz="1600" dirty="0" smtClean="0">
              <a:latin typeface="ＭＳ Ｐゴシック" pitchFamily="50" charset="-128"/>
              <a:ea typeface="ＭＳ Ｐゴシック" pitchFamily="50" charset="-128"/>
            </a:endParaRPr>
          </a:p>
          <a:p>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これを見ると、</a:t>
            </a:r>
            <a:r>
              <a:rPr lang="en-US" altLang="ja-JP" sz="1600" dirty="0" smtClean="0">
                <a:latin typeface="ＭＳ Ｐゴシック" pitchFamily="50" charset="-128"/>
                <a:ea typeface="ＭＳ Ｐゴシック" pitchFamily="50" charset="-128"/>
              </a:rPr>
              <a:t>H20</a:t>
            </a:r>
            <a:r>
              <a:rPr lang="ja-JP" altLang="en-US" sz="1600" dirty="0" smtClean="0">
                <a:latin typeface="ＭＳ Ｐゴシック" pitchFamily="50" charset="-128"/>
                <a:ea typeface="ＭＳ Ｐゴシック" pitchFamily="50" charset="-128"/>
              </a:rPr>
              <a:t>年度から</a:t>
            </a:r>
            <a:r>
              <a:rPr lang="en-US" altLang="ja-JP" sz="1600" dirty="0" smtClean="0">
                <a:latin typeface="ＭＳ Ｐゴシック" pitchFamily="50" charset="-128"/>
                <a:ea typeface="ＭＳ Ｐゴシック" pitchFamily="50" charset="-128"/>
              </a:rPr>
              <a:t>H23</a:t>
            </a:r>
            <a:r>
              <a:rPr lang="ja-JP" altLang="en-US" sz="1600" dirty="0" smtClean="0">
                <a:latin typeface="ＭＳ Ｐゴシック" pitchFamily="50" charset="-128"/>
                <a:ea typeface="ＭＳ Ｐゴシック" pitchFamily="50" charset="-128"/>
              </a:rPr>
              <a:t>年度において、管路更新率が</a:t>
            </a:r>
            <a:r>
              <a:rPr lang="en-US" altLang="ja-JP" sz="1600" dirty="0" smtClean="0">
                <a:latin typeface="ＭＳ Ｐゴシック" pitchFamily="50" charset="-128"/>
                <a:ea typeface="ＭＳ Ｐゴシック" pitchFamily="50" charset="-128"/>
              </a:rPr>
              <a:t>1.12%</a:t>
            </a:r>
            <a:r>
              <a:rPr lang="ja-JP" altLang="en-US" sz="1600" dirty="0" smtClean="0">
                <a:latin typeface="ＭＳ Ｐゴシック" pitchFamily="50" charset="-128"/>
                <a:ea typeface="ＭＳ Ｐゴシック" pitchFamily="50" charset="-128"/>
              </a:rPr>
              <a:t>から</a:t>
            </a:r>
            <a:r>
              <a:rPr lang="en-US" altLang="ja-JP" sz="1600" dirty="0" smtClean="0">
                <a:latin typeface="ＭＳ Ｐゴシック" pitchFamily="50" charset="-128"/>
                <a:ea typeface="ＭＳ Ｐゴシック" pitchFamily="50" charset="-128"/>
              </a:rPr>
              <a:t>1.33%</a:t>
            </a:r>
            <a:r>
              <a:rPr lang="ja-JP" altLang="en-US" sz="1600" dirty="0" smtClean="0">
                <a:latin typeface="ＭＳ Ｐゴシック" pitchFamily="50" charset="-128"/>
                <a:ea typeface="ＭＳ Ｐゴシック" pitchFamily="50" charset="-128"/>
              </a:rPr>
              <a:t>と伸びない一方、経年化管路率が</a:t>
            </a:r>
            <a:r>
              <a:rPr lang="en-US" altLang="ja-JP" sz="1600" dirty="0" smtClean="0">
                <a:latin typeface="ＭＳ Ｐゴシック" pitchFamily="50" charset="-128"/>
                <a:ea typeface="ＭＳ Ｐゴシック" pitchFamily="50" charset="-128"/>
              </a:rPr>
              <a:t>8.1%</a:t>
            </a:r>
            <a:r>
              <a:rPr lang="ja-JP" altLang="en-US" sz="1600" dirty="0" smtClean="0">
                <a:latin typeface="ＭＳ Ｐゴシック" pitchFamily="50" charset="-128"/>
                <a:ea typeface="ＭＳ Ｐゴシック" pitchFamily="50" charset="-128"/>
              </a:rPr>
              <a:t>から</a:t>
            </a:r>
            <a:r>
              <a:rPr lang="en-US" altLang="ja-JP" sz="1600" dirty="0" smtClean="0">
                <a:latin typeface="ＭＳ Ｐゴシック" pitchFamily="50" charset="-128"/>
                <a:ea typeface="ＭＳ Ｐゴシック" pitchFamily="50" charset="-128"/>
              </a:rPr>
              <a:t>15%</a:t>
            </a:r>
            <a:r>
              <a:rPr lang="ja-JP" altLang="en-US" sz="1600" dirty="0" smtClean="0">
                <a:latin typeface="ＭＳ Ｐゴシック" pitchFamily="50" charset="-128"/>
                <a:ea typeface="ＭＳ Ｐゴシック" pitchFamily="50" charset="-128"/>
              </a:rPr>
              <a:t>と、増加傾向にあると言えます。</a:t>
            </a:r>
            <a:endParaRPr lang="en-US" altLang="ja-JP" sz="1600"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3</a:t>
            </a:fld>
            <a:endParaRPr kumimoji="1" lang="ja-JP" altLang="en-US"/>
          </a:p>
        </p:txBody>
      </p:sp>
    </p:spTree>
    <p:extLst>
      <p:ext uri="{BB962C8B-B14F-4D97-AF65-F5344CB8AC3E}">
        <p14:creationId xmlns:p14="http://schemas.microsoft.com/office/powerpoint/2010/main" val="26676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itchFamily="50" charset="-128"/>
                <a:ea typeface="ＭＳ Ｐゴシック" pitchFamily="50" charset="-128"/>
              </a:rPr>
              <a:t>このことから、残留塩素の減少を改善する手法を模索していたところ、既に給水管で実績のある、配管内の赤錆を黒錆に変え、赤水を防止できるとされる、特定の電磁波を応用した防錆装置に着目し、</a:t>
            </a:r>
            <a:endParaRPr lang="en-US" altLang="ja-JP" sz="1600" dirty="0" smtClean="0">
              <a:latin typeface="ＭＳ Ｐゴシック" pitchFamily="50" charset="-128"/>
              <a:ea typeface="ＭＳ Ｐゴシック"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itchFamily="50" charset="-128"/>
                <a:ea typeface="ＭＳ Ｐゴシック" pitchFamily="50" charset="-128"/>
              </a:rPr>
              <a:t>◎残留塩素低減化をより一層推進するため、</a:t>
            </a:r>
            <a:endParaRPr lang="en-US" altLang="ja-JP" sz="1600" dirty="0" smtClean="0">
              <a:latin typeface="ＭＳ Ｐゴシック" pitchFamily="50" charset="-128"/>
              <a:ea typeface="ＭＳ Ｐゴシック"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itchFamily="50" charset="-128"/>
                <a:ea typeface="ＭＳ Ｐゴシック" pitchFamily="50" charset="-128"/>
              </a:rPr>
              <a:t>◎残留塩素の適切な管理に資するデータ・知見の蓄積を目的に、実際に市内で運用している配水管にて、（株）アクアエンジとの共同で装置の実証試験を行いました。</a:t>
            </a:r>
            <a:endParaRPr lang="en-US" altLang="ja-JP" sz="1600" dirty="0" smtClean="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4</a:t>
            </a:fld>
            <a:endParaRPr kumimoji="1" lang="ja-JP" altLang="en-US"/>
          </a:p>
        </p:txBody>
      </p:sp>
    </p:spTree>
    <p:extLst>
      <p:ext uri="{BB962C8B-B14F-4D97-AF65-F5344CB8AC3E}">
        <p14:creationId xmlns:p14="http://schemas.microsoft.com/office/powerpoint/2010/main" val="413229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409">
              <a:defRPr/>
            </a:pPr>
            <a:r>
              <a:rPr kumimoji="1" lang="ja-JP" altLang="en-US" sz="1600" dirty="0" smtClean="0"/>
              <a:t>防錆装置について説明します。</a:t>
            </a:r>
            <a:endParaRPr kumimoji="1" lang="en-US" altLang="ja-JP" sz="1600" dirty="0" smtClean="0"/>
          </a:p>
          <a:p>
            <a:pPr defTabSz="914409">
              <a:defRPr/>
            </a:pPr>
            <a:endParaRPr kumimoji="1" lang="en-US" altLang="ja-JP" sz="1600" dirty="0" smtClean="0"/>
          </a:p>
          <a:p>
            <a:pPr defTabSz="914409">
              <a:defRPr/>
            </a:pPr>
            <a:r>
              <a:rPr lang="ja-JP" altLang="en-US" sz="1600" dirty="0"/>
              <a:t>こちらが防錆装置の断面図になっており、◎この装置を水道管の外側に取り付けることによって、◎装置のこの部分から発生する特定の電磁波により、赤錆を黒錆に変えることができるとされています。◎したがって塩素消費を抑えることが可能であると</a:t>
            </a:r>
            <a:r>
              <a:rPr lang="ja-JP" altLang="en-US" sz="1600" dirty="0" smtClean="0"/>
              <a:t>考え、今回調査を実施いたしました。</a:t>
            </a:r>
            <a:endParaRPr lang="en-US" altLang="ja-JP" sz="1600" dirty="0" smtClean="0"/>
          </a:p>
          <a:p>
            <a:pPr defTabSz="914409">
              <a:defRPr/>
            </a:pPr>
            <a:r>
              <a:rPr lang="ja-JP" altLang="en-US" sz="1600" dirty="0" smtClean="0"/>
              <a:t>なお、装置についての詳細は、メーカーの特許技術ですので、この場で詳細を申し上げることができません。ご了承願います。</a:t>
            </a:r>
            <a:endParaRPr lang="en-US" altLang="ja-JP"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5</a:t>
            </a:fld>
            <a:endParaRPr kumimoji="1" lang="ja-JP" altLang="en-US"/>
          </a:p>
        </p:txBody>
      </p:sp>
    </p:spTree>
    <p:extLst>
      <p:ext uri="{BB962C8B-B14F-4D97-AF65-F5344CB8AC3E}">
        <p14:creationId xmlns:p14="http://schemas.microsoft.com/office/powerpoint/2010/main" val="403701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検証場所について説明します。</a:t>
            </a:r>
            <a:endParaRPr kumimoji="1" lang="en-US" altLang="ja-JP" sz="1600" dirty="0" smtClean="0"/>
          </a:p>
          <a:p>
            <a:endParaRPr kumimoji="1" lang="en-US" altLang="ja-JP" sz="1600" dirty="0" smtClean="0"/>
          </a:p>
          <a:p>
            <a:r>
              <a:rPr kumimoji="1" lang="ja-JP" altLang="en-US" sz="1600" dirty="0" smtClean="0"/>
              <a:t>管路の選定にあたっては、冒頭説明したように、残留塩素が消費される</a:t>
            </a:r>
            <a:r>
              <a:rPr kumimoji="1" lang="ja-JP" altLang="en-US" sz="1600" dirty="0" err="1" smtClean="0"/>
              <a:t>で</a:t>
            </a:r>
            <a:r>
              <a:rPr kumimoji="1" lang="ja-JP" altLang="en-US" sz="1600" dirty="0" smtClean="0"/>
              <a:t>あろう老朽化した管路、行き止まり管路で探した結果、こちらの神奈川区の羽沢町という所なんですが、ここの管路で検証を行いました。</a:t>
            </a:r>
            <a:endParaRPr kumimoji="1" lang="en-US" altLang="ja-JP" sz="1600" dirty="0" smtClean="0"/>
          </a:p>
          <a:p>
            <a:endParaRPr kumimoji="1" lang="en-US" altLang="ja-JP" sz="1600" dirty="0" smtClean="0"/>
          </a:p>
          <a:p>
            <a:r>
              <a:rPr kumimoji="1" lang="ja-JP" altLang="en-US" sz="1600" dirty="0" smtClean="0"/>
              <a:t>水運用は、こちらの菅田配水池から、◎このように流れていって、ここの検証箇所にて管末となっております。なお、配水池の出口残塩は一ヶ月の平均で</a:t>
            </a:r>
            <a:r>
              <a:rPr kumimoji="1" lang="en-US" altLang="ja-JP" sz="1600" dirty="0" smtClean="0"/>
              <a:t>0.69</a:t>
            </a:r>
            <a:r>
              <a:rPr kumimoji="1" lang="ja-JP" altLang="en-US" sz="1600" dirty="0" smtClean="0"/>
              <a:t>となっております。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6</a:t>
            </a:fld>
            <a:endParaRPr kumimoji="1" lang="ja-JP" altLang="en-US"/>
          </a:p>
        </p:txBody>
      </p:sp>
    </p:spTree>
    <p:extLst>
      <p:ext uri="{BB962C8B-B14F-4D97-AF65-F5344CB8AC3E}">
        <p14:creationId xmlns:p14="http://schemas.microsoft.com/office/powerpoint/2010/main" val="391869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こちらが詳細となります。</a:t>
            </a:r>
            <a:endParaRPr kumimoji="1" lang="en-US" altLang="ja-JP" sz="1600" dirty="0" smtClean="0"/>
          </a:p>
          <a:p>
            <a:endParaRPr kumimoji="1" lang="en-US" altLang="ja-JP" sz="1600" dirty="0" smtClean="0"/>
          </a:p>
          <a:p>
            <a:r>
              <a:rPr kumimoji="1" lang="ja-JP" altLang="en-US" sz="1600" dirty="0" smtClean="0"/>
              <a:t>水の流れは、◎こういった方向で流れてまして、そこからさらに二本の分岐管があるんですが、手前の枝管路は受水槽に繋がっております。</a:t>
            </a:r>
            <a:endParaRPr kumimoji="1" lang="en-US" altLang="ja-JP" sz="1600" dirty="0" smtClean="0"/>
          </a:p>
          <a:p>
            <a:endParaRPr kumimoji="1" lang="en-US" altLang="ja-JP" sz="1600" dirty="0" smtClean="0"/>
          </a:p>
          <a:p>
            <a:r>
              <a:rPr kumimoji="1" lang="ja-JP" altLang="en-US" sz="1600" dirty="0" smtClean="0"/>
              <a:t>検証管路はこの区間になりますが、昭和</a:t>
            </a:r>
            <a:r>
              <a:rPr kumimoji="1" lang="en-US" altLang="ja-JP" sz="1600" dirty="0" smtClean="0"/>
              <a:t>37</a:t>
            </a:r>
            <a:r>
              <a:rPr kumimoji="1" lang="ja-JP" altLang="en-US" sz="1600" dirty="0" smtClean="0"/>
              <a:t>年度布設の口径</a:t>
            </a:r>
            <a:r>
              <a:rPr kumimoji="1" lang="en-US" altLang="ja-JP" sz="1600" dirty="0" smtClean="0"/>
              <a:t>100mm</a:t>
            </a:r>
            <a:r>
              <a:rPr kumimoji="1" lang="ja-JP" altLang="en-US" sz="1600" dirty="0" smtClean="0"/>
              <a:t>の</a:t>
            </a:r>
            <a:r>
              <a:rPr kumimoji="1" lang="en-US" altLang="ja-JP" sz="1600" dirty="0" smtClean="0"/>
              <a:t>CIP</a:t>
            </a:r>
            <a:r>
              <a:rPr kumimoji="1" lang="ja-JP" altLang="en-US" sz="1600" dirty="0" smtClean="0"/>
              <a:t>で、延長が約</a:t>
            </a:r>
            <a:r>
              <a:rPr kumimoji="1" lang="en-US" altLang="ja-JP" sz="1600" dirty="0" smtClean="0"/>
              <a:t>135m</a:t>
            </a:r>
            <a:r>
              <a:rPr kumimoji="1" lang="ja-JP" altLang="en-US" sz="1600" dirty="0" smtClean="0"/>
              <a:t>となっております。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7</a:t>
            </a:fld>
            <a:endParaRPr kumimoji="1" lang="ja-JP" altLang="en-US"/>
          </a:p>
        </p:txBody>
      </p:sp>
    </p:spTree>
    <p:extLst>
      <p:ext uri="{BB962C8B-B14F-4D97-AF65-F5344CB8AC3E}">
        <p14:creationId xmlns:p14="http://schemas.microsoft.com/office/powerpoint/2010/main" val="48125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こちらが管路の内部状況となっております。</a:t>
            </a:r>
            <a:endParaRPr kumimoji="1" lang="en-US" altLang="ja-JP" sz="1600" dirty="0" smtClean="0"/>
          </a:p>
          <a:p>
            <a:endParaRPr kumimoji="1" lang="en-US" altLang="ja-JP" sz="1600" dirty="0" smtClean="0"/>
          </a:p>
          <a:p>
            <a:r>
              <a:rPr kumimoji="1" lang="ja-JP" altLang="en-US" sz="1600" dirty="0" smtClean="0"/>
              <a:t>これを見ると、赤錆によって管内部の閉塞が進行していることがわかります。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8</a:t>
            </a:fld>
            <a:endParaRPr kumimoji="1" lang="ja-JP" altLang="en-US"/>
          </a:p>
        </p:txBody>
      </p:sp>
    </p:spTree>
    <p:extLst>
      <p:ext uri="{BB962C8B-B14F-4D97-AF65-F5344CB8AC3E}">
        <p14:creationId xmlns:p14="http://schemas.microsoft.com/office/powerpoint/2010/main" val="238606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検証手順です。</a:t>
            </a:r>
            <a:endParaRPr kumimoji="1" lang="en-US" altLang="ja-JP" sz="1600" dirty="0" smtClean="0"/>
          </a:p>
          <a:p>
            <a:endParaRPr kumimoji="1" lang="en-US" altLang="ja-JP" sz="1600" dirty="0" smtClean="0"/>
          </a:p>
          <a:p>
            <a:r>
              <a:rPr kumimoji="1" lang="ja-JP" altLang="en-US" sz="1600" dirty="0" smtClean="0"/>
              <a:t>こちらの下にある図が検証管路の詳細となっております。</a:t>
            </a:r>
            <a:endParaRPr kumimoji="1" lang="en-US" altLang="ja-JP" sz="1600" dirty="0" smtClean="0"/>
          </a:p>
          <a:p>
            <a:endParaRPr kumimoji="1" lang="en-US" altLang="ja-JP" sz="1600" dirty="0" smtClean="0"/>
          </a:p>
          <a:p>
            <a:r>
              <a:rPr kumimoji="1" lang="ja-JP" altLang="en-US" sz="1600" dirty="0" smtClean="0"/>
              <a:t>まず、事前調査として、防錆装置の設置予定箇所の上流側で１箇所、◎これを測定箇所①とします。</a:t>
            </a:r>
            <a:endParaRPr kumimoji="1" lang="en-US" altLang="ja-JP" sz="1600" dirty="0" smtClean="0"/>
          </a:p>
          <a:p>
            <a:endParaRPr kumimoji="1" lang="en-US" altLang="ja-JP" sz="1600" dirty="0" smtClean="0"/>
          </a:p>
          <a:p>
            <a:r>
              <a:rPr kumimoji="1" lang="ja-JP" altLang="en-US" sz="1600" dirty="0" smtClean="0"/>
              <a:t>そして下流側で２箇所、②、③とし、計３カ所から採水を行います。</a:t>
            </a:r>
            <a:endParaRPr kumimoji="1" lang="en-US" altLang="ja-JP" sz="1600" dirty="0" smtClean="0"/>
          </a:p>
          <a:p>
            <a:endParaRPr kumimoji="1" lang="en-US" altLang="ja-JP" sz="1600" dirty="0" smtClean="0"/>
          </a:p>
          <a:p>
            <a:r>
              <a:rPr kumimoji="1" lang="ja-JP" altLang="en-US" sz="1600" dirty="0" smtClean="0"/>
              <a:t>枝に張り付いている戸数は、それぞれ</a:t>
            </a:r>
            <a:r>
              <a:rPr kumimoji="1" lang="en-US" altLang="ja-JP" sz="1600" dirty="0" smtClean="0"/>
              <a:t>160</a:t>
            </a:r>
            <a:r>
              <a:rPr kumimoji="1" lang="ja-JP" altLang="en-US" sz="1600" dirty="0" smtClean="0"/>
              <a:t>戸と</a:t>
            </a:r>
            <a:r>
              <a:rPr kumimoji="1" lang="en-US" altLang="ja-JP" sz="1600" dirty="0" smtClean="0"/>
              <a:t>50</a:t>
            </a:r>
            <a:r>
              <a:rPr kumimoji="1" lang="ja-JP" altLang="en-US" sz="1600" dirty="0" smtClean="0"/>
              <a:t>戸で、①については、◎この青の区間、対象水として水栓で採水し、②については◎この赤い区間、日量約</a:t>
            </a:r>
            <a:r>
              <a:rPr kumimoji="1" lang="en-US" altLang="ja-JP" sz="1600" dirty="0" smtClean="0"/>
              <a:t>102m3</a:t>
            </a:r>
            <a:r>
              <a:rPr kumimoji="1" lang="ja-JP" altLang="en-US" sz="1600" dirty="0" smtClean="0"/>
              <a:t>流れている所から</a:t>
            </a:r>
            <a:endParaRPr kumimoji="1" lang="en-US" altLang="ja-JP" sz="1600" dirty="0" smtClean="0"/>
          </a:p>
          <a:p>
            <a:r>
              <a:rPr kumimoji="1" lang="ja-JP" altLang="en-US" sz="1600" dirty="0" smtClean="0"/>
              <a:t>採水し、③についてはこの◎緑の区間、日量約</a:t>
            </a:r>
            <a:r>
              <a:rPr kumimoji="1" lang="en-US" altLang="ja-JP" sz="1600" dirty="0" smtClean="0"/>
              <a:t>18m3</a:t>
            </a:r>
            <a:r>
              <a:rPr kumimoji="1" lang="ja-JP" altLang="en-US" sz="1600" dirty="0" smtClean="0"/>
              <a:t>流れている所から、管末の消火栓にて採水を行いました。</a:t>
            </a:r>
            <a:endParaRPr kumimoji="1" lang="en-US" altLang="ja-JP" sz="1600" dirty="0" smtClean="0"/>
          </a:p>
          <a:p>
            <a:endParaRPr kumimoji="1" lang="en-US" altLang="ja-JP" sz="1600" dirty="0" smtClean="0"/>
          </a:p>
          <a:p>
            <a:r>
              <a:rPr kumimoji="1" lang="ja-JP" altLang="en-US" sz="1600" dirty="0" smtClean="0"/>
              <a:t>距離としては、①と②が</a:t>
            </a:r>
            <a:r>
              <a:rPr kumimoji="1" lang="en-US" altLang="ja-JP" sz="1600" dirty="0" smtClean="0"/>
              <a:t>50m</a:t>
            </a:r>
            <a:r>
              <a:rPr kumimoji="1" lang="ja-JP" altLang="en-US" sz="1600" dirty="0" smtClean="0"/>
              <a:t>程離れており、①と③が</a:t>
            </a:r>
            <a:r>
              <a:rPr kumimoji="1" lang="en-US" altLang="ja-JP" sz="1600" dirty="0" smtClean="0"/>
              <a:t>125m</a:t>
            </a:r>
            <a:r>
              <a:rPr kumimoji="1" lang="ja-JP" altLang="en-US" sz="1600" dirty="0" smtClean="0"/>
              <a:t>程離れております。</a:t>
            </a:r>
            <a:endParaRPr kumimoji="1" lang="en-US" altLang="ja-JP" sz="1600" dirty="0" smtClean="0"/>
          </a:p>
          <a:p>
            <a:endParaRPr kumimoji="1" lang="en-US" altLang="ja-JP" sz="1600" dirty="0" smtClean="0"/>
          </a:p>
          <a:p>
            <a:r>
              <a:rPr kumimoji="1" lang="ja-JP" altLang="en-US" sz="1600" dirty="0" smtClean="0"/>
              <a:t>採水期間は約一ヶ月とし、採水時間は、夜間滞留している水で検証するため、朝４時と固定して行いました。</a:t>
            </a:r>
            <a:endParaRPr kumimoji="1" lang="en-US" altLang="ja-JP" sz="1600" dirty="0" smtClean="0"/>
          </a:p>
          <a:p>
            <a:endParaRPr kumimoji="1" lang="en-US" altLang="ja-JP" sz="1600" dirty="0" smtClean="0"/>
          </a:p>
          <a:p>
            <a:r>
              <a:rPr kumimoji="1" lang="ja-JP" altLang="en-US" sz="1600" dirty="0" smtClean="0"/>
              <a:t>採水した後、残留塩素濃度と鉄分値を測定し、この一か月の事前調査の後、防錆装置を設置し、再度同箇所にて採水及び測定を行いました。</a:t>
            </a:r>
            <a:endParaRPr kumimoji="1" lang="ja-JP" altLang="en-US" sz="1600" dirty="0"/>
          </a:p>
        </p:txBody>
      </p:sp>
      <p:sp>
        <p:nvSpPr>
          <p:cNvPr id="4" name="スライド番号プレースホルダー 3"/>
          <p:cNvSpPr>
            <a:spLocks noGrp="1"/>
          </p:cNvSpPr>
          <p:nvPr>
            <p:ph type="sldNum" sz="quarter" idx="10"/>
          </p:nvPr>
        </p:nvSpPr>
        <p:spPr/>
        <p:txBody>
          <a:bodyPr/>
          <a:lstStyle/>
          <a:p>
            <a:fld id="{63D4EBD5-EE60-4320-B4F5-4EA5632C3171}" type="slidenum">
              <a:rPr kumimoji="1" lang="ja-JP" altLang="en-US" smtClean="0"/>
              <a:t>9</a:t>
            </a:fld>
            <a:endParaRPr kumimoji="1" lang="ja-JP" altLang="en-US"/>
          </a:p>
        </p:txBody>
      </p:sp>
    </p:spTree>
    <p:extLst>
      <p:ext uri="{BB962C8B-B14F-4D97-AF65-F5344CB8AC3E}">
        <p14:creationId xmlns:p14="http://schemas.microsoft.com/office/powerpoint/2010/main" val="126548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E90ED720-0104-4369-84BC-D37694168613}" type="datetimeFigureOut">
              <a:rPr kumimoji="1" lang="ja-JP" altLang="en-US" smtClean="0"/>
              <a:t>2019/7/11</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E90ED720-0104-4369-84BC-D37694168613}" type="datetimeFigureOut">
              <a:rPr kumimoji="1" lang="ja-JP" altLang="en-US" smtClean="0"/>
              <a:t>2019/7/11</a:t>
            </a:fld>
            <a:endParaRPr kumimoji="1" lang="ja-JP" altLang="en-US"/>
          </a:p>
        </p:txBody>
      </p:sp>
      <p:sp>
        <p:nvSpPr>
          <p:cNvPr id="9" name="スライド番号プレースホルダー 8"/>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E90ED720-0104-4369-84BC-D37694168613}" type="datetimeFigureOut">
              <a:rPr kumimoji="1" lang="ja-JP" altLang="en-US" smtClean="0"/>
              <a:t>2019/7/11</a:t>
            </a:fld>
            <a:endParaRPr kumimoji="1" lang="ja-JP" altLang="en-US"/>
          </a:p>
        </p:txBody>
      </p:sp>
      <p:sp>
        <p:nvSpPr>
          <p:cNvPr id="7" name="スライド番号プレースホルダー 6"/>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E90ED720-0104-4369-84BC-D37694168613}" type="datetimeFigureOut">
              <a:rPr kumimoji="1" lang="ja-JP" altLang="en-US" smtClean="0"/>
              <a:t>2019/7/11</a:t>
            </a:fld>
            <a:endParaRPr kumimoji="1" lang="ja-JP" altLang="en-US"/>
          </a:p>
        </p:txBody>
      </p:sp>
      <p:sp>
        <p:nvSpPr>
          <p:cNvPr id="22" name="スライド番号プレースホルダー 21"/>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E90ED720-0104-4369-84BC-D37694168613}" type="datetimeFigureOut">
              <a:rPr kumimoji="1" lang="ja-JP" altLang="en-US" smtClean="0"/>
              <a:t>2019/7/11</a:t>
            </a:fld>
            <a:endParaRPr kumimoji="1" lang="ja-JP" altLang="en-US"/>
          </a:p>
        </p:txBody>
      </p:sp>
      <p:sp>
        <p:nvSpPr>
          <p:cNvPr id="18" name="スライド番号プレースホルダー 17"/>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90ED720-0104-4369-84BC-D37694168613}" type="datetimeFigureOut">
              <a:rPr kumimoji="1" lang="ja-JP" altLang="en-US" smtClean="0"/>
              <a:t>2019/7/11</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340768"/>
            <a:ext cx="9073008" cy="1872208"/>
          </a:xfrm>
        </p:spPr>
        <p:txBody>
          <a:bodyPr anchor="ctr">
            <a:normAutofit/>
          </a:bodyPr>
          <a:lstStyle/>
          <a:p>
            <a:pPr algn="ctr"/>
            <a:r>
              <a:rPr lang="ja-JP" altLang="en-US" sz="3400" dirty="0">
                <a:latin typeface="ＭＳ Ｐゴシック" pitchFamily="50" charset="-128"/>
                <a:ea typeface="ＭＳ Ｐゴシック" pitchFamily="50" charset="-128"/>
              </a:rPr>
              <a:t>特定の電磁波を応用した防錆装置に</a:t>
            </a:r>
            <a:r>
              <a:rPr lang="ja-JP" altLang="en-US" sz="3400" dirty="0" smtClean="0">
                <a:latin typeface="ＭＳ Ｐゴシック" pitchFamily="50" charset="-128"/>
                <a:ea typeface="ＭＳ Ｐゴシック" pitchFamily="50" charset="-128"/>
              </a:rPr>
              <a:t>よる</a:t>
            </a:r>
            <a:r>
              <a:rPr lang="en-US" altLang="ja-JP" sz="3400" dirty="0" smtClean="0">
                <a:latin typeface="ＭＳ Ｐゴシック" pitchFamily="50" charset="-128"/>
                <a:ea typeface="ＭＳ Ｐゴシック" pitchFamily="50" charset="-128"/>
              </a:rPr>
              <a:t/>
            </a:r>
            <a:br>
              <a:rPr lang="en-US" altLang="ja-JP" sz="3400" dirty="0" smtClean="0">
                <a:latin typeface="ＭＳ Ｐゴシック" pitchFamily="50" charset="-128"/>
                <a:ea typeface="ＭＳ Ｐゴシック" pitchFamily="50" charset="-128"/>
              </a:rPr>
            </a:br>
            <a:r>
              <a:rPr lang="ja-JP" altLang="en-US" sz="3400" dirty="0" smtClean="0">
                <a:latin typeface="ＭＳ Ｐゴシック" pitchFamily="50" charset="-128"/>
                <a:ea typeface="ＭＳ Ｐゴシック" pitchFamily="50" charset="-128"/>
              </a:rPr>
              <a:t>配水管</a:t>
            </a:r>
            <a:r>
              <a:rPr lang="ja-JP" altLang="en-US" sz="3400" dirty="0">
                <a:latin typeface="ＭＳ Ｐゴシック" pitchFamily="50" charset="-128"/>
                <a:ea typeface="ＭＳ Ｐゴシック" pitchFamily="50" charset="-128"/>
              </a:rPr>
              <a:t>における残留塩素減少防止効果の検証</a:t>
            </a:r>
            <a:endParaRPr kumimoji="1" lang="ja-JP" altLang="en-US" sz="3400" dirty="0">
              <a:latin typeface="ＭＳ Ｐゴシック" pitchFamily="50" charset="-128"/>
              <a:ea typeface="ＭＳ Ｐゴシック" pitchFamily="50" charset="-128"/>
            </a:endParaRPr>
          </a:p>
        </p:txBody>
      </p:sp>
      <p:sp>
        <p:nvSpPr>
          <p:cNvPr id="3" name="サブタイトル 2"/>
          <p:cNvSpPr>
            <a:spLocks noGrp="1"/>
          </p:cNvSpPr>
          <p:nvPr>
            <p:ph type="subTitle" idx="1"/>
          </p:nvPr>
        </p:nvSpPr>
        <p:spPr>
          <a:xfrm>
            <a:off x="3563888" y="3933056"/>
            <a:ext cx="5472608" cy="2448272"/>
          </a:xfrm>
        </p:spPr>
        <p:txBody>
          <a:bodyPr anchor="ctr">
            <a:noAutofit/>
          </a:bodyPr>
          <a:lstStyle/>
          <a:p>
            <a:pPr algn="l"/>
            <a:r>
              <a:rPr lang="ja-JP" altLang="en-US" sz="2400" dirty="0" smtClean="0">
                <a:solidFill>
                  <a:schemeClr val="tx1"/>
                </a:solidFill>
                <a:latin typeface="ＭＳ Ｐゴシック" pitchFamily="50" charset="-128"/>
                <a:ea typeface="ＭＳ Ｐゴシック" pitchFamily="50" charset="-128"/>
              </a:rPr>
              <a:t>横浜市水道局</a:t>
            </a:r>
            <a:r>
              <a:rPr kumimoji="1" lang="ja-JP" altLang="en-US" sz="2400" dirty="0" smtClean="0">
                <a:solidFill>
                  <a:schemeClr val="tx1"/>
                </a:solidFill>
                <a:latin typeface="ＭＳ Ｐゴシック" pitchFamily="50" charset="-128"/>
                <a:ea typeface="ＭＳ Ｐゴシック" pitchFamily="50" charset="-128"/>
              </a:rPr>
              <a:t>　　</a:t>
            </a:r>
            <a:r>
              <a:rPr lang="ja-JP" altLang="en-US" sz="2400" dirty="0">
                <a:solidFill>
                  <a:schemeClr val="tx1"/>
                </a:solidFill>
                <a:latin typeface="ＭＳ Ｐゴシック" pitchFamily="50" charset="-128"/>
                <a:ea typeface="ＭＳ Ｐゴシック" pitchFamily="50" charset="-128"/>
              </a:rPr>
              <a:t>　 </a:t>
            </a:r>
            <a:r>
              <a:rPr lang="ja-JP" altLang="en-US" sz="2400" dirty="0" smtClean="0">
                <a:solidFill>
                  <a:schemeClr val="tx1"/>
                </a:solidFill>
                <a:latin typeface="ＭＳ Ｐゴシック" pitchFamily="50" charset="-128"/>
                <a:ea typeface="ＭＳ Ｐゴシック" pitchFamily="50" charset="-128"/>
              </a:rPr>
              <a:t>　○斎藤　健太</a:t>
            </a:r>
            <a:endParaRPr lang="en-US" altLang="ja-JP" sz="2400" dirty="0" smtClean="0">
              <a:solidFill>
                <a:schemeClr val="tx1"/>
              </a:solidFill>
              <a:latin typeface="ＭＳ Ｐゴシック" pitchFamily="50" charset="-128"/>
              <a:ea typeface="ＭＳ Ｐゴシック" pitchFamily="50" charset="-128"/>
            </a:endParaRPr>
          </a:p>
          <a:p>
            <a:pPr algn="l"/>
            <a:r>
              <a:rPr lang="ja-JP" altLang="en-US" sz="2400" dirty="0" smtClean="0">
                <a:solidFill>
                  <a:schemeClr val="tx1"/>
                </a:solidFill>
                <a:latin typeface="ＭＳ Ｐゴシック" pitchFamily="50" charset="-128"/>
                <a:ea typeface="ＭＳ Ｐゴシック" pitchFamily="50" charset="-128"/>
              </a:rPr>
              <a:t>　　　　　　　　　　　　　　　足立　久</a:t>
            </a:r>
            <a:endParaRPr lang="en-US" altLang="ja-JP" sz="2400" dirty="0" smtClean="0">
              <a:solidFill>
                <a:schemeClr val="tx1"/>
              </a:solidFill>
              <a:latin typeface="ＭＳ Ｐゴシック" pitchFamily="50" charset="-128"/>
              <a:ea typeface="ＭＳ Ｐゴシック" pitchFamily="50" charset="-128"/>
            </a:endParaRPr>
          </a:p>
          <a:p>
            <a:pPr algn="l"/>
            <a:r>
              <a:rPr lang="ja-JP" altLang="en-US" sz="2400" dirty="0">
                <a:solidFill>
                  <a:schemeClr val="tx1"/>
                </a:solidFill>
                <a:latin typeface="ＭＳ Ｐゴシック" pitchFamily="50" charset="-128"/>
                <a:ea typeface="ＭＳ Ｐゴシック" pitchFamily="50" charset="-128"/>
              </a:rPr>
              <a:t>　</a:t>
            </a:r>
            <a:r>
              <a:rPr lang="ja-JP" altLang="en-US" sz="2400" dirty="0" smtClean="0">
                <a:solidFill>
                  <a:schemeClr val="tx1"/>
                </a:solidFill>
                <a:latin typeface="ＭＳ Ｐゴシック" pitchFamily="50" charset="-128"/>
                <a:ea typeface="ＭＳ Ｐゴシック" pitchFamily="50" charset="-128"/>
              </a:rPr>
              <a:t>　　　　　　　　　　　　　　小長谷</a:t>
            </a:r>
            <a:r>
              <a:rPr lang="ja-JP" altLang="en-US" sz="2400" dirty="0">
                <a:solidFill>
                  <a:schemeClr val="tx1"/>
                </a:solidFill>
                <a:latin typeface="ＭＳ Ｐゴシック" pitchFamily="50" charset="-128"/>
                <a:ea typeface="ＭＳ Ｐゴシック" pitchFamily="50" charset="-128"/>
              </a:rPr>
              <a:t>恵美</a:t>
            </a:r>
            <a:endParaRPr lang="en-US" altLang="ja-JP" sz="2400" dirty="0">
              <a:solidFill>
                <a:schemeClr val="tx1"/>
              </a:solidFill>
              <a:latin typeface="ＭＳ Ｐゴシック" pitchFamily="50" charset="-128"/>
              <a:ea typeface="ＭＳ Ｐゴシック" pitchFamily="50" charset="-128"/>
            </a:endParaRPr>
          </a:p>
          <a:p>
            <a:pPr algn="l"/>
            <a:r>
              <a:rPr kumimoji="1" lang="ja-JP" altLang="en-US" sz="2400" dirty="0">
                <a:solidFill>
                  <a:schemeClr val="tx1"/>
                </a:solidFill>
                <a:latin typeface="ＭＳ Ｐゴシック" pitchFamily="50" charset="-128"/>
                <a:ea typeface="ＭＳ Ｐゴシック" pitchFamily="50" charset="-128"/>
              </a:rPr>
              <a:t>　</a:t>
            </a:r>
            <a:r>
              <a:rPr kumimoji="1" lang="ja-JP" altLang="en-US" sz="2400" dirty="0" smtClean="0">
                <a:solidFill>
                  <a:schemeClr val="tx1"/>
                </a:solidFill>
                <a:latin typeface="ＭＳ Ｐゴシック" pitchFamily="50" charset="-128"/>
                <a:ea typeface="ＭＳ Ｐゴシック" pitchFamily="50" charset="-128"/>
              </a:rPr>
              <a:t>　　　　　　　　　　　　　　桐ヶ谷正美　　　　　　　　　　　　　　　　　　　　　　　　　　　　　　　　　　　　　　　　　　　　　　　　　　　　　　　　　　　　　　　　　　　　　　　　　　　　　　　　　　　　　　　　　　　　　　</a:t>
            </a:r>
            <a:endParaRPr kumimoji="1" lang="en-US" altLang="ja-JP" sz="2400" dirty="0" smtClean="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1811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187" y="2226072"/>
            <a:ext cx="8607052" cy="2871687"/>
          </a:xfrm>
          <a:prstGeom prst="rect">
            <a:avLst/>
          </a:prstGeom>
        </p:spPr>
      </p:pic>
      <p:sp>
        <p:nvSpPr>
          <p:cNvPr id="8" name="サブタイトル 2"/>
          <p:cNvSpPr txBox="1">
            <a:spLocks/>
          </p:cNvSpPr>
          <p:nvPr/>
        </p:nvSpPr>
        <p:spPr>
          <a:xfrm>
            <a:off x="899592" y="44624"/>
            <a:ext cx="7344816" cy="93610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000" dirty="0" smtClean="0">
                <a:solidFill>
                  <a:schemeClr val="tx1"/>
                </a:solidFill>
                <a:latin typeface="ＭＳ Ｐゴシック" pitchFamily="50" charset="-128"/>
                <a:ea typeface="ＭＳ Ｐゴシック" pitchFamily="50" charset="-128"/>
              </a:rPr>
              <a:t>採水状況～測定箇所①</a:t>
            </a:r>
            <a:endParaRPr lang="en-US" altLang="ja-JP" sz="4000" dirty="0" smtClean="0">
              <a:solidFill>
                <a:schemeClr val="tx1"/>
              </a:solidFill>
              <a:latin typeface="ＭＳ Ｐゴシック" pitchFamily="50" charset="-128"/>
              <a:ea typeface="ＭＳ Ｐゴシック" pitchFamily="50" charset="-128"/>
            </a:endParaRPr>
          </a:p>
        </p:txBody>
      </p:sp>
      <p:sp>
        <p:nvSpPr>
          <p:cNvPr id="6" name="正方形/長方形 5"/>
          <p:cNvSpPr/>
          <p:nvPr/>
        </p:nvSpPr>
        <p:spPr>
          <a:xfrm>
            <a:off x="1571412" y="3867743"/>
            <a:ext cx="288032" cy="216024"/>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706755" y="2427724"/>
            <a:ext cx="655320" cy="1577340"/>
          </a:xfrm>
          <a:custGeom>
            <a:avLst/>
            <a:gdLst>
              <a:gd name="connsiteX0" fmla="*/ 0 w 655320"/>
              <a:gd name="connsiteY0" fmla="*/ 0 h 1577340"/>
              <a:gd name="connsiteX1" fmla="*/ 0 w 655320"/>
              <a:gd name="connsiteY1" fmla="*/ 1577340 h 1577340"/>
              <a:gd name="connsiteX2" fmla="*/ 655320 w 655320"/>
              <a:gd name="connsiteY2" fmla="*/ 1569720 h 1577340"/>
            </a:gdLst>
            <a:ahLst/>
            <a:cxnLst>
              <a:cxn ang="0">
                <a:pos x="connsiteX0" y="connsiteY0"/>
              </a:cxn>
              <a:cxn ang="0">
                <a:pos x="connsiteX1" y="connsiteY1"/>
              </a:cxn>
              <a:cxn ang="0">
                <a:pos x="connsiteX2" y="connsiteY2"/>
              </a:cxn>
            </a:cxnLst>
            <a:rect l="l" t="t" r="r" b="b"/>
            <a:pathLst>
              <a:path w="655320" h="1577340">
                <a:moveTo>
                  <a:pt x="0" y="0"/>
                </a:moveTo>
                <a:lnTo>
                  <a:pt x="0" y="1577340"/>
                </a:lnTo>
                <a:lnTo>
                  <a:pt x="655320" y="1569720"/>
                </a:lnTo>
              </a:path>
            </a:pathLst>
          </a:custGeom>
          <a:noFill/>
          <a:ln w="508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234085" y="2232842"/>
            <a:ext cx="1231587" cy="1501885"/>
            <a:chOff x="1243610" y="3554158"/>
            <a:chExt cx="1231587" cy="1501885"/>
          </a:xfrm>
        </p:grpSpPr>
        <p:sp>
          <p:nvSpPr>
            <p:cNvPr id="11" name="円/楕円 10"/>
            <p:cNvSpPr/>
            <p:nvPr/>
          </p:nvSpPr>
          <p:spPr>
            <a:xfrm>
              <a:off x="1273922" y="4840019"/>
              <a:ext cx="208573" cy="216024"/>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円/楕円 11"/>
            <p:cNvSpPr/>
            <p:nvPr/>
          </p:nvSpPr>
          <p:spPr>
            <a:xfrm>
              <a:off x="1243610" y="3554158"/>
              <a:ext cx="1231587" cy="1224136"/>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14" name="グループ化 13"/>
          <p:cNvGrpSpPr/>
          <p:nvPr/>
        </p:nvGrpSpPr>
        <p:grpSpPr>
          <a:xfrm>
            <a:off x="577227" y="4655144"/>
            <a:ext cx="2295451" cy="461665"/>
            <a:chOff x="620365" y="5972621"/>
            <a:chExt cx="2295451" cy="461665"/>
          </a:xfrm>
        </p:grpSpPr>
        <p:sp>
          <p:nvSpPr>
            <p:cNvPr id="15" name="テキスト ボックス 14"/>
            <p:cNvSpPr txBox="1"/>
            <p:nvPr/>
          </p:nvSpPr>
          <p:spPr>
            <a:xfrm>
              <a:off x="620365" y="5972621"/>
              <a:ext cx="2295451" cy="461665"/>
            </a:xfrm>
            <a:prstGeom prst="rect">
              <a:avLst/>
            </a:prstGeom>
            <a:solidFill>
              <a:schemeClr val="bg1"/>
            </a:solidFill>
            <a:ln w="76200" cmpd="dbl">
              <a:noFill/>
            </a:ln>
          </p:spPr>
          <p:txBody>
            <a:bodyPr wrap="square" rtlCol="0" anchor="ctr">
              <a:spAutoFit/>
            </a:bodyPr>
            <a:lstStyle/>
            <a:p>
              <a:pPr algn="ctr"/>
              <a:endParaRPr kumimoji="1" lang="ja-JP" altLang="en-US" sz="2400" b="1" dirty="0">
                <a:latin typeface="HGSｺﾞｼｯｸM" pitchFamily="50" charset="-128"/>
                <a:ea typeface="HGSｺﾞｼｯｸM" pitchFamily="50" charset="-128"/>
              </a:endParaRPr>
            </a:p>
          </p:txBody>
        </p:sp>
        <p:sp>
          <p:nvSpPr>
            <p:cNvPr id="16" name="テキスト ボックス 15"/>
            <p:cNvSpPr txBox="1"/>
            <p:nvPr/>
          </p:nvSpPr>
          <p:spPr>
            <a:xfrm>
              <a:off x="971600" y="6027638"/>
              <a:ext cx="1534171" cy="353943"/>
            </a:xfrm>
            <a:prstGeom prst="rect">
              <a:avLst/>
            </a:prstGeom>
            <a:solidFill>
              <a:srgbClr val="FFFF00"/>
            </a:solidFill>
            <a:ln w="76200" cmpd="dbl">
              <a:solidFill>
                <a:schemeClr val="tx1"/>
              </a:solidFill>
            </a:ln>
          </p:spPr>
          <p:txBody>
            <a:bodyPr wrap="square" rtlCol="0" anchor="ctr">
              <a:spAutoFit/>
            </a:bodyPr>
            <a:lstStyle/>
            <a:p>
              <a:pPr algn="ctr"/>
              <a:r>
                <a:rPr lang="ja-JP" altLang="en-US" sz="1700" b="1" dirty="0">
                  <a:latin typeface="HGSｺﾞｼｯｸM" pitchFamily="50" charset="-128"/>
                  <a:ea typeface="HGSｺﾞｼｯｸM" pitchFamily="50" charset="-128"/>
                </a:rPr>
                <a:t>防錆</a:t>
              </a:r>
              <a:r>
                <a:rPr kumimoji="1" lang="ja-JP" altLang="en-US" sz="1700" b="1" dirty="0" smtClean="0">
                  <a:latin typeface="HGSｺﾞｼｯｸM" pitchFamily="50" charset="-128"/>
                  <a:ea typeface="HGSｺﾞｼｯｸM" pitchFamily="50" charset="-128"/>
                </a:rPr>
                <a:t>装置</a:t>
              </a:r>
              <a:endParaRPr kumimoji="1" lang="ja-JP" altLang="en-US" sz="1700" b="1" dirty="0">
                <a:latin typeface="HGSｺﾞｼｯｸM" pitchFamily="50" charset="-128"/>
                <a:ea typeface="HGSｺﾞｼｯｸM" pitchFamily="50" charset="-128"/>
              </a:endParaRPr>
            </a:p>
          </p:txBody>
        </p:sp>
      </p:grpSp>
    </p:spTree>
    <p:extLst>
      <p:ext uri="{BB962C8B-B14F-4D97-AF65-F5344CB8AC3E}">
        <p14:creationId xmlns:p14="http://schemas.microsoft.com/office/powerpoint/2010/main" val="85773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3255" y="835569"/>
            <a:ext cx="6849105" cy="5833791"/>
          </a:xfrm>
          <a:prstGeom prst="rect">
            <a:avLst/>
          </a:prstGeom>
        </p:spPr>
      </p:pic>
      <p:sp>
        <p:nvSpPr>
          <p:cNvPr id="8" name="サブタイトル 2"/>
          <p:cNvSpPr txBox="1">
            <a:spLocks/>
          </p:cNvSpPr>
          <p:nvPr/>
        </p:nvSpPr>
        <p:spPr>
          <a:xfrm>
            <a:off x="2408780" y="-27384"/>
            <a:ext cx="4323460" cy="93610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000" dirty="0" smtClean="0">
                <a:solidFill>
                  <a:schemeClr val="tx1"/>
                </a:solidFill>
                <a:latin typeface="ＭＳ Ｐゴシック" pitchFamily="50" charset="-128"/>
                <a:ea typeface="ＭＳ Ｐゴシック" pitchFamily="50" charset="-128"/>
              </a:rPr>
              <a:t>測定箇所①</a:t>
            </a:r>
            <a:endParaRPr lang="en-US" altLang="ja-JP" sz="4000" dirty="0" smtClean="0">
              <a:solidFill>
                <a:schemeClr val="tx1"/>
              </a:solidFill>
              <a:latin typeface="ＭＳ Ｐゴシック" pitchFamily="50" charset="-128"/>
              <a:ea typeface="ＭＳ Ｐゴシック" pitchFamily="50" charset="-128"/>
            </a:endParaRPr>
          </a:p>
        </p:txBody>
      </p:sp>
      <p:sp>
        <p:nvSpPr>
          <p:cNvPr id="13" name="テキスト ボックス 12"/>
          <p:cNvSpPr txBox="1"/>
          <p:nvPr/>
        </p:nvSpPr>
        <p:spPr>
          <a:xfrm>
            <a:off x="242705" y="5998325"/>
            <a:ext cx="4106960" cy="461665"/>
          </a:xfrm>
          <a:prstGeom prst="rect">
            <a:avLst/>
          </a:prstGeom>
          <a:solidFill>
            <a:schemeClr val="bg1"/>
          </a:solidFill>
          <a:ln w="25400">
            <a:solidFill>
              <a:schemeClr val="accent1"/>
            </a:solidFill>
          </a:ln>
        </p:spPr>
        <p:txBody>
          <a:bodyPr wrap="square" rtlCol="0" anchor="ctr">
            <a:spAutoFit/>
          </a:bodyPr>
          <a:lstStyle/>
          <a:p>
            <a:pPr algn="ctr"/>
            <a:r>
              <a:rPr lang="ja-JP" altLang="en-US" sz="2400" dirty="0">
                <a:latin typeface="ＭＳ Ｐゴシック" pitchFamily="50" charset="-128"/>
                <a:ea typeface="ＭＳ Ｐゴシック" pitchFamily="50" charset="-128"/>
              </a:rPr>
              <a:t>本管</a:t>
            </a:r>
            <a:r>
              <a:rPr lang="ja-JP" altLang="en-US" sz="2400" dirty="0" smtClean="0">
                <a:latin typeface="ＭＳ Ｐゴシック" pitchFamily="50" charset="-128"/>
                <a:ea typeface="ＭＳ Ｐゴシック" pitchFamily="50" charset="-128"/>
              </a:rPr>
              <a:t>から水栓までの水を排水</a:t>
            </a:r>
            <a:endParaRPr kumimoji="1" lang="en-US" altLang="ja-JP" sz="2400" dirty="0" smtClean="0">
              <a:latin typeface="ＭＳ Ｐゴシック" pitchFamily="50" charset="-128"/>
              <a:ea typeface="ＭＳ Ｐゴシック" pitchFamily="50" charset="-128"/>
            </a:endParaRPr>
          </a:p>
        </p:txBody>
      </p:sp>
      <p:cxnSp>
        <p:nvCxnSpPr>
          <p:cNvPr id="14" name="直線矢印コネクタ 13"/>
          <p:cNvCxnSpPr/>
          <p:nvPr/>
        </p:nvCxnSpPr>
        <p:spPr>
          <a:xfrm flipV="1">
            <a:off x="2005977" y="5229200"/>
            <a:ext cx="580416" cy="76247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453169" y="2101919"/>
            <a:ext cx="4106960" cy="461665"/>
          </a:xfrm>
          <a:prstGeom prst="rect">
            <a:avLst/>
          </a:prstGeom>
          <a:solidFill>
            <a:schemeClr val="bg1"/>
          </a:solidFill>
          <a:ln w="25400">
            <a:solidFill>
              <a:schemeClr val="accent1"/>
            </a:solidFill>
          </a:ln>
        </p:spPr>
        <p:txBody>
          <a:bodyPr wrap="square" rtlCol="0" anchor="ctr">
            <a:spAutoFit/>
          </a:bodyPr>
          <a:lstStyle/>
          <a:p>
            <a:pPr algn="ctr"/>
            <a:r>
              <a:rPr lang="ja-JP" altLang="en-US" sz="2400" dirty="0" smtClean="0">
                <a:latin typeface="ＭＳ Ｐゴシック" pitchFamily="50" charset="-128"/>
                <a:ea typeface="ＭＳ Ｐゴシック" pitchFamily="50" charset="-128"/>
              </a:rPr>
              <a:t>採水ビンにて本管の水を採水</a:t>
            </a:r>
            <a:endParaRPr kumimoji="1" lang="en-US" altLang="ja-JP" sz="2400" dirty="0" smtClean="0">
              <a:latin typeface="ＭＳ Ｐゴシック" pitchFamily="50" charset="-128"/>
              <a:ea typeface="ＭＳ Ｐゴシック" pitchFamily="50" charset="-128"/>
            </a:endParaRPr>
          </a:p>
        </p:txBody>
      </p:sp>
      <p:cxnSp>
        <p:nvCxnSpPr>
          <p:cNvPr id="18" name="直線矢印コネクタ 17"/>
          <p:cNvCxnSpPr/>
          <p:nvPr/>
        </p:nvCxnSpPr>
        <p:spPr>
          <a:xfrm flipH="1">
            <a:off x="2998227" y="2276872"/>
            <a:ext cx="1454942" cy="5908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968968" y="5030468"/>
            <a:ext cx="1763272" cy="461665"/>
          </a:xfrm>
          <a:prstGeom prst="rect">
            <a:avLst/>
          </a:prstGeom>
          <a:solidFill>
            <a:schemeClr val="bg1"/>
          </a:solidFill>
          <a:ln w="25400">
            <a:solidFill>
              <a:schemeClr val="accent1"/>
            </a:solidFill>
          </a:ln>
        </p:spPr>
        <p:txBody>
          <a:bodyPr wrap="square" rtlCol="0" anchor="ctr">
            <a:spAutoFit/>
          </a:bodyPr>
          <a:lstStyle/>
          <a:p>
            <a:pPr algn="ctr"/>
            <a:r>
              <a:rPr lang="ja-JP" altLang="en-US" sz="2400" dirty="0">
                <a:latin typeface="ＭＳ Ｐゴシック" pitchFamily="50" charset="-128"/>
                <a:ea typeface="ＭＳ Ｐゴシック" pitchFamily="50" charset="-128"/>
              </a:rPr>
              <a:t>採水容器</a:t>
            </a:r>
            <a:endParaRPr kumimoji="1" lang="en-US" altLang="ja-JP" sz="2400" dirty="0" smtClean="0">
              <a:latin typeface="ＭＳ Ｐゴシック" pitchFamily="50" charset="-128"/>
              <a:ea typeface="ＭＳ Ｐゴシック" pitchFamily="50" charset="-128"/>
            </a:endParaRPr>
          </a:p>
        </p:txBody>
      </p:sp>
      <p:cxnSp>
        <p:nvCxnSpPr>
          <p:cNvPr id="10" name="直線矢印コネクタ 9"/>
          <p:cNvCxnSpPr/>
          <p:nvPr/>
        </p:nvCxnSpPr>
        <p:spPr>
          <a:xfrm flipH="1" flipV="1">
            <a:off x="5103801" y="4509120"/>
            <a:ext cx="624937" cy="50405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9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187" y="2226072"/>
            <a:ext cx="8607052" cy="2871687"/>
          </a:xfrm>
          <a:prstGeom prst="rect">
            <a:avLst/>
          </a:prstGeom>
        </p:spPr>
      </p:pic>
      <p:sp>
        <p:nvSpPr>
          <p:cNvPr id="9" name="サブタイトル 2"/>
          <p:cNvSpPr txBox="1">
            <a:spLocks/>
          </p:cNvSpPr>
          <p:nvPr/>
        </p:nvSpPr>
        <p:spPr>
          <a:xfrm>
            <a:off x="899592" y="44624"/>
            <a:ext cx="7344816" cy="93610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000" dirty="0" smtClean="0">
                <a:solidFill>
                  <a:schemeClr val="tx1"/>
                </a:solidFill>
                <a:latin typeface="ＭＳ Ｐゴシック" pitchFamily="50" charset="-128"/>
                <a:ea typeface="ＭＳ Ｐゴシック" pitchFamily="50" charset="-128"/>
              </a:rPr>
              <a:t>採水状況～測定箇所②</a:t>
            </a:r>
            <a:endParaRPr lang="en-US" altLang="ja-JP" sz="4000" dirty="0" smtClean="0">
              <a:solidFill>
                <a:schemeClr val="tx1"/>
              </a:solidFill>
              <a:latin typeface="ＭＳ Ｐゴシック" pitchFamily="50" charset="-128"/>
              <a:ea typeface="ＭＳ Ｐゴシック" pitchFamily="50" charset="-128"/>
            </a:endParaRPr>
          </a:p>
        </p:txBody>
      </p:sp>
      <p:sp>
        <p:nvSpPr>
          <p:cNvPr id="10" name="フリーフォーム 9"/>
          <p:cNvSpPr/>
          <p:nvPr/>
        </p:nvSpPr>
        <p:spPr>
          <a:xfrm>
            <a:off x="714048" y="2424321"/>
            <a:ext cx="655320" cy="1577340"/>
          </a:xfrm>
          <a:custGeom>
            <a:avLst/>
            <a:gdLst>
              <a:gd name="connsiteX0" fmla="*/ 0 w 655320"/>
              <a:gd name="connsiteY0" fmla="*/ 0 h 1577340"/>
              <a:gd name="connsiteX1" fmla="*/ 0 w 655320"/>
              <a:gd name="connsiteY1" fmla="*/ 1577340 h 1577340"/>
              <a:gd name="connsiteX2" fmla="*/ 655320 w 655320"/>
              <a:gd name="connsiteY2" fmla="*/ 1569720 h 1577340"/>
            </a:gdLst>
            <a:ahLst/>
            <a:cxnLst>
              <a:cxn ang="0">
                <a:pos x="connsiteX0" y="connsiteY0"/>
              </a:cxn>
              <a:cxn ang="0">
                <a:pos x="connsiteX1" y="connsiteY1"/>
              </a:cxn>
              <a:cxn ang="0">
                <a:pos x="connsiteX2" y="connsiteY2"/>
              </a:cxn>
            </a:cxnLst>
            <a:rect l="l" t="t" r="r" b="b"/>
            <a:pathLst>
              <a:path w="655320" h="1577340">
                <a:moveTo>
                  <a:pt x="0" y="0"/>
                </a:moveTo>
                <a:lnTo>
                  <a:pt x="0" y="1577340"/>
                </a:lnTo>
                <a:lnTo>
                  <a:pt x="655320" y="1569720"/>
                </a:lnTo>
              </a:path>
            </a:pathLst>
          </a:custGeom>
          <a:noFill/>
          <a:ln w="508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1369367" y="3986421"/>
            <a:ext cx="2115533" cy="7620"/>
          </a:xfrm>
          <a:custGeom>
            <a:avLst/>
            <a:gdLst>
              <a:gd name="connsiteX0" fmla="*/ 0 w 2148840"/>
              <a:gd name="connsiteY0" fmla="*/ 7620 h 7620"/>
              <a:gd name="connsiteX1" fmla="*/ 2148840 w 2148840"/>
              <a:gd name="connsiteY1" fmla="*/ 0 h 7620"/>
              <a:gd name="connsiteX0" fmla="*/ 0 w 9845"/>
              <a:gd name="connsiteY0" fmla="*/ 10000 h 10000"/>
              <a:gd name="connsiteX1" fmla="*/ 9845 w 9845"/>
              <a:gd name="connsiteY1" fmla="*/ 0 h 10000"/>
            </a:gdLst>
            <a:ahLst/>
            <a:cxnLst>
              <a:cxn ang="0">
                <a:pos x="connsiteX0" y="connsiteY0"/>
              </a:cxn>
              <a:cxn ang="0">
                <a:pos x="connsiteX1" y="connsiteY1"/>
              </a:cxn>
            </a:cxnLst>
            <a:rect l="l" t="t" r="r" b="b"/>
            <a:pathLst>
              <a:path w="9845" h="10000">
                <a:moveTo>
                  <a:pt x="0" y="10000"/>
                </a:moveTo>
                <a:lnTo>
                  <a:pt x="9845" y="0"/>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2579591" y="2204864"/>
            <a:ext cx="1231587" cy="1535793"/>
            <a:chOff x="2610808" y="3529583"/>
            <a:chExt cx="1231587" cy="1535793"/>
          </a:xfrm>
        </p:grpSpPr>
        <p:sp>
          <p:nvSpPr>
            <p:cNvPr id="13" name="円/楕円 12"/>
            <p:cNvSpPr/>
            <p:nvPr/>
          </p:nvSpPr>
          <p:spPr>
            <a:xfrm>
              <a:off x="3434691" y="4849352"/>
              <a:ext cx="208573"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円/楕円 13"/>
            <p:cNvSpPr/>
            <p:nvPr/>
          </p:nvSpPr>
          <p:spPr>
            <a:xfrm>
              <a:off x="2610808" y="3529583"/>
              <a:ext cx="1231587"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6" name="正方形/長方形 5"/>
          <p:cNvSpPr/>
          <p:nvPr/>
        </p:nvSpPr>
        <p:spPr>
          <a:xfrm>
            <a:off x="1571412" y="3867743"/>
            <a:ext cx="288032" cy="216024"/>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577227" y="4655144"/>
            <a:ext cx="2295451" cy="461665"/>
            <a:chOff x="620365" y="5972621"/>
            <a:chExt cx="2295451" cy="461665"/>
          </a:xfrm>
        </p:grpSpPr>
        <p:sp>
          <p:nvSpPr>
            <p:cNvPr id="17" name="テキスト ボックス 16"/>
            <p:cNvSpPr txBox="1"/>
            <p:nvPr/>
          </p:nvSpPr>
          <p:spPr>
            <a:xfrm>
              <a:off x="620365" y="5972621"/>
              <a:ext cx="2295451" cy="461665"/>
            </a:xfrm>
            <a:prstGeom prst="rect">
              <a:avLst/>
            </a:prstGeom>
            <a:solidFill>
              <a:schemeClr val="bg1"/>
            </a:solidFill>
            <a:ln w="76200" cmpd="dbl">
              <a:noFill/>
            </a:ln>
          </p:spPr>
          <p:txBody>
            <a:bodyPr wrap="square" rtlCol="0" anchor="ctr">
              <a:spAutoFit/>
            </a:bodyPr>
            <a:lstStyle/>
            <a:p>
              <a:pPr algn="ctr"/>
              <a:endParaRPr kumimoji="1" lang="ja-JP" altLang="en-US" sz="2400" b="1" dirty="0">
                <a:latin typeface="HGSｺﾞｼｯｸM" pitchFamily="50" charset="-128"/>
                <a:ea typeface="HGSｺﾞｼｯｸM" pitchFamily="50" charset="-128"/>
              </a:endParaRPr>
            </a:p>
          </p:txBody>
        </p:sp>
        <p:sp>
          <p:nvSpPr>
            <p:cNvPr id="18" name="テキスト ボックス 17"/>
            <p:cNvSpPr txBox="1"/>
            <p:nvPr/>
          </p:nvSpPr>
          <p:spPr>
            <a:xfrm>
              <a:off x="971600" y="6027638"/>
              <a:ext cx="1534171" cy="353943"/>
            </a:xfrm>
            <a:prstGeom prst="rect">
              <a:avLst/>
            </a:prstGeom>
            <a:solidFill>
              <a:srgbClr val="FFFF00"/>
            </a:solidFill>
            <a:ln w="76200" cmpd="dbl">
              <a:solidFill>
                <a:schemeClr val="tx1"/>
              </a:solidFill>
            </a:ln>
          </p:spPr>
          <p:txBody>
            <a:bodyPr wrap="square" rtlCol="0" anchor="ctr">
              <a:spAutoFit/>
            </a:bodyPr>
            <a:lstStyle/>
            <a:p>
              <a:pPr algn="ctr"/>
              <a:r>
                <a:rPr lang="ja-JP" altLang="en-US" sz="1700" b="1" dirty="0">
                  <a:latin typeface="HGSｺﾞｼｯｸM" pitchFamily="50" charset="-128"/>
                  <a:ea typeface="HGSｺﾞｼｯｸM" pitchFamily="50" charset="-128"/>
                </a:rPr>
                <a:t>防錆</a:t>
              </a:r>
              <a:r>
                <a:rPr kumimoji="1" lang="ja-JP" altLang="en-US" sz="1700" b="1" dirty="0" smtClean="0">
                  <a:latin typeface="HGSｺﾞｼｯｸM" pitchFamily="50" charset="-128"/>
                  <a:ea typeface="HGSｺﾞｼｯｸM" pitchFamily="50" charset="-128"/>
                </a:rPr>
                <a:t>装置</a:t>
              </a:r>
              <a:endParaRPr kumimoji="1" lang="ja-JP" altLang="en-US" sz="1700" b="1" dirty="0">
                <a:latin typeface="HGSｺﾞｼｯｸM" pitchFamily="50" charset="-128"/>
                <a:ea typeface="HGSｺﾞｼｯｸM" pitchFamily="50" charset="-128"/>
              </a:endParaRPr>
            </a:p>
          </p:txBody>
        </p:sp>
      </p:grpSp>
    </p:spTree>
    <p:extLst>
      <p:ext uri="{BB962C8B-B14F-4D97-AF65-F5344CB8AC3E}">
        <p14:creationId xmlns:p14="http://schemas.microsoft.com/office/powerpoint/2010/main" val="498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3037" y="1326854"/>
            <a:ext cx="7123339" cy="5342506"/>
          </a:xfrm>
          <a:prstGeom prst="rect">
            <a:avLst/>
          </a:prstGeom>
        </p:spPr>
      </p:pic>
      <p:sp>
        <p:nvSpPr>
          <p:cNvPr id="9" name="サブタイトル 2"/>
          <p:cNvSpPr txBox="1">
            <a:spLocks/>
          </p:cNvSpPr>
          <p:nvPr/>
        </p:nvSpPr>
        <p:spPr>
          <a:xfrm>
            <a:off x="2627784" y="-27384"/>
            <a:ext cx="3960440" cy="93610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000" dirty="0" smtClean="0">
                <a:solidFill>
                  <a:schemeClr val="tx1"/>
                </a:solidFill>
                <a:latin typeface="ＭＳ Ｐゴシック" pitchFamily="50" charset="-128"/>
                <a:ea typeface="ＭＳ Ｐゴシック" pitchFamily="50" charset="-128"/>
              </a:rPr>
              <a:t>測定箇所②</a:t>
            </a:r>
            <a:endParaRPr lang="en-US" altLang="ja-JP" sz="4000" dirty="0" smtClean="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948043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187" y="2226072"/>
            <a:ext cx="8607052" cy="2871687"/>
          </a:xfrm>
          <a:prstGeom prst="rect">
            <a:avLst/>
          </a:prstGeom>
        </p:spPr>
      </p:pic>
      <p:sp>
        <p:nvSpPr>
          <p:cNvPr id="9" name="サブタイトル 2"/>
          <p:cNvSpPr txBox="1">
            <a:spLocks/>
          </p:cNvSpPr>
          <p:nvPr/>
        </p:nvSpPr>
        <p:spPr>
          <a:xfrm>
            <a:off x="899592" y="44624"/>
            <a:ext cx="7344816" cy="93610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000" dirty="0" smtClean="0">
                <a:solidFill>
                  <a:schemeClr val="tx1"/>
                </a:solidFill>
                <a:latin typeface="ＭＳ Ｐゴシック" pitchFamily="50" charset="-128"/>
                <a:ea typeface="ＭＳ Ｐゴシック" pitchFamily="50" charset="-128"/>
              </a:rPr>
              <a:t>採水状況～測定箇所③</a:t>
            </a:r>
            <a:endParaRPr lang="en-US" altLang="ja-JP" sz="4000" dirty="0" smtClean="0">
              <a:solidFill>
                <a:schemeClr val="tx1"/>
              </a:solidFill>
              <a:latin typeface="ＭＳ Ｐゴシック" pitchFamily="50" charset="-128"/>
              <a:ea typeface="ＭＳ Ｐゴシック" pitchFamily="50" charset="-128"/>
            </a:endParaRPr>
          </a:p>
        </p:txBody>
      </p:sp>
      <p:sp>
        <p:nvSpPr>
          <p:cNvPr id="10" name="フリーフォーム 9"/>
          <p:cNvSpPr/>
          <p:nvPr/>
        </p:nvSpPr>
        <p:spPr>
          <a:xfrm>
            <a:off x="714048" y="2424321"/>
            <a:ext cx="655320" cy="1577340"/>
          </a:xfrm>
          <a:custGeom>
            <a:avLst/>
            <a:gdLst>
              <a:gd name="connsiteX0" fmla="*/ 0 w 655320"/>
              <a:gd name="connsiteY0" fmla="*/ 0 h 1577340"/>
              <a:gd name="connsiteX1" fmla="*/ 0 w 655320"/>
              <a:gd name="connsiteY1" fmla="*/ 1577340 h 1577340"/>
              <a:gd name="connsiteX2" fmla="*/ 655320 w 655320"/>
              <a:gd name="connsiteY2" fmla="*/ 1569720 h 1577340"/>
            </a:gdLst>
            <a:ahLst/>
            <a:cxnLst>
              <a:cxn ang="0">
                <a:pos x="connsiteX0" y="connsiteY0"/>
              </a:cxn>
              <a:cxn ang="0">
                <a:pos x="connsiteX1" y="connsiteY1"/>
              </a:cxn>
              <a:cxn ang="0">
                <a:pos x="connsiteX2" y="connsiteY2"/>
              </a:cxn>
            </a:cxnLst>
            <a:rect l="l" t="t" r="r" b="b"/>
            <a:pathLst>
              <a:path w="655320" h="1577340">
                <a:moveTo>
                  <a:pt x="0" y="0"/>
                </a:moveTo>
                <a:lnTo>
                  <a:pt x="0" y="1577340"/>
                </a:lnTo>
                <a:lnTo>
                  <a:pt x="655320" y="1569720"/>
                </a:lnTo>
              </a:path>
            </a:pathLst>
          </a:custGeom>
          <a:noFill/>
          <a:ln w="508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1369367" y="3986421"/>
            <a:ext cx="2115533" cy="7620"/>
          </a:xfrm>
          <a:custGeom>
            <a:avLst/>
            <a:gdLst>
              <a:gd name="connsiteX0" fmla="*/ 0 w 2148840"/>
              <a:gd name="connsiteY0" fmla="*/ 7620 h 7620"/>
              <a:gd name="connsiteX1" fmla="*/ 2148840 w 2148840"/>
              <a:gd name="connsiteY1" fmla="*/ 0 h 7620"/>
              <a:gd name="connsiteX0" fmla="*/ 0 w 9845"/>
              <a:gd name="connsiteY0" fmla="*/ 10000 h 10000"/>
              <a:gd name="connsiteX1" fmla="*/ 9845 w 9845"/>
              <a:gd name="connsiteY1" fmla="*/ 0 h 10000"/>
            </a:gdLst>
            <a:ahLst/>
            <a:cxnLst>
              <a:cxn ang="0">
                <a:pos x="connsiteX0" y="connsiteY0"/>
              </a:cxn>
              <a:cxn ang="0">
                <a:pos x="connsiteX1" y="connsiteY1"/>
              </a:cxn>
            </a:cxnLst>
            <a:rect l="l" t="t" r="r" b="b"/>
            <a:pathLst>
              <a:path w="9845" h="10000">
                <a:moveTo>
                  <a:pt x="0" y="10000"/>
                </a:moveTo>
                <a:lnTo>
                  <a:pt x="9845" y="0"/>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571412" y="3867743"/>
            <a:ext cx="288032" cy="216024"/>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3498849" y="3996001"/>
            <a:ext cx="3489957" cy="7620"/>
          </a:xfrm>
          <a:custGeom>
            <a:avLst/>
            <a:gdLst>
              <a:gd name="connsiteX0" fmla="*/ 0 w 3528060"/>
              <a:gd name="connsiteY0" fmla="*/ 0 h 7620"/>
              <a:gd name="connsiteX1" fmla="*/ 3528060 w 3528060"/>
              <a:gd name="connsiteY1" fmla="*/ 7620 h 7620"/>
              <a:gd name="connsiteX0" fmla="*/ 0 w 9892"/>
              <a:gd name="connsiteY0" fmla="*/ 0 h 10000"/>
              <a:gd name="connsiteX1" fmla="*/ 9892 w 9892"/>
              <a:gd name="connsiteY1" fmla="*/ 10000 h 10000"/>
            </a:gdLst>
            <a:ahLst/>
            <a:cxnLst>
              <a:cxn ang="0">
                <a:pos x="connsiteX0" y="connsiteY0"/>
              </a:cxn>
              <a:cxn ang="0">
                <a:pos x="connsiteX1" y="connsiteY1"/>
              </a:cxn>
            </a:cxnLst>
            <a:rect l="l" t="t" r="r" b="b"/>
            <a:pathLst>
              <a:path w="9892" h="10000">
                <a:moveTo>
                  <a:pt x="0" y="0"/>
                </a:moveTo>
                <a:lnTo>
                  <a:pt x="9892" y="10000"/>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7084660" y="2253148"/>
            <a:ext cx="1233447" cy="1837258"/>
            <a:chOff x="7144649" y="3577813"/>
            <a:chExt cx="1233447" cy="1837258"/>
          </a:xfrm>
        </p:grpSpPr>
        <p:sp>
          <p:nvSpPr>
            <p:cNvPr id="14" name="円/楕円 13"/>
            <p:cNvSpPr/>
            <p:nvPr/>
          </p:nvSpPr>
          <p:spPr>
            <a:xfrm>
              <a:off x="7144649" y="5199047"/>
              <a:ext cx="208573" cy="2160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5" name="円/楕円 14"/>
            <p:cNvSpPr/>
            <p:nvPr/>
          </p:nvSpPr>
          <p:spPr>
            <a:xfrm>
              <a:off x="7146509" y="3577813"/>
              <a:ext cx="1231587" cy="1224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4" name="角丸四角形 3"/>
          <p:cNvSpPr/>
          <p:nvPr/>
        </p:nvSpPr>
        <p:spPr>
          <a:xfrm>
            <a:off x="6552411" y="3914413"/>
            <a:ext cx="472590" cy="144016"/>
          </a:xfrm>
          <a:prstGeom prst="round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6988806" y="4090406"/>
            <a:ext cx="1737433" cy="1254968"/>
            <a:chOff x="6742801" y="4167014"/>
            <a:chExt cx="1737433" cy="1254968"/>
          </a:xfrm>
        </p:grpSpPr>
        <p:sp>
          <p:nvSpPr>
            <p:cNvPr id="16" name="テキスト ボックス 15"/>
            <p:cNvSpPr txBox="1"/>
            <p:nvPr/>
          </p:nvSpPr>
          <p:spPr>
            <a:xfrm>
              <a:off x="7394884" y="5068039"/>
              <a:ext cx="1085350" cy="353943"/>
            </a:xfrm>
            <a:prstGeom prst="rect">
              <a:avLst/>
            </a:prstGeom>
            <a:solidFill>
              <a:schemeClr val="bg1"/>
            </a:solidFill>
            <a:ln w="76200" cmpd="dbl">
              <a:solidFill>
                <a:srgbClr val="7030A0"/>
              </a:solidFill>
            </a:ln>
          </p:spPr>
          <p:txBody>
            <a:bodyPr wrap="square" rtlCol="0" anchor="ctr">
              <a:spAutoFit/>
            </a:bodyPr>
            <a:lstStyle/>
            <a:p>
              <a:pPr algn="ctr"/>
              <a:r>
                <a:rPr lang="ja-JP" altLang="en-US" sz="1700" b="1" dirty="0">
                  <a:latin typeface="HGSｺﾞｼｯｸM" pitchFamily="50" charset="-128"/>
                  <a:ea typeface="HGSｺﾞｼｯｸM" pitchFamily="50" charset="-128"/>
                </a:rPr>
                <a:t>停滞水</a:t>
              </a:r>
              <a:endParaRPr kumimoji="1" lang="ja-JP" altLang="en-US" sz="1700" b="1" dirty="0">
                <a:latin typeface="HGSｺﾞｼｯｸM" pitchFamily="50" charset="-128"/>
                <a:ea typeface="HGSｺﾞｼｯｸM" pitchFamily="50" charset="-128"/>
              </a:endParaRPr>
            </a:p>
          </p:txBody>
        </p:sp>
        <p:cxnSp>
          <p:nvCxnSpPr>
            <p:cNvPr id="8" name="直線矢印コネクタ 7"/>
            <p:cNvCxnSpPr/>
            <p:nvPr/>
          </p:nvCxnSpPr>
          <p:spPr>
            <a:xfrm flipH="1" flipV="1">
              <a:off x="6742801" y="4167014"/>
              <a:ext cx="709520" cy="8461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577227" y="4655144"/>
            <a:ext cx="2295451" cy="461665"/>
            <a:chOff x="620365" y="5972621"/>
            <a:chExt cx="2295451" cy="461665"/>
          </a:xfrm>
        </p:grpSpPr>
        <p:sp>
          <p:nvSpPr>
            <p:cNvPr id="20" name="テキスト ボックス 19"/>
            <p:cNvSpPr txBox="1"/>
            <p:nvPr/>
          </p:nvSpPr>
          <p:spPr>
            <a:xfrm>
              <a:off x="620365" y="5972621"/>
              <a:ext cx="2295451" cy="461665"/>
            </a:xfrm>
            <a:prstGeom prst="rect">
              <a:avLst/>
            </a:prstGeom>
            <a:solidFill>
              <a:schemeClr val="bg1"/>
            </a:solidFill>
            <a:ln w="76200" cmpd="dbl">
              <a:noFill/>
            </a:ln>
          </p:spPr>
          <p:txBody>
            <a:bodyPr wrap="square" rtlCol="0" anchor="ctr">
              <a:spAutoFit/>
            </a:bodyPr>
            <a:lstStyle/>
            <a:p>
              <a:pPr algn="ctr"/>
              <a:endParaRPr kumimoji="1" lang="ja-JP" altLang="en-US" sz="2400" b="1" dirty="0">
                <a:latin typeface="HGSｺﾞｼｯｸM" pitchFamily="50" charset="-128"/>
                <a:ea typeface="HGSｺﾞｼｯｸM" pitchFamily="50" charset="-128"/>
              </a:endParaRPr>
            </a:p>
          </p:txBody>
        </p:sp>
        <p:sp>
          <p:nvSpPr>
            <p:cNvPr id="21" name="テキスト ボックス 20"/>
            <p:cNvSpPr txBox="1"/>
            <p:nvPr/>
          </p:nvSpPr>
          <p:spPr>
            <a:xfrm>
              <a:off x="971600" y="6027638"/>
              <a:ext cx="1534171" cy="353943"/>
            </a:xfrm>
            <a:prstGeom prst="rect">
              <a:avLst/>
            </a:prstGeom>
            <a:solidFill>
              <a:srgbClr val="FFFF00"/>
            </a:solidFill>
            <a:ln w="76200" cmpd="dbl">
              <a:solidFill>
                <a:schemeClr val="tx1"/>
              </a:solidFill>
            </a:ln>
          </p:spPr>
          <p:txBody>
            <a:bodyPr wrap="square" rtlCol="0" anchor="ctr">
              <a:spAutoFit/>
            </a:bodyPr>
            <a:lstStyle/>
            <a:p>
              <a:pPr algn="ctr"/>
              <a:r>
                <a:rPr lang="ja-JP" altLang="en-US" sz="1700" b="1" dirty="0">
                  <a:latin typeface="HGSｺﾞｼｯｸM" pitchFamily="50" charset="-128"/>
                  <a:ea typeface="HGSｺﾞｼｯｸM" pitchFamily="50" charset="-128"/>
                </a:rPr>
                <a:t>防錆</a:t>
              </a:r>
              <a:r>
                <a:rPr kumimoji="1" lang="ja-JP" altLang="en-US" sz="1700" b="1" dirty="0" smtClean="0">
                  <a:latin typeface="HGSｺﾞｼｯｸM" pitchFamily="50" charset="-128"/>
                  <a:ea typeface="HGSｺﾞｼｯｸM" pitchFamily="50" charset="-128"/>
                </a:rPr>
                <a:t>装置</a:t>
              </a:r>
              <a:endParaRPr kumimoji="1" lang="ja-JP" altLang="en-US" sz="1700" b="1" dirty="0">
                <a:latin typeface="HGSｺﾞｼｯｸM" pitchFamily="50" charset="-128"/>
                <a:ea typeface="HGSｺﾞｼｯｸM" pitchFamily="50" charset="-128"/>
              </a:endParaRPr>
            </a:p>
          </p:txBody>
        </p:sp>
      </p:grpSp>
    </p:spTree>
    <p:extLst>
      <p:ext uri="{BB962C8B-B14F-4D97-AF65-F5344CB8AC3E}">
        <p14:creationId xmlns:p14="http://schemas.microsoft.com/office/powerpoint/2010/main" val="1963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repeatCount="indefinite" grpId="0" nodeType="clickEffect">
                                  <p:stCondLst>
                                    <p:cond delay="0"/>
                                  </p:stCondLst>
                                  <p:endCondLst>
                                    <p:cond evt="onNext" delay="0">
                                      <p:tgtEl>
                                        <p:sldTgt/>
                                      </p:tgtEl>
                                    </p:cond>
                                  </p:end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9531" y="1139552"/>
            <a:ext cx="7200800" cy="5400600"/>
          </a:xfrm>
          <a:prstGeom prst="rect">
            <a:avLst/>
          </a:prstGeom>
        </p:spPr>
      </p:pic>
      <p:sp>
        <p:nvSpPr>
          <p:cNvPr id="10" name="サブタイトル 2"/>
          <p:cNvSpPr txBox="1">
            <a:spLocks/>
          </p:cNvSpPr>
          <p:nvPr/>
        </p:nvSpPr>
        <p:spPr>
          <a:xfrm>
            <a:off x="2555776" y="-27384"/>
            <a:ext cx="4104456" cy="93610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000" dirty="0" smtClean="0">
                <a:solidFill>
                  <a:schemeClr val="tx1"/>
                </a:solidFill>
                <a:latin typeface="ＭＳ Ｐゴシック" pitchFamily="50" charset="-128"/>
                <a:ea typeface="ＭＳ Ｐゴシック" pitchFamily="50" charset="-128"/>
              </a:rPr>
              <a:t>測定箇所③</a:t>
            </a:r>
            <a:endParaRPr lang="en-US" altLang="ja-JP" sz="4000" dirty="0" smtClean="0">
              <a:solidFill>
                <a:schemeClr val="tx1"/>
              </a:solidFill>
              <a:latin typeface="ＭＳ Ｐゴシック" pitchFamily="50" charset="-128"/>
              <a:ea typeface="ＭＳ Ｐゴシック" pitchFamily="50" charset="-128"/>
            </a:endParaRPr>
          </a:p>
        </p:txBody>
      </p:sp>
      <p:sp>
        <p:nvSpPr>
          <p:cNvPr id="8" name="テキスト ボックス 7"/>
          <p:cNvSpPr txBox="1"/>
          <p:nvPr/>
        </p:nvSpPr>
        <p:spPr>
          <a:xfrm>
            <a:off x="2555776" y="5865143"/>
            <a:ext cx="3589651" cy="461665"/>
          </a:xfrm>
          <a:prstGeom prst="rect">
            <a:avLst/>
          </a:prstGeom>
          <a:solidFill>
            <a:schemeClr val="bg1"/>
          </a:solidFill>
          <a:ln w="25400">
            <a:solidFill>
              <a:schemeClr val="accent1"/>
            </a:solidFill>
          </a:ln>
        </p:spPr>
        <p:txBody>
          <a:bodyPr wrap="square" rtlCol="0" anchor="ctr">
            <a:spAutoFit/>
          </a:bodyPr>
          <a:lstStyle/>
          <a:p>
            <a:pPr algn="ctr"/>
            <a:r>
              <a:rPr lang="ja-JP" altLang="en-US" sz="2400" dirty="0">
                <a:latin typeface="ＭＳ Ｐゴシック" pitchFamily="50" charset="-128"/>
                <a:ea typeface="ＭＳ Ｐゴシック" pitchFamily="50" charset="-128"/>
              </a:rPr>
              <a:t>滞留</a:t>
            </a:r>
            <a:r>
              <a:rPr lang="ja-JP" altLang="en-US" sz="2400" dirty="0" smtClean="0">
                <a:latin typeface="ＭＳ Ｐゴシック" pitchFamily="50" charset="-128"/>
                <a:ea typeface="ＭＳ Ｐゴシック" pitchFamily="50" charset="-128"/>
              </a:rPr>
              <a:t>水を排水後，採水</a:t>
            </a:r>
            <a:endParaRPr kumimoji="1" lang="en-US" altLang="ja-JP" sz="24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94891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527" y="1392396"/>
            <a:ext cx="5643610" cy="4232708"/>
          </a:xfrm>
          <a:prstGeom prst="rect">
            <a:avLst/>
          </a:prstGeom>
        </p:spPr>
      </p:pic>
      <p:sp>
        <p:nvSpPr>
          <p:cNvPr id="11" name="サブタイトル 2"/>
          <p:cNvSpPr txBox="1">
            <a:spLocks/>
          </p:cNvSpPr>
          <p:nvPr/>
        </p:nvSpPr>
        <p:spPr>
          <a:xfrm>
            <a:off x="1619672" y="476672"/>
            <a:ext cx="2664296" cy="93610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3600" dirty="0" smtClean="0">
                <a:solidFill>
                  <a:schemeClr val="tx1"/>
                </a:solidFill>
                <a:latin typeface="ＭＳ Ｐゴシック" pitchFamily="50" charset="-128"/>
                <a:ea typeface="ＭＳ Ｐゴシック" pitchFamily="50" charset="-128"/>
              </a:rPr>
              <a:t>測定の様子</a:t>
            </a:r>
            <a:endParaRPr lang="en-US" altLang="ja-JP" sz="3600" dirty="0" smtClean="0">
              <a:solidFill>
                <a:schemeClr val="tx1"/>
              </a:solidFill>
              <a:latin typeface="ＭＳ Ｐゴシック" pitchFamily="50" charset="-128"/>
              <a:ea typeface="ＭＳ Ｐゴシック" pitchFamily="50" charset="-128"/>
            </a:endParaRPr>
          </a:p>
        </p:txBody>
      </p:sp>
      <p:sp>
        <p:nvSpPr>
          <p:cNvPr id="2" name="テキスト ボックス 1"/>
          <p:cNvSpPr txBox="1"/>
          <p:nvPr/>
        </p:nvSpPr>
        <p:spPr>
          <a:xfrm>
            <a:off x="152527" y="5358263"/>
            <a:ext cx="3960440" cy="461665"/>
          </a:xfrm>
          <a:prstGeom prst="rect">
            <a:avLst/>
          </a:prstGeom>
          <a:solidFill>
            <a:schemeClr val="bg1"/>
          </a:solidFill>
          <a:ln w="25400">
            <a:solidFill>
              <a:schemeClr val="accent1"/>
            </a:solidFill>
          </a:ln>
        </p:spPr>
        <p:txBody>
          <a:bodyPr wrap="square" rtlCol="0" anchor="ctr">
            <a:spAutoFit/>
          </a:bodyPr>
          <a:lstStyle/>
          <a:p>
            <a:pPr algn="ctr"/>
            <a:r>
              <a:rPr kumimoji="1" lang="ja-JP" altLang="en-US" sz="2400" dirty="0" smtClean="0">
                <a:latin typeface="ＭＳ Ｐゴシック" pitchFamily="50" charset="-128"/>
                <a:ea typeface="ＭＳ Ｐゴシック" pitchFamily="50" charset="-128"/>
              </a:rPr>
              <a:t>残塩</a:t>
            </a:r>
            <a:r>
              <a:rPr lang="ja-JP" altLang="en-US" sz="2400" dirty="0">
                <a:latin typeface="ＭＳ Ｐゴシック" pitchFamily="50" charset="-128"/>
                <a:ea typeface="ＭＳ Ｐゴシック" pitchFamily="50" charset="-128"/>
              </a:rPr>
              <a:t>測定器</a:t>
            </a: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吸光光度法</a:t>
            </a:r>
            <a:r>
              <a:rPr lang="en-US" altLang="ja-JP" sz="2400" dirty="0" smtClean="0">
                <a:latin typeface="ＭＳ Ｐゴシック" pitchFamily="50" charset="-128"/>
                <a:ea typeface="ＭＳ Ｐゴシック" pitchFamily="50" charset="-128"/>
              </a:rPr>
              <a:t>)</a:t>
            </a:r>
            <a:endParaRPr kumimoji="1" lang="ja-JP" altLang="en-US" sz="2400" dirty="0">
              <a:latin typeface="ＭＳ Ｐゴシック" pitchFamily="50" charset="-128"/>
              <a:ea typeface="ＭＳ Ｐゴシック" pitchFamily="50" charset="-128"/>
            </a:endParaRPr>
          </a:p>
        </p:txBody>
      </p:sp>
      <p:cxnSp>
        <p:nvCxnSpPr>
          <p:cNvPr id="12" name="直線矢印コネクタ 11"/>
          <p:cNvCxnSpPr/>
          <p:nvPr/>
        </p:nvCxnSpPr>
        <p:spPr>
          <a:xfrm flipV="1">
            <a:off x="2123728" y="4005065"/>
            <a:ext cx="432048" cy="136746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6012160" y="2363394"/>
            <a:ext cx="2442465" cy="3256620"/>
            <a:chOff x="5364088" y="3212976"/>
            <a:chExt cx="2442465" cy="3256620"/>
          </a:xfrm>
        </p:grpSpPr>
        <p:pic>
          <p:nvPicPr>
            <p:cNvPr id="3074" name="Picture 2" descr="C:\Users\01102014\Desktop\DPD試薬.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64088" y="3212976"/>
              <a:ext cx="2442465" cy="325662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rot="21441603">
              <a:off x="6245401" y="4579063"/>
              <a:ext cx="112650" cy="792088"/>
            </a:xfrm>
            <a:prstGeom prst="rect">
              <a:avLst/>
            </a:prstGeom>
            <a:solidFill>
              <a:srgbClr val="EAEAE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14" name="テキスト ボックス 13"/>
          <p:cNvSpPr txBox="1"/>
          <p:nvPr/>
        </p:nvSpPr>
        <p:spPr>
          <a:xfrm>
            <a:off x="6281887" y="5376680"/>
            <a:ext cx="1980220" cy="461665"/>
          </a:xfrm>
          <a:prstGeom prst="rect">
            <a:avLst/>
          </a:prstGeom>
          <a:solidFill>
            <a:schemeClr val="bg1"/>
          </a:solidFill>
          <a:ln w="25400">
            <a:solidFill>
              <a:schemeClr val="accent1"/>
            </a:solidFill>
          </a:ln>
        </p:spPr>
        <p:txBody>
          <a:bodyPr wrap="square" rtlCol="0" anchor="ctr">
            <a:spAutoFit/>
          </a:bodyPr>
          <a:lstStyle/>
          <a:p>
            <a:pPr algn="ctr"/>
            <a:r>
              <a:rPr lang="en-US" altLang="ja-JP" sz="2400" dirty="0" smtClean="0">
                <a:latin typeface="ＭＳ Ｐゴシック" pitchFamily="50" charset="-128"/>
                <a:ea typeface="ＭＳ Ｐゴシック" pitchFamily="50" charset="-128"/>
              </a:rPr>
              <a:t>DPD</a:t>
            </a:r>
            <a:r>
              <a:rPr lang="ja-JP" altLang="en-US" sz="2400" dirty="0" smtClean="0">
                <a:latin typeface="ＭＳ Ｐゴシック" pitchFamily="50" charset="-128"/>
                <a:ea typeface="ＭＳ Ｐゴシック" pitchFamily="50" charset="-128"/>
              </a:rPr>
              <a:t>試薬</a:t>
            </a:r>
            <a:endParaRPr kumimoji="1" lang="ja-JP" altLang="en-US" sz="24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55770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131840" y="2636912"/>
            <a:ext cx="3096344" cy="1080120"/>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4800" dirty="0" smtClean="0">
                <a:latin typeface="ＭＳ Ｐゴシック" pitchFamily="50" charset="-128"/>
                <a:ea typeface="ＭＳ Ｐゴシック" pitchFamily="50" charset="-128"/>
              </a:rPr>
              <a:t>検証結果</a:t>
            </a:r>
            <a:endParaRPr lang="ja-JP" altLang="en-US" sz="48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35426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1173" y="3252911"/>
            <a:ext cx="8124474" cy="280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図 4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89089" y="911345"/>
            <a:ext cx="5315950" cy="1869583"/>
          </a:xfrm>
          <a:prstGeom prst="rect">
            <a:avLst/>
          </a:prstGeom>
        </p:spPr>
      </p:pic>
      <p:sp>
        <p:nvSpPr>
          <p:cNvPr id="4" name="タイトル 1"/>
          <p:cNvSpPr txBox="1">
            <a:spLocks/>
          </p:cNvSpPr>
          <p:nvPr/>
        </p:nvSpPr>
        <p:spPr>
          <a:xfrm>
            <a:off x="1586853" y="-99392"/>
            <a:ext cx="5680778" cy="936104"/>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4000" dirty="0" smtClean="0">
                <a:latin typeface="ＭＳ Ｐゴシック" pitchFamily="50" charset="-128"/>
                <a:ea typeface="ＭＳ Ｐゴシック" pitchFamily="50" charset="-128"/>
              </a:rPr>
              <a:t>残留塩素濃度測定結果</a:t>
            </a:r>
            <a:endParaRPr lang="ja-JP" altLang="en-US" sz="4000" dirty="0">
              <a:latin typeface="ＭＳ Ｐゴシック" pitchFamily="50" charset="-128"/>
              <a:ea typeface="ＭＳ Ｐゴシック" pitchFamily="50" charset="-128"/>
            </a:endParaRPr>
          </a:p>
        </p:txBody>
      </p:sp>
      <p:sp>
        <p:nvSpPr>
          <p:cNvPr id="29" name="正方形/長方形 28"/>
          <p:cNvSpPr/>
          <p:nvPr/>
        </p:nvSpPr>
        <p:spPr>
          <a:xfrm>
            <a:off x="2697526" y="1975709"/>
            <a:ext cx="169575" cy="13073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2469235" y="959625"/>
            <a:ext cx="785187" cy="938373"/>
            <a:chOff x="1243610" y="3554158"/>
            <a:chExt cx="1231587" cy="1501885"/>
          </a:xfrm>
        </p:grpSpPr>
        <p:sp>
          <p:nvSpPr>
            <p:cNvPr id="31" name="円/楕円 30"/>
            <p:cNvSpPr/>
            <p:nvPr/>
          </p:nvSpPr>
          <p:spPr>
            <a:xfrm>
              <a:off x="1273922" y="4840019"/>
              <a:ext cx="208573" cy="216024"/>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2" name="円/楕円 31"/>
            <p:cNvSpPr/>
            <p:nvPr/>
          </p:nvSpPr>
          <p:spPr>
            <a:xfrm>
              <a:off x="1243610" y="3554158"/>
              <a:ext cx="1231587" cy="1224136"/>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33" name="グループ化 32"/>
          <p:cNvGrpSpPr/>
          <p:nvPr/>
        </p:nvGrpSpPr>
        <p:grpSpPr>
          <a:xfrm>
            <a:off x="3313482" y="942626"/>
            <a:ext cx="771789" cy="956246"/>
            <a:chOff x="2590542" y="3519384"/>
            <a:chExt cx="1231587" cy="1535794"/>
          </a:xfrm>
        </p:grpSpPr>
        <p:sp>
          <p:nvSpPr>
            <p:cNvPr id="34" name="円/楕円 33"/>
            <p:cNvSpPr/>
            <p:nvPr/>
          </p:nvSpPr>
          <p:spPr>
            <a:xfrm>
              <a:off x="3399185" y="4839154"/>
              <a:ext cx="208573"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7" name="円/楕円 36"/>
            <p:cNvSpPr/>
            <p:nvPr/>
          </p:nvSpPr>
          <p:spPr>
            <a:xfrm>
              <a:off x="2590542" y="3519384"/>
              <a:ext cx="1231587" cy="1224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38" name="グループ化 37"/>
          <p:cNvGrpSpPr/>
          <p:nvPr/>
        </p:nvGrpSpPr>
        <p:grpSpPr>
          <a:xfrm>
            <a:off x="6074303" y="946198"/>
            <a:ext cx="824429" cy="1173399"/>
            <a:chOff x="7028566" y="3610538"/>
            <a:chExt cx="1231586" cy="1814353"/>
          </a:xfrm>
        </p:grpSpPr>
        <p:sp>
          <p:nvSpPr>
            <p:cNvPr id="40" name="円/楕円 39"/>
            <p:cNvSpPr/>
            <p:nvPr/>
          </p:nvSpPr>
          <p:spPr>
            <a:xfrm>
              <a:off x="7028566" y="3610538"/>
              <a:ext cx="1231586" cy="1224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9" name="円/楕円 38"/>
            <p:cNvSpPr/>
            <p:nvPr/>
          </p:nvSpPr>
          <p:spPr>
            <a:xfrm>
              <a:off x="7051763" y="5208866"/>
              <a:ext cx="208574" cy="2160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45" name="テキスト ボックス 44"/>
          <p:cNvSpPr txBox="1"/>
          <p:nvPr/>
        </p:nvSpPr>
        <p:spPr>
          <a:xfrm>
            <a:off x="2193791" y="2496076"/>
            <a:ext cx="1189744" cy="261610"/>
          </a:xfrm>
          <a:prstGeom prst="rect">
            <a:avLst/>
          </a:prstGeom>
          <a:solidFill>
            <a:srgbClr val="FFFF00"/>
          </a:solidFill>
          <a:ln w="76200" cmpd="dbl">
            <a:solidFill>
              <a:schemeClr val="tx1"/>
            </a:solidFill>
          </a:ln>
        </p:spPr>
        <p:txBody>
          <a:bodyPr wrap="square" rtlCol="0" anchor="ctr">
            <a:spAutoFit/>
          </a:bodyPr>
          <a:lstStyle/>
          <a:p>
            <a:pPr algn="ctr"/>
            <a:r>
              <a:rPr lang="ja-JP" altLang="en-US" sz="1100" b="1" dirty="0">
                <a:latin typeface="HGSｺﾞｼｯｸM" pitchFamily="50" charset="-128"/>
                <a:ea typeface="HGSｺﾞｼｯｸM" pitchFamily="50" charset="-128"/>
              </a:rPr>
              <a:t>防錆</a:t>
            </a:r>
            <a:r>
              <a:rPr kumimoji="1" lang="ja-JP" altLang="en-US" sz="1100" b="1" dirty="0" smtClean="0">
                <a:latin typeface="HGSｺﾞｼｯｸM" pitchFamily="50" charset="-128"/>
                <a:ea typeface="HGSｺﾞｼｯｸM" pitchFamily="50" charset="-128"/>
              </a:rPr>
              <a:t>装置</a:t>
            </a:r>
            <a:endParaRPr kumimoji="1" lang="ja-JP" altLang="en-US" sz="1100" b="1" dirty="0">
              <a:latin typeface="HGSｺﾞｼｯｸM" pitchFamily="50" charset="-128"/>
              <a:ea typeface="HGSｺﾞｼｯｸM" pitchFamily="50" charset="-128"/>
            </a:endParaRPr>
          </a:p>
        </p:txBody>
      </p:sp>
      <p:sp>
        <p:nvSpPr>
          <p:cNvPr id="17" name="テキスト ボックス 16"/>
          <p:cNvSpPr txBox="1"/>
          <p:nvPr/>
        </p:nvSpPr>
        <p:spPr>
          <a:xfrm>
            <a:off x="515689" y="6057632"/>
            <a:ext cx="7973838" cy="338554"/>
          </a:xfrm>
          <a:prstGeom prst="rect">
            <a:avLst/>
          </a:prstGeom>
          <a:solidFill>
            <a:schemeClr val="bg1"/>
          </a:solidFill>
        </p:spPr>
        <p:txBody>
          <a:bodyPr wrap="square" rtlCol="0" anchor="ctr">
            <a:spAutoFit/>
          </a:bodyPr>
          <a:lstStyle/>
          <a:p>
            <a:pPr algn="dist"/>
            <a:r>
              <a:rPr lang="en-US" altLang="ja-JP" sz="1600" dirty="0" smtClean="0">
                <a:latin typeface="ＭＳ ゴシック" panose="020B0609070205080204" pitchFamily="49" charset="-128"/>
                <a:ea typeface="ＭＳ ゴシック" panose="020B0609070205080204" pitchFamily="49" charset="-128"/>
              </a:rPr>
              <a:t>10/1   11/1   12/1   1/1   2/1   3/1   4/1   5/1   6/1   7/1   8/1   9/1</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218132" y="3028172"/>
            <a:ext cx="460623" cy="3208571"/>
          </a:xfrm>
          <a:prstGeom prst="rect">
            <a:avLst/>
          </a:prstGeom>
          <a:noFill/>
        </p:spPr>
        <p:txBody>
          <a:bodyPr wrap="square" rtlCol="0" anchor="ctr">
            <a:spAutoFit/>
          </a:bodyPr>
          <a:lstStyle/>
          <a:p>
            <a:pPr algn="ctr">
              <a:lnSpc>
                <a:spcPts val="2650"/>
              </a:lnSpc>
            </a:pPr>
            <a:r>
              <a:rPr kumimoji="1" lang="en-US" altLang="ja-JP" sz="1400" dirty="0" smtClean="0">
                <a:latin typeface="ＭＳ ゴシック" panose="020B0609070205080204" pitchFamily="49" charset="-128"/>
                <a:ea typeface="ＭＳ ゴシック" panose="020B0609070205080204" pitchFamily="49" charset="-128"/>
              </a:rPr>
              <a:t>0.8</a:t>
            </a:r>
          </a:p>
          <a:p>
            <a:pPr algn="ctr">
              <a:lnSpc>
                <a:spcPts val="2650"/>
              </a:lnSpc>
            </a:pPr>
            <a:r>
              <a:rPr lang="en-US" altLang="ja-JP" sz="1400" dirty="0" smtClean="0">
                <a:latin typeface="ＭＳ ゴシック" panose="020B0609070205080204" pitchFamily="49" charset="-128"/>
                <a:ea typeface="ＭＳ ゴシック" panose="020B0609070205080204" pitchFamily="49" charset="-128"/>
              </a:rPr>
              <a:t>0.7</a:t>
            </a:r>
          </a:p>
          <a:p>
            <a:pPr algn="ctr">
              <a:lnSpc>
                <a:spcPts val="2650"/>
              </a:lnSpc>
            </a:pPr>
            <a:r>
              <a:rPr kumimoji="1" lang="en-US" altLang="ja-JP" sz="1400" dirty="0" smtClean="0">
                <a:latin typeface="ＭＳ ゴシック" panose="020B0609070205080204" pitchFamily="49" charset="-128"/>
                <a:ea typeface="ＭＳ ゴシック" panose="020B0609070205080204" pitchFamily="49" charset="-128"/>
              </a:rPr>
              <a:t>0.6</a:t>
            </a:r>
          </a:p>
          <a:p>
            <a:pPr algn="ctr">
              <a:lnSpc>
                <a:spcPts val="2650"/>
              </a:lnSpc>
            </a:pPr>
            <a:r>
              <a:rPr lang="en-US" altLang="ja-JP" sz="1400" dirty="0" smtClean="0">
                <a:latin typeface="ＭＳ ゴシック" panose="020B0609070205080204" pitchFamily="49" charset="-128"/>
                <a:ea typeface="ＭＳ ゴシック" panose="020B0609070205080204" pitchFamily="49" charset="-128"/>
              </a:rPr>
              <a:t>0.5</a:t>
            </a:r>
          </a:p>
          <a:p>
            <a:pPr algn="ctr">
              <a:lnSpc>
                <a:spcPts val="2650"/>
              </a:lnSpc>
            </a:pPr>
            <a:r>
              <a:rPr kumimoji="1" lang="en-US" altLang="ja-JP" sz="1400" dirty="0" smtClean="0">
                <a:latin typeface="ＭＳ ゴシック" panose="020B0609070205080204" pitchFamily="49" charset="-128"/>
                <a:ea typeface="ＭＳ ゴシック" panose="020B0609070205080204" pitchFamily="49" charset="-128"/>
              </a:rPr>
              <a:t>0.4</a:t>
            </a:r>
          </a:p>
          <a:p>
            <a:pPr algn="ctr">
              <a:lnSpc>
                <a:spcPts val="2650"/>
              </a:lnSpc>
            </a:pPr>
            <a:r>
              <a:rPr lang="en-US" altLang="ja-JP" sz="1400" dirty="0" smtClean="0">
                <a:latin typeface="ＭＳ ゴシック" panose="020B0609070205080204" pitchFamily="49" charset="-128"/>
                <a:ea typeface="ＭＳ ゴシック" panose="020B0609070205080204" pitchFamily="49" charset="-128"/>
              </a:rPr>
              <a:t>0.3</a:t>
            </a:r>
          </a:p>
          <a:p>
            <a:pPr algn="ctr">
              <a:lnSpc>
                <a:spcPts val="2650"/>
              </a:lnSpc>
            </a:pPr>
            <a:r>
              <a:rPr kumimoji="1" lang="en-US" altLang="ja-JP" sz="1400" dirty="0" smtClean="0">
                <a:latin typeface="ＭＳ ゴシック" panose="020B0609070205080204" pitchFamily="49" charset="-128"/>
                <a:ea typeface="ＭＳ ゴシック" panose="020B0609070205080204" pitchFamily="49" charset="-128"/>
              </a:rPr>
              <a:t>0.2</a:t>
            </a:r>
          </a:p>
          <a:p>
            <a:pPr algn="ctr">
              <a:lnSpc>
                <a:spcPts val="2650"/>
              </a:lnSpc>
            </a:pPr>
            <a:r>
              <a:rPr lang="en-US" altLang="ja-JP" sz="1400" dirty="0" smtClean="0">
                <a:latin typeface="ＭＳ ゴシック" panose="020B0609070205080204" pitchFamily="49" charset="-128"/>
                <a:ea typeface="ＭＳ ゴシック" panose="020B0609070205080204" pitchFamily="49" charset="-128"/>
              </a:rPr>
              <a:t>0.1</a:t>
            </a:r>
          </a:p>
          <a:p>
            <a:pPr algn="ctr">
              <a:lnSpc>
                <a:spcPts val="2650"/>
              </a:lnSpc>
            </a:pPr>
            <a:r>
              <a:rPr kumimoji="1" lang="en-US" altLang="ja-JP" sz="1400" dirty="0">
                <a:latin typeface="ＭＳ ゴシック" panose="020B0609070205080204" pitchFamily="49" charset="-128"/>
                <a:ea typeface="ＭＳ ゴシック" panose="020B0609070205080204" pitchFamily="49" charset="-128"/>
              </a:rPr>
              <a:t>0</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3765299" y="6355201"/>
            <a:ext cx="1239685" cy="338554"/>
          </a:xfrm>
          <a:prstGeom prst="rect">
            <a:avLst/>
          </a:prstGeom>
          <a:solidFill>
            <a:schemeClr val="bg1"/>
          </a:solidFill>
        </p:spPr>
        <p:txBody>
          <a:bodyPr wrap="square" rtlCol="0" anchor="ctr">
            <a:spAutoFit/>
          </a:bodyPr>
          <a:lstStyle/>
          <a:p>
            <a:pPr algn="ctr"/>
            <a:r>
              <a:rPr lang="ja-JP" altLang="en-US" sz="1600" dirty="0" smtClean="0">
                <a:latin typeface="ＭＳ ゴシック" panose="020B0609070205080204" pitchFamily="49" charset="-128"/>
                <a:ea typeface="ＭＳ ゴシック" panose="020B0609070205080204" pitchFamily="49" charset="-128"/>
              </a:rPr>
              <a:t>日付</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rot="16200000">
            <a:off x="-1300433" y="4448692"/>
            <a:ext cx="2879330" cy="338554"/>
          </a:xfrm>
          <a:prstGeom prst="rect">
            <a:avLst/>
          </a:prstGeom>
          <a:solidFill>
            <a:schemeClr val="bg1"/>
          </a:solidFill>
        </p:spPr>
        <p:txBody>
          <a:bodyPr wrap="square" rtlCol="0" anchor="ctr">
            <a:spAutoFit/>
          </a:bodyPr>
          <a:lstStyle/>
          <a:p>
            <a:pPr algn="ctr"/>
            <a:r>
              <a:rPr lang="ja-JP" altLang="en-US" sz="1600" dirty="0">
                <a:latin typeface="ＭＳ ゴシック" panose="020B0609070205080204" pitchFamily="49" charset="-128"/>
                <a:ea typeface="ＭＳ ゴシック" panose="020B0609070205080204" pitchFamily="49" charset="-128"/>
              </a:rPr>
              <a:t>残留</a:t>
            </a:r>
            <a:r>
              <a:rPr lang="ja-JP" altLang="en-US" sz="1600" dirty="0" smtClean="0">
                <a:latin typeface="ＭＳ ゴシック" panose="020B0609070205080204" pitchFamily="49" charset="-128"/>
                <a:ea typeface="ＭＳ ゴシック" panose="020B0609070205080204" pitchFamily="49" charset="-128"/>
              </a:rPr>
              <a:t>塩素濃度</a:t>
            </a:r>
            <a:r>
              <a:rPr lang="en-US" altLang="ja-JP" sz="1600" dirty="0" smtClean="0">
                <a:latin typeface="ＭＳ ゴシック" panose="020B0609070205080204" pitchFamily="49" charset="-128"/>
                <a:ea typeface="ＭＳ ゴシック" panose="020B0609070205080204" pitchFamily="49" charset="-128"/>
              </a:rPr>
              <a:t>(mg/l)</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rot="5400000">
            <a:off x="7417764" y="4473418"/>
            <a:ext cx="3233536" cy="612000"/>
          </a:xfrm>
          <a:prstGeom prst="rect">
            <a:avLst/>
          </a:prstGeom>
          <a:solidFill>
            <a:schemeClr val="bg1"/>
          </a:solidFill>
        </p:spPr>
        <p:txBody>
          <a:bodyPr wrap="square" rtlCol="0" anchor="ctr">
            <a:spAutoFit/>
          </a:bodyPr>
          <a:lstStyle/>
          <a:p>
            <a:pPr algn="ctr"/>
            <a:r>
              <a:rPr lang="ja-JP" altLang="en-US" sz="1600" dirty="0">
                <a:latin typeface="ＭＳ ゴシック" panose="020B0609070205080204" pitchFamily="49" charset="-128"/>
                <a:ea typeface="ＭＳ ゴシック" panose="020B0609070205080204" pitchFamily="49" charset="-128"/>
              </a:rPr>
              <a:t>水温</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8624849" y="2924944"/>
            <a:ext cx="404027" cy="3375283"/>
          </a:xfrm>
          <a:prstGeom prst="rect">
            <a:avLst/>
          </a:prstGeom>
          <a:noFill/>
        </p:spPr>
        <p:txBody>
          <a:bodyPr wrap="square" rtlCol="0" anchor="ctr">
            <a:spAutoFit/>
          </a:bodyPr>
          <a:lstStyle/>
          <a:p>
            <a:pPr algn="ctr">
              <a:lnSpc>
                <a:spcPts val="3150"/>
              </a:lnSpc>
            </a:pPr>
            <a:r>
              <a:rPr kumimoji="1" lang="en-US" altLang="ja-JP" sz="1400" dirty="0" smtClean="0">
                <a:latin typeface="ＭＳ ゴシック" panose="020B0609070205080204" pitchFamily="49" charset="-128"/>
                <a:ea typeface="ＭＳ ゴシック" panose="020B0609070205080204" pitchFamily="49" charset="-128"/>
              </a:rPr>
              <a:t>35</a:t>
            </a:r>
          </a:p>
          <a:p>
            <a:pPr algn="ctr">
              <a:lnSpc>
                <a:spcPts val="3150"/>
              </a:lnSpc>
            </a:pPr>
            <a:r>
              <a:rPr lang="en-US" altLang="ja-JP" sz="1400" dirty="0" smtClean="0">
                <a:latin typeface="ＭＳ ゴシック" panose="020B0609070205080204" pitchFamily="49" charset="-128"/>
                <a:ea typeface="ＭＳ ゴシック" panose="020B0609070205080204" pitchFamily="49" charset="-128"/>
              </a:rPr>
              <a:t>30</a:t>
            </a:r>
          </a:p>
          <a:p>
            <a:pPr algn="ctr">
              <a:lnSpc>
                <a:spcPts val="3150"/>
              </a:lnSpc>
            </a:pPr>
            <a:r>
              <a:rPr lang="en-US" altLang="ja-JP" sz="1400" dirty="0" smtClean="0">
                <a:latin typeface="ＭＳ ゴシック" panose="020B0609070205080204" pitchFamily="49" charset="-128"/>
                <a:ea typeface="ＭＳ ゴシック" panose="020B0609070205080204" pitchFamily="49" charset="-128"/>
              </a:rPr>
              <a:t>25</a:t>
            </a:r>
            <a:endParaRPr kumimoji="1" lang="en-US" altLang="ja-JP" sz="1400" dirty="0" smtClean="0">
              <a:latin typeface="ＭＳ ゴシック" panose="020B0609070205080204" pitchFamily="49" charset="-128"/>
              <a:ea typeface="ＭＳ ゴシック" panose="020B0609070205080204" pitchFamily="49" charset="-128"/>
            </a:endParaRPr>
          </a:p>
          <a:p>
            <a:pPr algn="ctr">
              <a:lnSpc>
                <a:spcPts val="3150"/>
              </a:lnSpc>
            </a:pPr>
            <a:r>
              <a:rPr lang="en-US" altLang="ja-JP" sz="1400" dirty="0" smtClean="0">
                <a:latin typeface="ＭＳ ゴシック" panose="020B0609070205080204" pitchFamily="49" charset="-128"/>
                <a:ea typeface="ＭＳ ゴシック" panose="020B0609070205080204" pitchFamily="49" charset="-128"/>
              </a:rPr>
              <a:t>20</a:t>
            </a:r>
          </a:p>
          <a:p>
            <a:pPr algn="ctr">
              <a:lnSpc>
                <a:spcPts val="3150"/>
              </a:lnSpc>
            </a:pPr>
            <a:r>
              <a:rPr lang="en-US" altLang="ja-JP" sz="1400" dirty="0" smtClean="0">
                <a:latin typeface="ＭＳ ゴシック" panose="020B0609070205080204" pitchFamily="49" charset="-128"/>
                <a:ea typeface="ＭＳ ゴシック" panose="020B0609070205080204" pitchFamily="49" charset="-128"/>
              </a:rPr>
              <a:t>15</a:t>
            </a:r>
            <a:endParaRPr kumimoji="1" lang="en-US" altLang="ja-JP" sz="1400" dirty="0" smtClean="0">
              <a:latin typeface="ＭＳ ゴシック" panose="020B0609070205080204" pitchFamily="49" charset="-128"/>
              <a:ea typeface="ＭＳ ゴシック" panose="020B0609070205080204" pitchFamily="49" charset="-128"/>
            </a:endParaRPr>
          </a:p>
          <a:p>
            <a:pPr algn="ctr">
              <a:lnSpc>
                <a:spcPts val="3150"/>
              </a:lnSpc>
            </a:pPr>
            <a:r>
              <a:rPr lang="en-US" altLang="ja-JP" sz="1400" dirty="0" smtClean="0">
                <a:latin typeface="ＭＳ ゴシック" panose="020B0609070205080204" pitchFamily="49" charset="-128"/>
                <a:ea typeface="ＭＳ ゴシック" panose="020B0609070205080204" pitchFamily="49" charset="-128"/>
              </a:rPr>
              <a:t>10</a:t>
            </a:r>
          </a:p>
          <a:p>
            <a:pPr algn="ctr">
              <a:lnSpc>
                <a:spcPts val="3150"/>
              </a:lnSpc>
            </a:pPr>
            <a:r>
              <a:rPr lang="en-US" altLang="ja-JP" sz="1400" dirty="0" smtClean="0">
                <a:latin typeface="ＭＳ ゴシック" panose="020B0609070205080204" pitchFamily="49" charset="-128"/>
                <a:ea typeface="ＭＳ ゴシック" panose="020B0609070205080204" pitchFamily="49" charset="-128"/>
              </a:rPr>
              <a:t>5</a:t>
            </a:r>
          </a:p>
          <a:p>
            <a:pPr algn="ctr">
              <a:lnSpc>
                <a:spcPts val="3150"/>
              </a:lnSpc>
            </a:pPr>
            <a:r>
              <a:rPr kumimoji="1" lang="en-US" altLang="ja-JP" sz="1400" dirty="0">
                <a:latin typeface="ＭＳ ゴシック" panose="020B0609070205080204" pitchFamily="49" charset="-128"/>
                <a:ea typeface="ＭＳ ゴシック" panose="020B0609070205080204" pitchFamily="49" charset="-128"/>
              </a:rPr>
              <a:t>0</a:t>
            </a:r>
            <a:endParaRPr kumimoji="1" lang="ja-JP" altLang="en-US" sz="1400" dirty="0">
              <a:latin typeface="ＭＳ ゴシック" panose="020B0609070205080204" pitchFamily="49" charset="-128"/>
              <a:ea typeface="ＭＳ ゴシック" panose="020B0609070205080204" pitchFamily="49" charset="-128"/>
            </a:endParaRPr>
          </a:p>
        </p:txBody>
      </p:sp>
      <p:cxnSp>
        <p:nvCxnSpPr>
          <p:cNvPr id="7" name="直線コネクタ 6"/>
          <p:cNvCxnSpPr/>
          <p:nvPr/>
        </p:nvCxnSpPr>
        <p:spPr>
          <a:xfrm>
            <a:off x="1586853" y="3212976"/>
            <a:ext cx="0" cy="2844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45286" y="2889662"/>
            <a:ext cx="1697842" cy="338554"/>
          </a:xfrm>
          <a:prstGeom prst="rect">
            <a:avLst/>
          </a:prstGeom>
          <a:solidFill>
            <a:schemeClr val="bg1"/>
          </a:solidFill>
          <a:ln w="25400">
            <a:solidFill>
              <a:schemeClr val="tx1"/>
            </a:solidFill>
          </a:ln>
        </p:spPr>
        <p:txBody>
          <a:bodyPr wrap="square" rtlCol="0" anchor="ctr">
            <a:spAutoFit/>
          </a:bodyPr>
          <a:lstStyle/>
          <a:p>
            <a:pPr algn="ctr"/>
            <a:r>
              <a:rPr lang="ja-JP" altLang="en-US" sz="1600" b="1" dirty="0" smtClean="0">
                <a:latin typeface="ＭＳ ゴシック" panose="020B0609070205080204" pitchFamily="49" charset="-128"/>
                <a:ea typeface="ＭＳ ゴシック" panose="020B0609070205080204" pitchFamily="49" charset="-128"/>
              </a:rPr>
              <a:t>防錆装置設置</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35" name="右矢印 34"/>
          <p:cNvSpPr/>
          <p:nvPr/>
        </p:nvSpPr>
        <p:spPr>
          <a:xfrm rot="18999871">
            <a:off x="812236" y="4277068"/>
            <a:ext cx="2095142" cy="1004699"/>
          </a:xfrm>
          <a:prstGeom prst="rightArrow">
            <a:avLst/>
          </a:prstGeom>
          <a:solidFill>
            <a:srgbClr val="FFFF0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6" name="右矢印 35"/>
          <p:cNvSpPr/>
          <p:nvPr/>
        </p:nvSpPr>
        <p:spPr>
          <a:xfrm>
            <a:off x="3383534" y="3900516"/>
            <a:ext cx="5241315" cy="1112660"/>
          </a:xfrm>
          <a:prstGeom prst="rightArrow">
            <a:avLst>
              <a:gd name="adj1" fmla="val 50000"/>
              <a:gd name="adj2" fmla="val 76709"/>
            </a:avLst>
          </a:prstGeom>
          <a:solidFill>
            <a:srgbClr val="FFFF0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6085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3940" y="3212976"/>
            <a:ext cx="8069088" cy="299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図 4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1570" y="802078"/>
            <a:ext cx="5315950" cy="1869583"/>
          </a:xfrm>
          <a:prstGeom prst="rect">
            <a:avLst/>
          </a:prstGeom>
        </p:spPr>
      </p:pic>
      <p:sp>
        <p:nvSpPr>
          <p:cNvPr id="38" name="正方形/長方形 37"/>
          <p:cNvSpPr/>
          <p:nvPr/>
        </p:nvSpPr>
        <p:spPr>
          <a:xfrm>
            <a:off x="2697526" y="1859288"/>
            <a:ext cx="169575" cy="13073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2469235" y="843205"/>
            <a:ext cx="785187" cy="938373"/>
            <a:chOff x="1243610" y="3554158"/>
            <a:chExt cx="1231587" cy="1501885"/>
          </a:xfrm>
        </p:grpSpPr>
        <p:sp>
          <p:nvSpPr>
            <p:cNvPr id="46" name="円/楕円 45"/>
            <p:cNvSpPr/>
            <p:nvPr/>
          </p:nvSpPr>
          <p:spPr>
            <a:xfrm>
              <a:off x="1273922" y="4840019"/>
              <a:ext cx="208573" cy="216024"/>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47" name="円/楕円 46"/>
            <p:cNvSpPr/>
            <p:nvPr/>
          </p:nvSpPr>
          <p:spPr>
            <a:xfrm>
              <a:off x="1243610" y="3554158"/>
              <a:ext cx="1231587" cy="1224136"/>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40" name="グループ化 39"/>
          <p:cNvGrpSpPr/>
          <p:nvPr/>
        </p:nvGrpSpPr>
        <p:grpSpPr>
          <a:xfrm>
            <a:off x="3310942" y="832558"/>
            <a:ext cx="771789" cy="956246"/>
            <a:chOff x="2586488" y="3529583"/>
            <a:chExt cx="1231587" cy="1535793"/>
          </a:xfrm>
        </p:grpSpPr>
        <p:sp>
          <p:nvSpPr>
            <p:cNvPr id="44" name="円/楕円 43"/>
            <p:cNvSpPr/>
            <p:nvPr/>
          </p:nvSpPr>
          <p:spPr>
            <a:xfrm>
              <a:off x="3407291" y="4849352"/>
              <a:ext cx="208573"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45" name="円/楕円 44"/>
            <p:cNvSpPr/>
            <p:nvPr/>
          </p:nvSpPr>
          <p:spPr>
            <a:xfrm>
              <a:off x="2586488" y="3529583"/>
              <a:ext cx="1231587"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41" name="グループ化 40"/>
          <p:cNvGrpSpPr/>
          <p:nvPr/>
        </p:nvGrpSpPr>
        <p:grpSpPr>
          <a:xfrm>
            <a:off x="6052801" y="839699"/>
            <a:ext cx="824429" cy="1164748"/>
            <a:chOff x="6996444" y="3625876"/>
            <a:chExt cx="1231586" cy="1800977"/>
          </a:xfrm>
        </p:grpSpPr>
        <p:sp>
          <p:nvSpPr>
            <p:cNvPr id="42" name="円/楕円 41"/>
            <p:cNvSpPr/>
            <p:nvPr/>
          </p:nvSpPr>
          <p:spPr>
            <a:xfrm>
              <a:off x="7059352" y="5210830"/>
              <a:ext cx="208573" cy="2160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43" name="円/楕円 42"/>
            <p:cNvSpPr/>
            <p:nvPr/>
          </p:nvSpPr>
          <p:spPr>
            <a:xfrm>
              <a:off x="6996444" y="3625876"/>
              <a:ext cx="1231586" cy="1224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4" name="タイトル 1"/>
          <p:cNvSpPr txBox="1">
            <a:spLocks/>
          </p:cNvSpPr>
          <p:nvPr/>
        </p:nvSpPr>
        <p:spPr>
          <a:xfrm>
            <a:off x="1547664" y="-99392"/>
            <a:ext cx="5680778" cy="936104"/>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4000" dirty="0" smtClean="0">
                <a:latin typeface="ＭＳ Ｐゴシック" pitchFamily="50" charset="-128"/>
                <a:ea typeface="ＭＳ Ｐゴシック" pitchFamily="50" charset="-128"/>
              </a:rPr>
              <a:t>残留塩素濃度減少率</a:t>
            </a:r>
            <a:endParaRPr lang="ja-JP" altLang="en-US" sz="4000" dirty="0">
              <a:latin typeface="ＭＳ Ｐゴシック" pitchFamily="50" charset="-128"/>
              <a:ea typeface="ＭＳ Ｐゴシック" pitchFamily="50" charset="-128"/>
            </a:endParaRPr>
          </a:p>
        </p:txBody>
      </p:sp>
      <p:sp>
        <p:nvSpPr>
          <p:cNvPr id="49" name="テキスト ボックス 48"/>
          <p:cNvSpPr txBox="1"/>
          <p:nvPr/>
        </p:nvSpPr>
        <p:spPr>
          <a:xfrm>
            <a:off x="2187441" y="2370766"/>
            <a:ext cx="1189744" cy="261610"/>
          </a:xfrm>
          <a:prstGeom prst="rect">
            <a:avLst/>
          </a:prstGeom>
          <a:solidFill>
            <a:srgbClr val="FFFF00"/>
          </a:solidFill>
          <a:ln w="76200" cmpd="dbl">
            <a:solidFill>
              <a:schemeClr val="tx1"/>
            </a:solidFill>
          </a:ln>
        </p:spPr>
        <p:txBody>
          <a:bodyPr wrap="square" rtlCol="0" anchor="ctr">
            <a:spAutoFit/>
          </a:bodyPr>
          <a:lstStyle/>
          <a:p>
            <a:pPr algn="ctr"/>
            <a:r>
              <a:rPr lang="ja-JP" altLang="en-US" sz="1100" b="1" dirty="0">
                <a:latin typeface="HGSｺﾞｼｯｸM" pitchFamily="50" charset="-128"/>
                <a:ea typeface="HGSｺﾞｼｯｸM" pitchFamily="50" charset="-128"/>
              </a:rPr>
              <a:t>防錆</a:t>
            </a:r>
            <a:r>
              <a:rPr kumimoji="1" lang="ja-JP" altLang="en-US" sz="1100" b="1" dirty="0" smtClean="0">
                <a:latin typeface="HGSｺﾞｼｯｸM" pitchFamily="50" charset="-128"/>
                <a:ea typeface="HGSｺﾞｼｯｸM" pitchFamily="50" charset="-128"/>
              </a:rPr>
              <a:t>装置</a:t>
            </a:r>
            <a:endParaRPr kumimoji="1" lang="ja-JP" altLang="en-US" sz="1100" b="1" dirty="0">
              <a:latin typeface="HGSｺﾞｼｯｸM" pitchFamily="50" charset="-128"/>
              <a:ea typeface="HGSｺﾞｼｯｸM" pitchFamily="50" charset="-128"/>
            </a:endParaRPr>
          </a:p>
        </p:txBody>
      </p:sp>
      <p:sp>
        <p:nvSpPr>
          <p:cNvPr id="52" name="テキスト ボックス 51"/>
          <p:cNvSpPr txBox="1"/>
          <p:nvPr/>
        </p:nvSpPr>
        <p:spPr>
          <a:xfrm>
            <a:off x="515688" y="6204834"/>
            <a:ext cx="8088760" cy="338554"/>
          </a:xfrm>
          <a:prstGeom prst="rect">
            <a:avLst/>
          </a:prstGeom>
          <a:solidFill>
            <a:schemeClr val="bg1"/>
          </a:solidFill>
        </p:spPr>
        <p:txBody>
          <a:bodyPr wrap="square" rtlCol="0" anchor="ctr">
            <a:spAutoFit/>
          </a:bodyPr>
          <a:lstStyle/>
          <a:p>
            <a:pPr algn="dist"/>
            <a:r>
              <a:rPr lang="en-US" altLang="ja-JP" sz="1600" dirty="0" smtClean="0">
                <a:latin typeface="ＭＳ ゴシック" panose="020B0609070205080204" pitchFamily="49" charset="-128"/>
                <a:ea typeface="ＭＳ ゴシック" panose="020B0609070205080204" pitchFamily="49" charset="-128"/>
              </a:rPr>
              <a:t>10/1   11/1   12/1   1/1   2/1   3/1   4/1   5/1   6/1   7/1   8/1   9/1</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3" name="テキスト ボックス 52"/>
          <p:cNvSpPr txBox="1"/>
          <p:nvPr/>
        </p:nvSpPr>
        <p:spPr>
          <a:xfrm>
            <a:off x="3765299" y="6423294"/>
            <a:ext cx="1239685" cy="338554"/>
          </a:xfrm>
          <a:prstGeom prst="rect">
            <a:avLst/>
          </a:prstGeom>
          <a:noFill/>
        </p:spPr>
        <p:txBody>
          <a:bodyPr wrap="square" rtlCol="0" anchor="ctr">
            <a:spAutoFit/>
          </a:bodyPr>
          <a:lstStyle/>
          <a:p>
            <a:pPr algn="ctr"/>
            <a:r>
              <a:rPr lang="ja-JP" altLang="en-US" sz="1600" dirty="0" smtClean="0">
                <a:latin typeface="ＭＳ ゴシック" panose="020B0609070205080204" pitchFamily="49" charset="-128"/>
                <a:ea typeface="ＭＳ ゴシック" panose="020B0609070205080204" pitchFamily="49" charset="-128"/>
              </a:rPr>
              <a:t>日付</a:t>
            </a:r>
            <a:endParaRPr kumimoji="1" lang="ja-JP" altLang="en-US" sz="1600" dirty="0">
              <a:latin typeface="ＭＳ ゴシック" panose="020B0609070205080204" pitchFamily="49" charset="-128"/>
              <a:ea typeface="ＭＳ ゴシック" panose="020B0609070205080204" pitchFamily="49" charset="-128"/>
            </a:endParaRPr>
          </a:p>
        </p:txBody>
      </p:sp>
      <p:grpSp>
        <p:nvGrpSpPr>
          <p:cNvPr id="69" name="グループ化 68"/>
          <p:cNvGrpSpPr/>
          <p:nvPr/>
        </p:nvGrpSpPr>
        <p:grpSpPr>
          <a:xfrm>
            <a:off x="796520" y="2908550"/>
            <a:ext cx="1697842" cy="3212846"/>
            <a:chOff x="796520" y="3018438"/>
            <a:chExt cx="1697842" cy="3212846"/>
          </a:xfrm>
        </p:grpSpPr>
        <p:cxnSp>
          <p:nvCxnSpPr>
            <p:cNvPr id="54" name="直線コネクタ 53"/>
            <p:cNvCxnSpPr/>
            <p:nvPr/>
          </p:nvCxnSpPr>
          <p:spPr>
            <a:xfrm>
              <a:off x="1645441" y="3364612"/>
              <a:ext cx="0" cy="28666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796520" y="3018438"/>
              <a:ext cx="1697842" cy="338554"/>
            </a:xfrm>
            <a:prstGeom prst="rect">
              <a:avLst/>
            </a:prstGeom>
            <a:solidFill>
              <a:schemeClr val="bg1"/>
            </a:solidFill>
            <a:ln w="25400">
              <a:solidFill>
                <a:schemeClr val="tx1"/>
              </a:solidFill>
            </a:ln>
          </p:spPr>
          <p:txBody>
            <a:bodyPr wrap="square" rtlCol="0" anchor="ctr">
              <a:spAutoFit/>
            </a:bodyPr>
            <a:lstStyle/>
            <a:p>
              <a:pPr algn="ctr"/>
              <a:r>
                <a:rPr lang="ja-JP" altLang="en-US" sz="1600" b="1" dirty="0" smtClean="0">
                  <a:latin typeface="ＭＳ ゴシック" panose="020B0609070205080204" pitchFamily="49" charset="-128"/>
                  <a:ea typeface="ＭＳ ゴシック" panose="020B0609070205080204" pitchFamily="49" charset="-128"/>
                </a:rPr>
                <a:t>防錆装置設置</a:t>
              </a:r>
              <a:endParaRPr kumimoji="1" lang="ja-JP" altLang="en-US" sz="1600" b="1" dirty="0">
                <a:latin typeface="ＭＳ ゴシック" panose="020B0609070205080204" pitchFamily="49" charset="-128"/>
                <a:ea typeface="ＭＳ ゴシック" panose="020B0609070205080204" pitchFamily="49" charset="-128"/>
              </a:endParaRPr>
            </a:p>
          </p:txBody>
        </p:sp>
      </p:grpSp>
      <p:sp>
        <p:nvSpPr>
          <p:cNvPr id="56" name="テキスト ボックス 55"/>
          <p:cNvSpPr txBox="1"/>
          <p:nvPr/>
        </p:nvSpPr>
        <p:spPr>
          <a:xfrm>
            <a:off x="222945" y="3090620"/>
            <a:ext cx="460623" cy="3195747"/>
          </a:xfrm>
          <a:prstGeom prst="rect">
            <a:avLst/>
          </a:prstGeom>
          <a:noFill/>
        </p:spPr>
        <p:txBody>
          <a:bodyPr wrap="square" rtlCol="0" anchor="ctr">
            <a:spAutoFit/>
          </a:bodyPr>
          <a:lstStyle/>
          <a:p>
            <a:pPr algn="ctr">
              <a:lnSpc>
                <a:spcPts val="2200"/>
              </a:lnSpc>
            </a:pPr>
            <a:r>
              <a:rPr kumimoji="1" lang="en-US" altLang="ja-JP" sz="1400" dirty="0" smtClean="0">
                <a:latin typeface="ＭＳ ゴシック" panose="020B0609070205080204" pitchFamily="49" charset="-128"/>
                <a:ea typeface="ＭＳ ゴシック" panose="020B0609070205080204" pitchFamily="49" charset="-128"/>
              </a:rPr>
              <a:t>100</a:t>
            </a:r>
          </a:p>
          <a:p>
            <a:pPr algn="ctr">
              <a:lnSpc>
                <a:spcPts val="2200"/>
              </a:lnSpc>
            </a:pPr>
            <a:r>
              <a:rPr lang="en-US" altLang="ja-JP" sz="1400" dirty="0" smtClean="0">
                <a:latin typeface="ＭＳ ゴシック" panose="020B0609070205080204" pitchFamily="49" charset="-128"/>
                <a:ea typeface="ＭＳ ゴシック" panose="020B0609070205080204" pitchFamily="49" charset="-128"/>
              </a:rPr>
              <a:t>90</a:t>
            </a:r>
          </a:p>
          <a:p>
            <a:pPr algn="ctr">
              <a:lnSpc>
                <a:spcPts val="2200"/>
              </a:lnSpc>
            </a:pPr>
            <a:r>
              <a:rPr kumimoji="1" lang="en-US" altLang="ja-JP" sz="1400" dirty="0" smtClean="0">
                <a:latin typeface="ＭＳ ゴシック" panose="020B0609070205080204" pitchFamily="49" charset="-128"/>
                <a:ea typeface="ＭＳ ゴシック" panose="020B0609070205080204" pitchFamily="49" charset="-128"/>
              </a:rPr>
              <a:t>80</a:t>
            </a:r>
          </a:p>
          <a:p>
            <a:pPr algn="ctr">
              <a:lnSpc>
                <a:spcPts val="2200"/>
              </a:lnSpc>
            </a:pPr>
            <a:r>
              <a:rPr lang="en-US" altLang="ja-JP" sz="1400" dirty="0" smtClean="0">
                <a:latin typeface="ＭＳ ゴシック" panose="020B0609070205080204" pitchFamily="49" charset="-128"/>
                <a:ea typeface="ＭＳ ゴシック" panose="020B0609070205080204" pitchFamily="49" charset="-128"/>
              </a:rPr>
              <a:t>70</a:t>
            </a:r>
          </a:p>
          <a:p>
            <a:pPr algn="ctr">
              <a:lnSpc>
                <a:spcPts val="2200"/>
              </a:lnSpc>
            </a:pPr>
            <a:r>
              <a:rPr kumimoji="1" lang="en-US" altLang="ja-JP" sz="1400" dirty="0" smtClean="0">
                <a:latin typeface="ＭＳ ゴシック" panose="020B0609070205080204" pitchFamily="49" charset="-128"/>
                <a:ea typeface="ＭＳ ゴシック" panose="020B0609070205080204" pitchFamily="49" charset="-128"/>
              </a:rPr>
              <a:t>60</a:t>
            </a:r>
          </a:p>
          <a:p>
            <a:pPr algn="ctr">
              <a:lnSpc>
                <a:spcPts val="2200"/>
              </a:lnSpc>
            </a:pPr>
            <a:r>
              <a:rPr lang="en-US" altLang="ja-JP" sz="1400" dirty="0" smtClean="0">
                <a:latin typeface="ＭＳ ゴシック" panose="020B0609070205080204" pitchFamily="49" charset="-128"/>
                <a:ea typeface="ＭＳ ゴシック" panose="020B0609070205080204" pitchFamily="49" charset="-128"/>
              </a:rPr>
              <a:t>50</a:t>
            </a:r>
          </a:p>
          <a:p>
            <a:pPr algn="ctr">
              <a:lnSpc>
                <a:spcPts val="2200"/>
              </a:lnSpc>
            </a:pPr>
            <a:r>
              <a:rPr kumimoji="1" lang="en-US" altLang="ja-JP" sz="1400" dirty="0" smtClean="0">
                <a:latin typeface="ＭＳ ゴシック" panose="020B0609070205080204" pitchFamily="49" charset="-128"/>
                <a:ea typeface="ＭＳ ゴシック" panose="020B0609070205080204" pitchFamily="49" charset="-128"/>
              </a:rPr>
              <a:t>40</a:t>
            </a:r>
          </a:p>
          <a:p>
            <a:pPr algn="ctr">
              <a:lnSpc>
                <a:spcPts val="2200"/>
              </a:lnSpc>
            </a:pPr>
            <a:r>
              <a:rPr lang="en-US" altLang="ja-JP" sz="1400" dirty="0" smtClean="0">
                <a:latin typeface="ＭＳ ゴシック" panose="020B0609070205080204" pitchFamily="49" charset="-128"/>
                <a:ea typeface="ＭＳ ゴシック" panose="020B0609070205080204" pitchFamily="49" charset="-128"/>
              </a:rPr>
              <a:t>30</a:t>
            </a:r>
          </a:p>
          <a:p>
            <a:pPr algn="ctr">
              <a:lnSpc>
                <a:spcPts val="2200"/>
              </a:lnSpc>
            </a:pPr>
            <a:r>
              <a:rPr kumimoji="1" lang="en-US" altLang="ja-JP" sz="1400" dirty="0" smtClean="0">
                <a:latin typeface="ＭＳ ゴシック" panose="020B0609070205080204" pitchFamily="49" charset="-128"/>
                <a:ea typeface="ＭＳ ゴシック" panose="020B0609070205080204" pitchFamily="49" charset="-128"/>
              </a:rPr>
              <a:t>20</a:t>
            </a:r>
          </a:p>
          <a:p>
            <a:pPr algn="ctr">
              <a:lnSpc>
                <a:spcPts val="2200"/>
              </a:lnSpc>
            </a:pPr>
            <a:r>
              <a:rPr lang="en-US" altLang="ja-JP" sz="1400" dirty="0" smtClean="0">
                <a:latin typeface="ＭＳ ゴシック" panose="020B0609070205080204" pitchFamily="49" charset="-128"/>
                <a:ea typeface="ＭＳ ゴシック" panose="020B0609070205080204" pitchFamily="49" charset="-128"/>
              </a:rPr>
              <a:t>10</a:t>
            </a:r>
          </a:p>
          <a:p>
            <a:pPr algn="ctr">
              <a:lnSpc>
                <a:spcPts val="2200"/>
              </a:lnSpc>
            </a:pPr>
            <a:r>
              <a:rPr kumimoji="1" lang="en-US" altLang="ja-JP" sz="1400" dirty="0">
                <a:latin typeface="ＭＳ ゴシック" panose="020B0609070205080204" pitchFamily="49" charset="-128"/>
                <a:ea typeface="ＭＳ ゴシック" panose="020B0609070205080204" pitchFamily="49" charset="-128"/>
              </a:rPr>
              <a:t>0</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rot="16200000">
            <a:off x="-1300433" y="4397164"/>
            <a:ext cx="2879330" cy="338554"/>
          </a:xfrm>
          <a:prstGeom prst="rect">
            <a:avLst/>
          </a:prstGeom>
          <a:solidFill>
            <a:schemeClr val="bg1"/>
          </a:solidFill>
        </p:spPr>
        <p:txBody>
          <a:bodyPr wrap="square" rtlCol="0" anchor="ctr">
            <a:spAutoFit/>
          </a:bodyPr>
          <a:lstStyle/>
          <a:p>
            <a:pPr algn="ctr"/>
            <a:r>
              <a:rPr lang="ja-JP" altLang="en-US" sz="1600" dirty="0">
                <a:latin typeface="ＭＳ ゴシック" panose="020B0609070205080204" pitchFamily="49" charset="-128"/>
                <a:ea typeface="ＭＳ ゴシック" panose="020B0609070205080204" pitchFamily="49" charset="-128"/>
              </a:rPr>
              <a:t>残留</a:t>
            </a:r>
            <a:r>
              <a:rPr lang="ja-JP" altLang="en-US" sz="1600" dirty="0" smtClean="0">
                <a:latin typeface="ＭＳ ゴシック" panose="020B0609070205080204" pitchFamily="49" charset="-128"/>
                <a:ea typeface="ＭＳ ゴシック" panose="020B0609070205080204" pitchFamily="49" charset="-128"/>
              </a:rPr>
              <a:t>塩素濃度減少率</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rot="5400000">
            <a:off x="7369880" y="4502696"/>
            <a:ext cx="3233536" cy="612000"/>
          </a:xfrm>
          <a:prstGeom prst="rect">
            <a:avLst/>
          </a:prstGeom>
          <a:solidFill>
            <a:schemeClr val="bg1"/>
          </a:solidFill>
        </p:spPr>
        <p:txBody>
          <a:bodyPr wrap="square" rtlCol="0" anchor="ctr">
            <a:spAutoFit/>
          </a:bodyPr>
          <a:lstStyle/>
          <a:p>
            <a:pPr algn="ctr"/>
            <a:r>
              <a:rPr lang="ja-JP" altLang="en-US" sz="1600" dirty="0">
                <a:latin typeface="ＭＳ ゴシック" panose="020B0609070205080204" pitchFamily="49" charset="-128"/>
                <a:ea typeface="ＭＳ ゴシック" panose="020B0609070205080204" pitchFamily="49" charset="-128"/>
              </a:rPr>
              <a:t>水温</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9" name="テキスト ボックス 58"/>
          <p:cNvSpPr txBox="1"/>
          <p:nvPr/>
        </p:nvSpPr>
        <p:spPr>
          <a:xfrm>
            <a:off x="8555300" y="2995283"/>
            <a:ext cx="404027" cy="3325462"/>
          </a:xfrm>
          <a:prstGeom prst="rect">
            <a:avLst/>
          </a:prstGeom>
          <a:noFill/>
        </p:spPr>
        <p:txBody>
          <a:bodyPr wrap="square" rtlCol="0" anchor="ctr">
            <a:spAutoFit/>
          </a:bodyPr>
          <a:lstStyle/>
          <a:p>
            <a:pPr algn="ctr">
              <a:lnSpc>
                <a:spcPts val="3700"/>
              </a:lnSpc>
            </a:pPr>
            <a:r>
              <a:rPr lang="en-US" altLang="ja-JP" sz="1400" dirty="0" smtClean="0">
                <a:latin typeface="ＭＳ ゴシック" panose="020B0609070205080204" pitchFamily="49" charset="-128"/>
                <a:ea typeface="ＭＳ ゴシック" panose="020B0609070205080204" pitchFamily="49" charset="-128"/>
              </a:rPr>
              <a:t>30</a:t>
            </a:r>
          </a:p>
          <a:p>
            <a:pPr algn="ctr">
              <a:lnSpc>
                <a:spcPts val="3700"/>
              </a:lnSpc>
            </a:pPr>
            <a:r>
              <a:rPr lang="en-US" altLang="ja-JP" sz="1400" dirty="0" smtClean="0">
                <a:latin typeface="ＭＳ ゴシック" panose="020B0609070205080204" pitchFamily="49" charset="-128"/>
                <a:ea typeface="ＭＳ ゴシック" panose="020B0609070205080204" pitchFamily="49" charset="-128"/>
              </a:rPr>
              <a:t>25</a:t>
            </a:r>
            <a:endParaRPr kumimoji="1" lang="en-US" altLang="ja-JP" sz="1400" dirty="0" smtClean="0">
              <a:latin typeface="ＭＳ ゴシック" panose="020B0609070205080204" pitchFamily="49" charset="-128"/>
              <a:ea typeface="ＭＳ ゴシック" panose="020B0609070205080204" pitchFamily="49" charset="-128"/>
            </a:endParaRPr>
          </a:p>
          <a:p>
            <a:pPr algn="ctr">
              <a:lnSpc>
                <a:spcPts val="3700"/>
              </a:lnSpc>
            </a:pPr>
            <a:r>
              <a:rPr lang="en-US" altLang="ja-JP" sz="1400" dirty="0" smtClean="0">
                <a:latin typeface="ＭＳ ゴシック" panose="020B0609070205080204" pitchFamily="49" charset="-128"/>
                <a:ea typeface="ＭＳ ゴシック" panose="020B0609070205080204" pitchFamily="49" charset="-128"/>
              </a:rPr>
              <a:t>20</a:t>
            </a:r>
          </a:p>
          <a:p>
            <a:pPr algn="ctr">
              <a:lnSpc>
                <a:spcPts val="3700"/>
              </a:lnSpc>
            </a:pPr>
            <a:r>
              <a:rPr lang="en-US" altLang="ja-JP" sz="1400" dirty="0" smtClean="0">
                <a:latin typeface="ＭＳ ゴシック" panose="020B0609070205080204" pitchFamily="49" charset="-128"/>
                <a:ea typeface="ＭＳ ゴシック" panose="020B0609070205080204" pitchFamily="49" charset="-128"/>
              </a:rPr>
              <a:t>15</a:t>
            </a:r>
            <a:endParaRPr kumimoji="1" lang="en-US" altLang="ja-JP" sz="1400" dirty="0" smtClean="0">
              <a:latin typeface="ＭＳ ゴシック" panose="020B0609070205080204" pitchFamily="49" charset="-128"/>
              <a:ea typeface="ＭＳ ゴシック" panose="020B0609070205080204" pitchFamily="49" charset="-128"/>
            </a:endParaRPr>
          </a:p>
          <a:p>
            <a:pPr algn="ctr">
              <a:lnSpc>
                <a:spcPts val="3700"/>
              </a:lnSpc>
            </a:pPr>
            <a:r>
              <a:rPr lang="en-US" altLang="ja-JP" sz="1400" dirty="0" smtClean="0">
                <a:latin typeface="ＭＳ ゴシック" panose="020B0609070205080204" pitchFamily="49" charset="-128"/>
                <a:ea typeface="ＭＳ ゴシック" panose="020B0609070205080204" pitchFamily="49" charset="-128"/>
              </a:rPr>
              <a:t>10</a:t>
            </a:r>
          </a:p>
          <a:p>
            <a:pPr algn="ctr">
              <a:lnSpc>
                <a:spcPts val="3700"/>
              </a:lnSpc>
            </a:pPr>
            <a:r>
              <a:rPr lang="en-US" altLang="ja-JP" sz="1400" dirty="0" smtClean="0">
                <a:latin typeface="ＭＳ ゴシック" panose="020B0609070205080204" pitchFamily="49" charset="-128"/>
                <a:ea typeface="ＭＳ ゴシック" panose="020B0609070205080204" pitchFamily="49" charset="-128"/>
              </a:rPr>
              <a:t>5</a:t>
            </a:r>
          </a:p>
          <a:p>
            <a:pPr algn="ctr">
              <a:lnSpc>
                <a:spcPts val="3700"/>
              </a:lnSpc>
            </a:pPr>
            <a:r>
              <a:rPr kumimoji="1" lang="en-US" altLang="ja-JP" sz="1400" dirty="0">
                <a:latin typeface="ＭＳ ゴシック" panose="020B0609070205080204" pitchFamily="49" charset="-128"/>
                <a:ea typeface="ＭＳ ゴシック" panose="020B0609070205080204" pitchFamily="49" charset="-128"/>
              </a:rPr>
              <a:t>0</a:t>
            </a:r>
            <a:endParaRPr kumimoji="1" lang="ja-JP" altLang="en-US" sz="1400" dirty="0">
              <a:latin typeface="ＭＳ ゴシック" panose="020B0609070205080204" pitchFamily="49" charset="-128"/>
              <a:ea typeface="ＭＳ ゴシック" panose="020B0609070205080204" pitchFamily="49" charset="-128"/>
            </a:endParaRPr>
          </a:p>
        </p:txBody>
      </p:sp>
      <p:cxnSp>
        <p:nvCxnSpPr>
          <p:cNvPr id="65" name="直線コネクタ 64"/>
          <p:cNvCxnSpPr/>
          <p:nvPr/>
        </p:nvCxnSpPr>
        <p:spPr>
          <a:xfrm flipV="1">
            <a:off x="5724128" y="3237647"/>
            <a:ext cx="0" cy="2876129"/>
          </a:xfrm>
          <a:prstGeom prst="line">
            <a:avLst/>
          </a:prstGeom>
          <a:ln w="38100">
            <a:solidFill>
              <a:srgbClr val="0D00B8"/>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1645441" y="3247104"/>
            <a:ext cx="0" cy="2876129"/>
          </a:xfrm>
          <a:prstGeom prst="line">
            <a:avLst/>
          </a:prstGeom>
          <a:ln w="38100">
            <a:solidFill>
              <a:srgbClr val="0D00B8"/>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11560" y="3535136"/>
            <a:ext cx="1008112" cy="0"/>
          </a:xfrm>
          <a:prstGeom prst="line">
            <a:avLst/>
          </a:prstGeom>
          <a:ln w="38100">
            <a:solidFill>
              <a:srgbClr val="0D00B8"/>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645441" y="3535136"/>
            <a:ext cx="4078687" cy="0"/>
          </a:xfrm>
          <a:prstGeom prst="line">
            <a:avLst/>
          </a:prstGeom>
          <a:ln w="38100">
            <a:solidFill>
              <a:srgbClr val="0D00B8"/>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724128" y="3535136"/>
            <a:ext cx="2952328" cy="0"/>
          </a:xfrm>
          <a:prstGeom prst="line">
            <a:avLst/>
          </a:prstGeom>
          <a:ln w="38100">
            <a:solidFill>
              <a:srgbClr val="0D00B8"/>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667407" y="3365859"/>
            <a:ext cx="1122070" cy="338554"/>
          </a:xfrm>
          <a:prstGeom prst="rect">
            <a:avLst/>
          </a:prstGeom>
          <a:solidFill>
            <a:schemeClr val="bg1"/>
          </a:solidFill>
          <a:ln w="25400">
            <a:solidFill>
              <a:srgbClr val="FFFF00"/>
            </a:solidFill>
          </a:ln>
        </p:spPr>
        <p:txBody>
          <a:bodyPr wrap="square" rtlCol="0" anchor="ctr">
            <a:spAutoFit/>
          </a:bodyPr>
          <a:lstStyle/>
          <a:p>
            <a:pPr algn="ctr"/>
            <a:r>
              <a:rPr lang="ja-JP" altLang="en-US" sz="1600" b="1" dirty="0" smtClean="0">
                <a:latin typeface="ＭＳ ゴシック" panose="020B0609070205080204" pitchFamily="49" charset="-128"/>
                <a:ea typeface="ＭＳ ゴシック" panose="020B0609070205080204" pitchFamily="49" charset="-128"/>
              </a:rPr>
              <a:t>高水温期</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86" name="テキスト ボックス 85"/>
          <p:cNvSpPr txBox="1"/>
          <p:nvPr/>
        </p:nvSpPr>
        <p:spPr>
          <a:xfrm>
            <a:off x="3059832" y="3377780"/>
            <a:ext cx="1122070" cy="338554"/>
          </a:xfrm>
          <a:prstGeom prst="rect">
            <a:avLst/>
          </a:prstGeom>
          <a:solidFill>
            <a:schemeClr val="bg1"/>
          </a:solidFill>
          <a:ln w="25400">
            <a:solidFill>
              <a:srgbClr val="00B0F0"/>
            </a:solidFill>
          </a:ln>
        </p:spPr>
        <p:txBody>
          <a:bodyPr wrap="square" rtlCol="0" anchor="ctr">
            <a:spAutoFit/>
          </a:bodyPr>
          <a:lstStyle/>
          <a:p>
            <a:pPr algn="ctr"/>
            <a:r>
              <a:rPr lang="ja-JP" altLang="en-US" sz="1600" b="1" dirty="0">
                <a:latin typeface="ＭＳ ゴシック" panose="020B0609070205080204" pitchFamily="49" charset="-128"/>
                <a:ea typeface="ＭＳ ゴシック" panose="020B0609070205080204" pitchFamily="49" charset="-128"/>
              </a:rPr>
              <a:t>低</a:t>
            </a:r>
            <a:r>
              <a:rPr lang="ja-JP" altLang="en-US" sz="1600" b="1" dirty="0" smtClean="0">
                <a:latin typeface="ＭＳ ゴシック" panose="020B0609070205080204" pitchFamily="49" charset="-128"/>
                <a:ea typeface="ＭＳ ゴシック" panose="020B0609070205080204" pitchFamily="49" charset="-128"/>
              </a:rPr>
              <a:t>水温期</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87" name="テキスト ボックス 86"/>
          <p:cNvSpPr txBox="1"/>
          <p:nvPr/>
        </p:nvSpPr>
        <p:spPr>
          <a:xfrm>
            <a:off x="395536" y="3365859"/>
            <a:ext cx="1122070" cy="338554"/>
          </a:xfrm>
          <a:prstGeom prst="rect">
            <a:avLst/>
          </a:prstGeom>
          <a:solidFill>
            <a:schemeClr val="bg1"/>
          </a:solidFill>
          <a:ln w="25400">
            <a:solidFill>
              <a:srgbClr val="FFFF00"/>
            </a:solidFill>
          </a:ln>
        </p:spPr>
        <p:txBody>
          <a:bodyPr wrap="square" rtlCol="0" anchor="ctr">
            <a:spAutoFit/>
          </a:bodyPr>
          <a:lstStyle/>
          <a:p>
            <a:pPr algn="ctr"/>
            <a:r>
              <a:rPr lang="ja-JP" altLang="en-US" sz="1600" b="1" dirty="0" smtClean="0">
                <a:latin typeface="ＭＳ ゴシック" panose="020B0609070205080204" pitchFamily="49" charset="-128"/>
                <a:ea typeface="ＭＳ ゴシック" panose="020B0609070205080204" pitchFamily="49" charset="-128"/>
              </a:rPr>
              <a:t>高水温期</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88" name="テキスト ボックス 87"/>
          <p:cNvSpPr txBox="1"/>
          <p:nvPr/>
        </p:nvSpPr>
        <p:spPr>
          <a:xfrm>
            <a:off x="4860032" y="2492896"/>
            <a:ext cx="3984665" cy="646331"/>
          </a:xfrm>
          <a:prstGeom prst="rect">
            <a:avLst/>
          </a:prstGeom>
          <a:solidFill>
            <a:schemeClr val="bg1"/>
          </a:solidFill>
          <a:ln w="25400">
            <a:solidFill>
              <a:srgbClr val="0D00B8"/>
            </a:solidFill>
          </a:ln>
        </p:spPr>
        <p:txBody>
          <a:bodyPr wrap="square" rtlCol="0" anchor="ctr">
            <a:spAutoFit/>
          </a:bodyPr>
          <a:lstStyle/>
          <a:p>
            <a:pPr algn="ctr"/>
            <a:r>
              <a:rPr lang="ja-JP" altLang="en-US" b="1" dirty="0">
                <a:latin typeface="ＭＳ ゴシック" panose="020B0609070205080204" pitchFamily="49" charset="-128"/>
                <a:ea typeface="ＭＳ ゴシック" panose="020B0609070205080204" pitchFamily="49" charset="-128"/>
              </a:rPr>
              <a:t>高</a:t>
            </a:r>
            <a:r>
              <a:rPr lang="ja-JP" altLang="en-US" b="1" dirty="0" smtClean="0">
                <a:latin typeface="ＭＳ ゴシック" panose="020B0609070205080204" pitchFamily="49" charset="-128"/>
                <a:ea typeface="ＭＳ ゴシック" panose="020B0609070205080204" pitchFamily="49" charset="-128"/>
              </a:rPr>
              <a:t>水温期</a:t>
            </a:r>
            <a:r>
              <a:rPr lang="en-US" altLang="ja-JP" b="1" dirty="0" smtClean="0">
                <a:latin typeface="ＭＳ ゴシック" panose="020B0609070205080204" pitchFamily="49" charset="-128"/>
                <a:ea typeface="ＭＳ ゴシック" panose="020B0609070205080204" pitchFamily="49" charset="-128"/>
              </a:rPr>
              <a:t>(20</a:t>
            </a:r>
            <a:r>
              <a:rPr lang="ja-JP" altLang="en-US" b="1" dirty="0" smtClean="0">
                <a:latin typeface="ＭＳ ゴシック" panose="020B0609070205080204" pitchFamily="49" charset="-128"/>
                <a:ea typeface="ＭＳ ゴシック" panose="020B0609070205080204" pitchFamily="49" charset="-128"/>
              </a:rPr>
              <a:t>℃以上</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a:t>
            </a:r>
            <a:r>
              <a:rPr lang="en-US" altLang="ja-JP" b="1" dirty="0" smtClean="0">
                <a:latin typeface="ＭＳ ゴシック" panose="020B0609070205080204" pitchFamily="49" charset="-128"/>
                <a:ea typeface="ＭＳ ゴシック" panose="020B0609070205080204" pitchFamily="49" charset="-128"/>
              </a:rPr>
              <a:t>5</a:t>
            </a:r>
            <a:r>
              <a:rPr lang="ja-JP" altLang="en-US" b="1" dirty="0" smtClean="0">
                <a:latin typeface="ＭＳ ゴシック" panose="020B0609070205080204" pitchFamily="49" charset="-128"/>
                <a:ea typeface="ＭＳ ゴシック" panose="020B0609070205080204" pitchFamily="49" charset="-128"/>
              </a:rPr>
              <a:t>月～</a:t>
            </a:r>
            <a:r>
              <a:rPr lang="en-US" altLang="ja-JP" b="1" dirty="0" smtClean="0">
                <a:latin typeface="ＭＳ ゴシック" panose="020B0609070205080204" pitchFamily="49" charset="-128"/>
                <a:ea typeface="ＭＳ ゴシック" panose="020B0609070205080204" pitchFamily="49" charset="-128"/>
              </a:rPr>
              <a:t>10</a:t>
            </a:r>
            <a:r>
              <a:rPr lang="ja-JP" altLang="en-US" b="1" dirty="0" smtClean="0">
                <a:latin typeface="ＭＳ ゴシック" panose="020B0609070205080204" pitchFamily="49" charset="-128"/>
                <a:ea typeface="ＭＳ ゴシック" panose="020B0609070205080204" pitchFamily="49" charset="-128"/>
              </a:rPr>
              <a:t>月</a:t>
            </a:r>
            <a:endParaRPr lang="en-US" altLang="ja-JP" b="1" dirty="0" smtClean="0">
              <a:latin typeface="ＭＳ ゴシック" panose="020B0609070205080204" pitchFamily="49" charset="-128"/>
              <a:ea typeface="ＭＳ ゴシック" panose="020B0609070205080204" pitchFamily="49" charset="-128"/>
            </a:endParaRPr>
          </a:p>
          <a:p>
            <a:pPr algn="ctr"/>
            <a:r>
              <a:rPr lang="ja-JP" altLang="en-US" b="1" dirty="0">
                <a:latin typeface="ＭＳ ゴシック" panose="020B0609070205080204" pitchFamily="49" charset="-128"/>
                <a:ea typeface="ＭＳ ゴシック" panose="020B0609070205080204" pitchFamily="49" charset="-128"/>
              </a:rPr>
              <a:t>低</a:t>
            </a:r>
            <a:r>
              <a:rPr kumimoji="1" lang="ja-JP" altLang="en-US" b="1" dirty="0" smtClean="0">
                <a:latin typeface="ＭＳ ゴシック" panose="020B0609070205080204" pitchFamily="49" charset="-128"/>
                <a:ea typeface="ＭＳ ゴシック" panose="020B0609070205080204" pitchFamily="49" charset="-128"/>
              </a:rPr>
              <a:t>水温期</a:t>
            </a:r>
            <a:r>
              <a:rPr lang="en-US" altLang="ja-JP" b="1" dirty="0">
                <a:latin typeface="ＭＳ ゴシック" panose="020B0609070205080204" pitchFamily="49" charset="-128"/>
                <a:ea typeface="ＭＳ ゴシック" panose="020B0609070205080204" pitchFamily="49" charset="-128"/>
              </a:rPr>
              <a:t>(20</a:t>
            </a:r>
            <a:r>
              <a:rPr lang="ja-JP" altLang="en-US"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以下</a:t>
            </a:r>
            <a:r>
              <a:rPr lang="en-US" altLang="ja-JP" b="1"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a:t>
            </a:r>
            <a:r>
              <a:rPr kumimoji="1" lang="en-US" altLang="ja-JP" b="1" dirty="0" smtClean="0">
                <a:latin typeface="ＭＳ ゴシック" panose="020B0609070205080204" pitchFamily="49" charset="-128"/>
                <a:ea typeface="ＭＳ ゴシック" panose="020B0609070205080204" pitchFamily="49" charset="-128"/>
              </a:rPr>
              <a:t>11</a:t>
            </a:r>
            <a:r>
              <a:rPr kumimoji="1" lang="ja-JP" altLang="en-US" b="1" dirty="0" smtClean="0">
                <a:latin typeface="ＭＳ ゴシック" panose="020B0609070205080204" pitchFamily="49" charset="-128"/>
                <a:ea typeface="ＭＳ ゴシック" panose="020B0609070205080204" pitchFamily="49" charset="-128"/>
              </a:rPr>
              <a:t>月～</a:t>
            </a:r>
            <a:r>
              <a:rPr kumimoji="1" lang="en-US" altLang="ja-JP" b="1" dirty="0" smtClean="0">
                <a:latin typeface="ＭＳ ゴシック" panose="020B0609070205080204" pitchFamily="49" charset="-128"/>
                <a:ea typeface="ＭＳ ゴシック" panose="020B0609070205080204" pitchFamily="49" charset="-128"/>
              </a:rPr>
              <a:t>4</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p:txBody>
      </p:sp>
      <p:sp>
        <p:nvSpPr>
          <p:cNvPr id="7" name="フリーフォーム 6"/>
          <p:cNvSpPr/>
          <p:nvPr/>
        </p:nvSpPr>
        <p:spPr>
          <a:xfrm>
            <a:off x="647700" y="4511040"/>
            <a:ext cx="7985760" cy="960120"/>
          </a:xfrm>
          <a:custGeom>
            <a:avLst/>
            <a:gdLst>
              <a:gd name="connsiteX0" fmla="*/ 0 w 6987540"/>
              <a:gd name="connsiteY0" fmla="*/ 0 h 1028700"/>
              <a:gd name="connsiteX1" fmla="*/ 594360 w 6987540"/>
              <a:gd name="connsiteY1" fmla="*/ 1028700 h 1028700"/>
              <a:gd name="connsiteX2" fmla="*/ 6987540 w 6987540"/>
              <a:gd name="connsiteY2" fmla="*/ 1013460 h 1028700"/>
              <a:gd name="connsiteX0" fmla="*/ 67960 w 7055500"/>
              <a:gd name="connsiteY0" fmla="*/ 0 h 1028700"/>
              <a:gd name="connsiteX1" fmla="*/ 662320 w 7055500"/>
              <a:gd name="connsiteY1" fmla="*/ 1028700 h 1028700"/>
              <a:gd name="connsiteX2" fmla="*/ 7055500 w 7055500"/>
              <a:gd name="connsiteY2" fmla="*/ 1013460 h 1028700"/>
              <a:gd name="connsiteX0" fmla="*/ 0 w 6987540"/>
              <a:gd name="connsiteY0" fmla="*/ 0 h 1028700"/>
              <a:gd name="connsiteX1" fmla="*/ 594360 w 6987540"/>
              <a:gd name="connsiteY1" fmla="*/ 1028700 h 1028700"/>
              <a:gd name="connsiteX2" fmla="*/ 6987540 w 6987540"/>
              <a:gd name="connsiteY2" fmla="*/ 1013460 h 1028700"/>
              <a:gd name="connsiteX0" fmla="*/ 0 w 6987540"/>
              <a:gd name="connsiteY0" fmla="*/ 0 h 1013460"/>
              <a:gd name="connsiteX1" fmla="*/ 599123 w 6987540"/>
              <a:gd name="connsiteY1" fmla="*/ 966788 h 1013460"/>
              <a:gd name="connsiteX2" fmla="*/ 6987540 w 6987540"/>
              <a:gd name="connsiteY2" fmla="*/ 1013460 h 1013460"/>
              <a:gd name="connsiteX0" fmla="*/ 0 w 6987540"/>
              <a:gd name="connsiteY0" fmla="*/ 0 h 1051754"/>
              <a:gd name="connsiteX1" fmla="*/ 599123 w 6987540"/>
              <a:gd name="connsiteY1" fmla="*/ 966788 h 1051754"/>
              <a:gd name="connsiteX2" fmla="*/ 6987540 w 6987540"/>
              <a:gd name="connsiteY2" fmla="*/ 1013460 h 1051754"/>
              <a:gd name="connsiteX0" fmla="*/ 0 w 6987540"/>
              <a:gd name="connsiteY0" fmla="*/ 0 h 1051754"/>
              <a:gd name="connsiteX1" fmla="*/ 599123 w 6987540"/>
              <a:gd name="connsiteY1" fmla="*/ 966788 h 1051754"/>
              <a:gd name="connsiteX2" fmla="*/ 6987540 w 6987540"/>
              <a:gd name="connsiteY2" fmla="*/ 1013460 h 1051754"/>
              <a:gd name="connsiteX0" fmla="*/ 0 w 6987540"/>
              <a:gd name="connsiteY0" fmla="*/ 0 h 1013460"/>
              <a:gd name="connsiteX1" fmla="*/ 599123 w 6987540"/>
              <a:gd name="connsiteY1" fmla="*/ 966788 h 1013460"/>
              <a:gd name="connsiteX2" fmla="*/ 6987540 w 6987540"/>
              <a:gd name="connsiteY2" fmla="*/ 1013460 h 1013460"/>
              <a:gd name="connsiteX0" fmla="*/ 0 w 6987540"/>
              <a:gd name="connsiteY0" fmla="*/ 0 h 982980"/>
              <a:gd name="connsiteX1" fmla="*/ 599123 w 6987540"/>
              <a:gd name="connsiteY1" fmla="*/ 966788 h 982980"/>
              <a:gd name="connsiteX2" fmla="*/ 6987540 w 6987540"/>
              <a:gd name="connsiteY2" fmla="*/ 982980 h 982980"/>
              <a:gd name="connsiteX0" fmla="*/ 0 w 7985760"/>
              <a:gd name="connsiteY0" fmla="*/ 0 h 967740"/>
              <a:gd name="connsiteX1" fmla="*/ 1597343 w 7985760"/>
              <a:gd name="connsiteY1" fmla="*/ 951548 h 967740"/>
              <a:gd name="connsiteX2" fmla="*/ 7985760 w 7985760"/>
              <a:gd name="connsiteY2" fmla="*/ 967740 h 967740"/>
              <a:gd name="connsiteX0" fmla="*/ 0 w 7985760"/>
              <a:gd name="connsiteY0" fmla="*/ 29208 h 996948"/>
              <a:gd name="connsiteX1" fmla="*/ 990600 w 7985760"/>
              <a:gd name="connsiteY1" fmla="*/ 36828 h 996948"/>
              <a:gd name="connsiteX2" fmla="*/ 1597343 w 7985760"/>
              <a:gd name="connsiteY2" fmla="*/ 980756 h 996948"/>
              <a:gd name="connsiteX3" fmla="*/ 7985760 w 7985760"/>
              <a:gd name="connsiteY3" fmla="*/ 996948 h 996948"/>
              <a:gd name="connsiteX0" fmla="*/ 0 w 7985760"/>
              <a:gd name="connsiteY0" fmla="*/ 0 h 967740"/>
              <a:gd name="connsiteX1" fmla="*/ 990600 w 7985760"/>
              <a:gd name="connsiteY1" fmla="*/ 7620 h 967740"/>
              <a:gd name="connsiteX2" fmla="*/ 1597343 w 7985760"/>
              <a:gd name="connsiteY2" fmla="*/ 951548 h 967740"/>
              <a:gd name="connsiteX3" fmla="*/ 7985760 w 7985760"/>
              <a:gd name="connsiteY3" fmla="*/ 967740 h 967740"/>
              <a:gd name="connsiteX0" fmla="*/ 0 w 7985760"/>
              <a:gd name="connsiteY0" fmla="*/ 11430 h 960120"/>
              <a:gd name="connsiteX1" fmla="*/ 990600 w 7985760"/>
              <a:gd name="connsiteY1" fmla="*/ 0 h 960120"/>
              <a:gd name="connsiteX2" fmla="*/ 1597343 w 7985760"/>
              <a:gd name="connsiteY2" fmla="*/ 943928 h 960120"/>
              <a:gd name="connsiteX3" fmla="*/ 7985760 w 7985760"/>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7985760" h="960120">
                <a:moveTo>
                  <a:pt x="0" y="11430"/>
                </a:moveTo>
                <a:lnTo>
                  <a:pt x="990600" y="0"/>
                </a:lnTo>
                <a:lnTo>
                  <a:pt x="1597343" y="943928"/>
                </a:lnTo>
                <a:lnTo>
                  <a:pt x="7985760" y="960120"/>
                </a:lnTo>
              </a:path>
            </a:pathLst>
          </a:custGeom>
          <a:noFill/>
          <a:ln w="38100">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642619" y="5389880"/>
            <a:ext cx="7977505" cy="527050"/>
          </a:xfrm>
          <a:custGeom>
            <a:avLst/>
            <a:gdLst>
              <a:gd name="connsiteX0" fmla="*/ 0 w 6995160"/>
              <a:gd name="connsiteY0" fmla="*/ 0 h 518160"/>
              <a:gd name="connsiteX1" fmla="*/ 571500 w 6995160"/>
              <a:gd name="connsiteY1" fmla="*/ 510540 h 518160"/>
              <a:gd name="connsiteX2" fmla="*/ 6995160 w 6995160"/>
              <a:gd name="connsiteY2" fmla="*/ 518160 h 518160"/>
              <a:gd name="connsiteX0" fmla="*/ 83996 w 7079156"/>
              <a:gd name="connsiteY0" fmla="*/ 0 h 518160"/>
              <a:gd name="connsiteX1" fmla="*/ 655496 w 7079156"/>
              <a:gd name="connsiteY1" fmla="*/ 510540 h 518160"/>
              <a:gd name="connsiteX2" fmla="*/ 7079156 w 7079156"/>
              <a:gd name="connsiteY2" fmla="*/ 518160 h 518160"/>
              <a:gd name="connsiteX0" fmla="*/ 0 w 6995160"/>
              <a:gd name="connsiteY0" fmla="*/ 0 h 518160"/>
              <a:gd name="connsiteX1" fmla="*/ 571500 w 6995160"/>
              <a:gd name="connsiteY1" fmla="*/ 510540 h 518160"/>
              <a:gd name="connsiteX2" fmla="*/ 6995160 w 6995160"/>
              <a:gd name="connsiteY2" fmla="*/ 518160 h 518160"/>
              <a:gd name="connsiteX0" fmla="*/ 0 w 6995160"/>
              <a:gd name="connsiteY0" fmla="*/ 0 h 518160"/>
              <a:gd name="connsiteX1" fmla="*/ 571500 w 6995160"/>
              <a:gd name="connsiteY1" fmla="*/ 457200 h 518160"/>
              <a:gd name="connsiteX2" fmla="*/ 6995160 w 6995160"/>
              <a:gd name="connsiteY2" fmla="*/ 518160 h 518160"/>
              <a:gd name="connsiteX0" fmla="*/ 0 w 6995160"/>
              <a:gd name="connsiteY0" fmla="*/ 0 h 521970"/>
              <a:gd name="connsiteX1" fmla="*/ 571500 w 6995160"/>
              <a:gd name="connsiteY1" fmla="*/ 457200 h 521970"/>
              <a:gd name="connsiteX2" fmla="*/ 3716655 w 6995160"/>
              <a:gd name="connsiteY2" fmla="*/ 521970 h 521970"/>
              <a:gd name="connsiteX3" fmla="*/ 6995160 w 6995160"/>
              <a:gd name="connsiteY3" fmla="*/ 518160 h 521970"/>
              <a:gd name="connsiteX0" fmla="*/ 0 w 6966585"/>
              <a:gd name="connsiteY0" fmla="*/ 0 h 537210"/>
              <a:gd name="connsiteX1" fmla="*/ 571500 w 6966585"/>
              <a:gd name="connsiteY1" fmla="*/ 457200 h 537210"/>
              <a:gd name="connsiteX2" fmla="*/ 3716655 w 6966585"/>
              <a:gd name="connsiteY2" fmla="*/ 521970 h 537210"/>
              <a:gd name="connsiteX3" fmla="*/ 6966585 w 6966585"/>
              <a:gd name="connsiteY3" fmla="*/ 537210 h 537210"/>
              <a:gd name="connsiteX0" fmla="*/ 0 w 6966585"/>
              <a:gd name="connsiteY0" fmla="*/ 0 h 537210"/>
              <a:gd name="connsiteX1" fmla="*/ 571500 w 6966585"/>
              <a:gd name="connsiteY1" fmla="*/ 457200 h 537210"/>
              <a:gd name="connsiteX2" fmla="*/ 3716655 w 6966585"/>
              <a:gd name="connsiteY2" fmla="*/ 521970 h 537210"/>
              <a:gd name="connsiteX3" fmla="*/ 6966585 w 6966585"/>
              <a:gd name="connsiteY3" fmla="*/ 537210 h 537210"/>
              <a:gd name="connsiteX0" fmla="*/ 0 w 6966585"/>
              <a:gd name="connsiteY0" fmla="*/ 0 h 537210"/>
              <a:gd name="connsiteX1" fmla="*/ 571500 w 6966585"/>
              <a:gd name="connsiteY1" fmla="*/ 457200 h 537210"/>
              <a:gd name="connsiteX2" fmla="*/ 6966585 w 6966585"/>
              <a:gd name="connsiteY2" fmla="*/ 537210 h 537210"/>
              <a:gd name="connsiteX0" fmla="*/ 0 w 6966585"/>
              <a:gd name="connsiteY0" fmla="*/ 0 h 537210"/>
              <a:gd name="connsiteX1" fmla="*/ 571500 w 6966585"/>
              <a:gd name="connsiteY1" fmla="*/ 457200 h 537210"/>
              <a:gd name="connsiteX2" fmla="*/ 6966585 w 6966585"/>
              <a:gd name="connsiteY2" fmla="*/ 537210 h 537210"/>
              <a:gd name="connsiteX0" fmla="*/ 0 w 6966585"/>
              <a:gd name="connsiteY0" fmla="*/ 0 h 537210"/>
              <a:gd name="connsiteX1" fmla="*/ 609600 w 6966585"/>
              <a:gd name="connsiteY1" fmla="*/ 533400 h 537210"/>
              <a:gd name="connsiteX2" fmla="*/ 6966585 w 6966585"/>
              <a:gd name="connsiteY2" fmla="*/ 537210 h 537210"/>
              <a:gd name="connsiteX0" fmla="*/ 0 w 6966585"/>
              <a:gd name="connsiteY0" fmla="*/ 0 h 537210"/>
              <a:gd name="connsiteX1" fmla="*/ 609600 w 6966585"/>
              <a:gd name="connsiteY1" fmla="*/ 502920 h 537210"/>
              <a:gd name="connsiteX2" fmla="*/ 6966585 w 6966585"/>
              <a:gd name="connsiteY2" fmla="*/ 537210 h 537210"/>
              <a:gd name="connsiteX0" fmla="*/ 0 w 6974205"/>
              <a:gd name="connsiteY0" fmla="*/ 0 h 514350"/>
              <a:gd name="connsiteX1" fmla="*/ 609600 w 6974205"/>
              <a:gd name="connsiteY1" fmla="*/ 502920 h 514350"/>
              <a:gd name="connsiteX2" fmla="*/ 6974205 w 6974205"/>
              <a:gd name="connsiteY2" fmla="*/ 514350 h 514350"/>
              <a:gd name="connsiteX0" fmla="*/ 0 w 7977505"/>
              <a:gd name="connsiteY0" fmla="*/ 0 h 527050"/>
              <a:gd name="connsiteX1" fmla="*/ 1612900 w 7977505"/>
              <a:gd name="connsiteY1" fmla="*/ 515620 h 527050"/>
              <a:gd name="connsiteX2" fmla="*/ 7977505 w 7977505"/>
              <a:gd name="connsiteY2" fmla="*/ 527050 h 527050"/>
              <a:gd name="connsiteX0" fmla="*/ 0 w 7977505"/>
              <a:gd name="connsiteY0" fmla="*/ 12365 h 539415"/>
              <a:gd name="connsiteX1" fmla="*/ 995681 w 7977505"/>
              <a:gd name="connsiteY1" fmla="*/ 19985 h 539415"/>
              <a:gd name="connsiteX2" fmla="*/ 1612900 w 7977505"/>
              <a:gd name="connsiteY2" fmla="*/ 527985 h 539415"/>
              <a:gd name="connsiteX3" fmla="*/ 7977505 w 7977505"/>
              <a:gd name="connsiteY3" fmla="*/ 539415 h 539415"/>
              <a:gd name="connsiteX0" fmla="*/ 0 w 7977505"/>
              <a:gd name="connsiteY0" fmla="*/ 0 h 527050"/>
              <a:gd name="connsiteX1" fmla="*/ 995681 w 7977505"/>
              <a:gd name="connsiteY1" fmla="*/ 7620 h 527050"/>
              <a:gd name="connsiteX2" fmla="*/ 1612900 w 7977505"/>
              <a:gd name="connsiteY2" fmla="*/ 515620 h 527050"/>
              <a:gd name="connsiteX3" fmla="*/ 7977505 w 7977505"/>
              <a:gd name="connsiteY3" fmla="*/ 527050 h 527050"/>
            </a:gdLst>
            <a:ahLst/>
            <a:cxnLst>
              <a:cxn ang="0">
                <a:pos x="connsiteX0" y="connsiteY0"/>
              </a:cxn>
              <a:cxn ang="0">
                <a:pos x="connsiteX1" y="connsiteY1"/>
              </a:cxn>
              <a:cxn ang="0">
                <a:pos x="connsiteX2" y="connsiteY2"/>
              </a:cxn>
              <a:cxn ang="0">
                <a:pos x="connsiteX3" y="connsiteY3"/>
              </a:cxn>
            </a:cxnLst>
            <a:rect l="l" t="t" r="r" b="b"/>
            <a:pathLst>
              <a:path w="7977505" h="527050">
                <a:moveTo>
                  <a:pt x="0" y="0"/>
                </a:moveTo>
                <a:lnTo>
                  <a:pt x="995681" y="7620"/>
                </a:lnTo>
                <a:lnTo>
                  <a:pt x="1612900" y="515620"/>
                </a:lnTo>
                <a:lnTo>
                  <a:pt x="7977505" y="527050"/>
                </a:lnTo>
              </a:path>
            </a:pathLst>
          </a:custGeom>
          <a:noFill/>
          <a:ln w="38100">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サブタイトル 2"/>
          <p:cNvSpPr txBox="1">
            <a:spLocks/>
          </p:cNvSpPr>
          <p:nvPr/>
        </p:nvSpPr>
        <p:spPr>
          <a:xfrm>
            <a:off x="3059832" y="5686437"/>
            <a:ext cx="1192185" cy="474432"/>
          </a:xfrm>
          <a:prstGeom prst="rect">
            <a:avLst/>
          </a:prstGeom>
          <a:solidFill>
            <a:schemeClr val="bg1"/>
          </a:solidFill>
          <a:ln w="25400">
            <a:solidFill>
              <a:srgbClr val="FF000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FF0000"/>
                </a:solidFill>
                <a:latin typeface="ＭＳ Ｐゴシック" pitchFamily="50" charset="-128"/>
                <a:ea typeface="ＭＳ Ｐゴシック" pitchFamily="50" charset="-128"/>
              </a:rPr>
              <a:t>4.7</a:t>
            </a:r>
            <a:r>
              <a:rPr lang="ja-JP" altLang="en-US" sz="2200" b="1" dirty="0" smtClean="0">
                <a:solidFill>
                  <a:srgbClr val="FF0000"/>
                </a:solidFill>
                <a:latin typeface="ＭＳ Ｐゴシック" pitchFamily="50" charset="-128"/>
                <a:ea typeface="ＭＳ Ｐゴシック" pitchFamily="50" charset="-128"/>
              </a:rPr>
              <a:t>％</a:t>
            </a:r>
            <a:endParaRPr lang="en-US" altLang="ja-JP" sz="2200" b="1" dirty="0" smtClean="0">
              <a:solidFill>
                <a:srgbClr val="FF0000"/>
              </a:solidFill>
              <a:latin typeface="ＭＳ Ｐゴシック" pitchFamily="50" charset="-128"/>
              <a:ea typeface="ＭＳ Ｐゴシック" pitchFamily="50" charset="-128"/>
            </a:endParaRPr>
          </a:p>
        </p:txBody>
      </p:sp>
      <p:sp>
        <p:nvSpPr>
          <p:cNvPr id="91" name="サブタイトル 2"/>
          <p:cNvSpPr txBox="1">
            <a:spLocks/>
          </p:cNvSpPr>
          <p:nvPr/>
        </p:nvSpPr>
        <p:spPr>
          <a:xfrm>
            <a:off x="6719396" y="5661248"/>
            <a:ext cx="1192185" cy="474432"/>
          </a:xfrm>
          <a:prstGeom prst="rect">
            <a:avLst/>
          </a:prstGeom>
          <a:solidFill>
            <a:schemeClr val="bg1"/>
          </a:solidFill>
          <a:ln w="25400">
            <a:solidFill>
              <a:srgbClr val="FF000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FF0000"/>
                </a:solidFill>
                <a:latin typeface="ＭＳ Ｐゴシック" pitchFamily="50" charset="-128"/>
                <a:ea typeface="ＭＳ Ｐゴシック" pitchFamily="50" charset="-128"/>
              </a:rPr>
              <a:t>11.0</a:t>
            </a:r>
            <a:r>
              <a:rPr lang="ja-JP" altLang="en-US" sz="2200" b="1" dirty="0" smtClean="0">
                <a:solidFill>
                  <a:srgbClr val="FF0000"/>
                </a:solidFill>
                <a:latin typeface="ＭＳ Ｐゴシック" pitchFamily="50" charset="-128"/>
                <a:ea typeface="ＭＳ Ｐゴシック" pitchFamily="50" charset="-128"/>
              </a:rPr>
              <a:t>％</a:t>
            </a:r>
            <a:endParaRPr lang="en-US" altLang="ja-JP" sz="2200" b="1" dirty="0" smtClean="0">
              <a:solidFill>
                <a:srgbClr val="FF0000"/>
              </a:solidFill>
              <a:latin typeface="ＭＳ Ｐゴシック" pitchFamily="50" charset="-128"/>
              <a:ea typeface="ＭＳ Ｐゴシック" pitchFamily="50" charset="-128"/>
            </a:endParaRPr>
          </a:p>
        </p:txBody>
      </p:sp>
      <p:sp>
        <p:nvSpPr>
          <p:cNvPr id="62" name="サブタイトル 2"/>
          <p:cNvSpPr txBox="1">
            <a:spLocks/>
          </p:cNvSpPr>
          <p:nvPr/>
        </p:nvSpPr>
        <p:spPr>
          <a:xfrm>
            <a:off x="5127057" y="5178262"/>
            <a:ext cx="1175716" cy="504056"/>
          </a:xfrm>
          <a:prstGeom prst="rect">
            <a:avLst/>
          </a:prstGeom>
          <a:solidFill>
            <a:schemeClr val="bg1"/>
          </a:solidFill>
          <a:ln w="25400">
            <a:solidFill>
              <a:srgbClr val="00B05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00B050"/>
                </a:solidFill>
                <a:latin typeface="ＭＳ Ｐゴシック" pitchFamily="50" charset="-128"/>
                <a:ea typeface="ＭＳ Ｐゴシック" pitchFamily="50" charset="-128"/>
              </a:rPr>
              <a:t>21.6%</a:t>
            </a:r>
          </a:p>
        </p:txBody>
      </p:sp>
      <p:sp>
        <p:nvSpPr>
          <p:cNvPr id="61" name="サブタイトル 2"/>
          <p:cNvSpPr txBox="1">
            <a:spLocks/>
          </p:cNvSpPr>
          <p:nvPr/>
        </p:nvSpPr>
        <p:spPr>
          <a:xfrm>
            <a:off x="5127057" y="5733256"/>
            <a:ext cx="1192185" cy="474432"/>
          </a:xfrm>
          <a:prstGeom prst="rect">
            <a:avLst/>
          </a:prstGeom>
          <a:solidFill>
            <a:schemeClr val="bg1"/>
          </a:solidFill>
          <a:ln w="25400">
            <a:solidFill>
              <a:srgbClr val="FF000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FF0000"/>
                </a:solidFill>
                <a:latin typeface="ＭＳ Ｐゴシック" pitchFamily="50" charset="-128"/>
                <a:ea typeface="ＭＳ Ｐゴシック" pitchFamily="50" charset="-128"/>
              </a:rPr>
              <a:t>7.9</a:t>
            </a:r>
            <a:r>
              <a:rPr lang="ja-JP" altLang="en-US" sz="2200" b="1" dirty="0" smtClean="0">
                <a:solidFill>
                  <a:srgbClr val="FF0000"/>
                </a:solidFill>
                <a:latin typeface="ＭＳ Ｐゴシック" pitchFamily="50" charset="-128"/>
                <a:ea typeface="ＭＳ Ｐゴシック" pitchFamily="50" charset="-128"/>
              </a:rPr>
              <a:t>％</a:t>
            </a:r>
            <a:endParaRPr lang="en-US" altLang="ja-JP" sz="2200" b="1" dirty="0" smtClean="0">
              <a:solidFill>
                <a:srgbClr val="FF0000"/>
              </a:solidFill>
              <a:latin typeface="ＭＳ Ｐゴシック" pitchFamily="50" charset="-128"/>
              <a:ea typeface="ＭＳ Ｐゴシック" pitchFamily="50" charset="-128"/>
            </a:endParaRPr>
          </a:p>
        </p:txBody>
      </p:sp>
      <p:sp>
        <p:nvSpPr>
          <p:cNvPr id="92" name="サブタイトル 2"/>
          <p:cNvSpPr txBox="1">
            <a:spLocks/>
          </p:cNvSpPr>
          <p:nvPr/>
        </p:nvSpPr>
        <p:spPr>
          <a:xfrm>
            <a:off x="6719396" y="5013176"/>
            <a:ext cx="1175716" cy="504056"/>
          </a:xfrm>
          <a:prstGeom prst="rect">
            <a:avLst/>
          </a:prstGeom>
          <a:solidFill>
            <a:schemeClr val="bg1"/>
          </a:solidFill>
          <a:ln w="25400">
            <a:solidFill>
              <a:srgbClr val="00B05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00B050"/>
                </a:solidFill>
                <a:latin typeface="ＭＳ Ｐゴシック" pitchFamily="50" charset="-128"/>
                <a:ea typeface="ＭＳ Ｐゴシック" pitchFamily="50" charset="-128"/>
              </a:rPr>
              <a:t>28.9%</a:t>
            </a:r>
          </a:p>
        </p:txBody>
      </p:sp>
      <p:sp>
        <p:nvSpPr>
          <p:cNvPr id="94" name="サブタイトル 2"/>
          <p:cNvSpPr txBox="1">
            <a:spLocks/>
          </p:cNvSpPr>
          <p:nvPr/>
        </p:nvSpPr>
        <p:spPr>
          <a:xfrm>
            <a:off x="3059832" y="5115247"/>
            <a:ext cx="1175716" cy="504056"/>
          </a:xfrm>
          <a:prstGeom prst="rect">
            <a:avLst/>
          </a:prstGeom>
          <a:solidFill>
            <a:schemeClr val="bg1"/>
          </a:solidFill>
          <a:ln w="25400">
            <a:solidFill>
              <a:srgbClr val="00B05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00B050"/>
                </a:solidFill>
                <a:latin typeface="ＭＳ Ｐゴシック" pitchFamily="50" charset="-128"/>
                <a:ea typeface="ＭＳ Ｐゴシック" pitchFamily="50" charset="-128"/>
              </a:rPr>
              <a:t>14.3%</a:t>
            </a:r>
          </a:p>
        </p:txBody>
      </p:sp>
      <p:sp>
        <p:nvSpPr>
          <p:cNvPr id="89" name="サブタイトル 2"/>
          <p:cNvSpPr txBox="1">
            <a:spLocks/>
          </p:cNvSpPr>
          <p:nvPr/>
        </p:nvSpPr>
        <p:spPr>
          <a:xfrm>
            <a:off x="443956" y="4236490"/>
            <a:ext cx="1175716" cy="504056"/>
          </a:xfrm>
          <a:prstGeom prst="rect">
            <a:avLst/>
          </a:prstGeom>
          <a:solidFill>
            <a:schemeClr val="bg1"/>
          </a:solidFill>
          <a:ln w="25400">
            <a:solidFill>
              <a:srgbClr val="00B05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00B050"/>
                </a:solidFill>
                <a:latin typeface="ＭＳ Ｐゴシック" pitchFamily="50" charset="-128"/>
                <a:ea typeface="ＭＳ Ｐゴシック" pitchFamily="50" charset="-128"/>
              </a:rPr>
              <a:t>57.9%</a:t>
            </a:r>
          </a:p>
        </p:txBody>
      </p:sp>
      <p:sp>
        <p:nvSpPr>
          <p:cNvPr id="90" name="サブタイトル 2"/>
          <p:cNvSpPr txBox="1">
            <a:spLocks/>
          </p:cNvSpPr>
          <p:nvPr/>
        </p:nvSpPr>
        <p:spPr>
          <a:xfrm>
            <a:off x="449229" y="5165364"/>
            <a:ext cx="1192185" cy="474432"/>
          </a:xfrm>
          <a:prstGeom prst="rect">
            <a:avLst/>
          </a:prstGeom>
          <a:solidFill>
            <a:schemeClr val="bg1"/>
          </a:solidFill>
          <a:ln w="25400">
            <a:solidFill>
              <a:srgbClr val="FF000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200" b="1" dirty="0" smtClean="0">
                <a:solidFill>
                  <a:srgbClr val="FF0000"/>
                </a:solidFill>
                <a:latin typeface="ＭＳ Ｐゴシック" pitchFamily="50" charset="-128"/>
                <a:ea typeface="ＭＳ Ｐゴシック" pitchFamily="50" charset="-128"/>
              </a:rPr>
              <a:t>25.2</a:t>
            </a:r>
            <a:r>
              <a:rPr lang="ja-JP" altLang="en-US" sz="2200" b="1" dirty="0" smtClean="0">
                <a:solidFill>
                  <a:srgbClr val="FF0000"/>
                </a:solidFill>
                <a:latin typeface="ＭＳ Ｐゴシック" pitchFamily="50" charset="-128"/>
                <a:ea typeface="ＭＳ Ｐゴシック" pitchFamily="50" charset="-128"/>
              </a:rPr>
              <a:t>％</a:t>
            </a:r>
            <a:endParaRPr lang="en-US" altLang="ja-JP" sz="2200" b="1" dirty="0" smtClean="0">
              <a:solidFill>
                <a:srgbClr val="FF0000"/>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905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1" nodeType="click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500" fill="hold"/>
                                        <p:tgtEl>
                                          <p:spTgt spid="90"/>
                                        </p:tgtEl>
                                        <p:attrNameLst>
                                          <p:attrName>ppt_w</p:attrName>
                                        </p:attrNameLst>
                                      </p:cBhvr>
                                      <p:tavLst>
                                        <p:tav tm="0">
                                          <p:val>
                                            <p:fltVal val="0"/>
                                          </p:val>
                                        </p:tav>
                                        <p:tav tm="100000">
                                          <p:val>
                                            <p:strVal val="#ppt_w"/>
                                          </p:val>
                                        </p:tav>
                                      </p:tavLst>
                                    </p:anim>
                                    <p:anim calcmode="lin" valueType="num">
                                      <p:cBhvr>
                                        <p:cTn id="16" dur="500" fill="hold"/>
                                        <p:tgtEl>
                                          <p:spTgt spid="90"/>
                                        </p:tgtEl>
                                        <p:attrNameLst>
                                          <p:attrName>ppt_h</p:attrName>
                                        </p:attrNameLst>
                                      </p:cBhvr>
                                      <p:tavLst>
                                        <p:tav tm="0">
                                          <p:val>
                                            <p:fltVal val="0"/>
                                          </p:val>
                                        </p:tav>
                                        <p:tav tm="100000">
                                          <p:val>
                                            <p:strVal val="#ppt_h"/>
                                          </p:val>
                                        </p:tav>
                                      </p:tavLst>
                                    </p:anim>
                                    <p:animEffect transition="in" filter="fade">
                                      <p:cBhvr>
                                        <p:cTn id="17" dur="500"/>
                                        <p:tgtEl>
                                          <p:spTgt spid="9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p:cTn id="25" dur="500" fill="hold"/>
                                        <p:tgtEl>
                                          <p:spTgt spid="89"/>
                                        </p:tgtEl>
                                        <p:attrNameLst>
                                          <p:attrName>ppt_w</p:attrName>
                                        </p:attrNameLst>
                                      </p:cBhvr>
                                      <p:tavLst>
                                        <p:tav tm="0">
                                          <p:val>
                                            <p:fltVal val="0"/>
                                          </p:val>
                                        </p:tav>
                                        <p:tav tm="100000">
                                          <p:val>
                                            <p:strVal val="#ppt_w"/>
                                          </p:val>
                                        </p:tav>
                                      </p:tavLst>
                                    </p:anim>
                                    <p:anim calcmode="lin" valueType="num">
                                      <p:cBhvr>
                                        <p:cTn id="26" dur="500" fill="hold"/>
                                        <p:tgtEl>
                                          <p:spTgt spid="89"/>
                                        </p:tgtEl>
                                        <p:attrNameLst>
                                          <p:attrName>ppt_h</p:attrName>
                                        </p:attrNameLst>
                                      </p:cBhvr>
                                      <p:tavLst>
                                        <p:tav tm="0">
                                          <p:val>
                                            <p:fltVal val="0"/>
                                          </p:val>
                                        </p:tav>
                                        <p:tav tm="100000">
                                          <p:val>
                                            <p:strVal val="#ppt_h"/>
                                          </p:val>
                                        </p:tav>
                                      </p:tavLst>
                                    </p:anim>
                                    <p:animEffect transition="in" filter="fade">
                                      <p:cBhvr>
                                        <p:cTn id="27" dur="500"/>
                                        <p:tgtEl>
                                          <p:spTgt spid="8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par>
                                <p:cTn id="38" presetID="10" presetClass="exit" presetSubtype="0" fill="hold" grpId="1" nodeType="withEffect">
                                  <p:stCondLst>
                                    <p:cond delay="0"/>
                                  </p:stCondLst>
                                  <p:childTnLst>
                                    <p:animEffect transition="out" filter="fade">
                                      <p:cBhvr>
                                        <p:cTn id="39" dur="500"/>
                                        <p:tgtEl>
                                          <p:spTgt spid="61"/>
                                        </p:tgtEl>
                                      </p:cBhvr>
                                    </p:animEffect>
                                    <p:set>
                                      <p:cBhvr>
                                        <p:cTn id="40" dur="1" fill="hold">
                                          <p:stCondLst>
                                            <p:cond delay="499"/>
                                          </p:stCondLst>
                                        </p:cTn>
                                        <p:tgtEl>
                                          <p:spTgt spid="6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ppt_x"/>
                                          </p:val>
                                        </p:tav>
                                        <p:tav tm="100000">
                                          <p:val>
                                            <p:strVal val="#ppt_x"/>
                                          </p:val>
                                        </p:tav>
                                      </p:tavLst>
                                    </p:anim>
                                    <p:anim calcmode="lin" valueType="num">
                                      <p:cBhvr additive="base">
                                        <p:cTn id="55" dur="5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ppt_x"/>
                                          </p:val>
                                        </p:tav>
                                        <p:tav tm="100000">
                                          <p:val>
                                            <p:strVal val="#ppt_x"/>
                                          </p:val>
                                        </p:tav>
                                      </p:tavLst>
                                    </p:anim>
                                    <p:anim calcmode="lin" valueType="num">
                                      <p:cBhvr additive="base">
                                        <p:cTn id="59" dur="500" fill="hold"/>
                                        <p:tgtEl>
                                          <p:spTgt spid="65"/>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16" presetClass="entr" presetSubtype="37"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barn(outVertical)">
                                      <p:cBhvr>
                                        <p:cTn id="63" dur="500"/>
                                        <p:tgtEl>
                                          <p:spTgt spid="74"/>
                                        </p:tgtEl>
                                      </p:cBhvr>
                                    </p:animEffect>
                                  </p:childTnLst>
                                </p:cTn>
                              </p:par>
                              <p:par>
                                <p:cTn id="64" presetID="16" presetClass="entr" presetSubtype="37" fill="hold"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outVertical)">
                                      <p:cBhvr>
                                        <p:cTn id="66" dur="500"/>
                                        <p:tgtEl>
                                          <p:spTgt spid="82"/>
                                        </p:tgtEl>
                                      </p:cBhvr>
                                    </p:animEffect>
                                  </p:childTnLst>
                                </p:cTn>
                              </p:par>
                              <p:par>
                                <p:cTn id="67" presetID="16" presetClass="entr" presetSubtype="37"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barn(outVertical)">
                                      <p:cBhvr>
                                        <p:cTn id="69" dur="500"/>
                                        <p:tgtEl>
                                          <p:spTgt spid="84"/>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1"/>
                                        </p:tgtEl>
                                        <p:attrNameLst>
                                          <p:attrName>style.visibility</p:attrName>
                                        </p:attrNameLst>
                                      </p:cBhvr>
                                      <p:to>
                                        <p:strVal val="visible"/>
                                      </p:to>
                                    </p:set>
                                    <p:anim calcmode="lin" valueType="num">
                                      <p:cBhvr>
                                        <p:cTn id="84" dur="500" fill="hold"/>
                                        <p:tgtEl>
                                          <p:spTgt spid="91"/>
                                        </p:tgtEl>
                                        <p:attrNameLst>
                                          <p:attrName>ppt_w</p:attrName>
                                        </p:attrNameLst>
                                      </p:cBhvr>
                                      <p:tavLst>
                                        <p:tav tm="0">
                                          <p:val>
                                            <p:fltVal val="0"/>
                                          </p:val>
                                        </p:tav>
                                        <p:tav tm="100000">
                                          <p:val>
                                            <p:strVal val="#ppt_w"/>
                                          </p:val>
                                        </p:tav>
                                      </p:tavLst>
                                    </p:anim>
                                    <p:anim calcmode="lin" valueType="num">
                                      <p:cBhvr>
                                        <p:cTn id="85" dur="500" fill="hold"/>
                                        <p:tgtEl>
                                          <p:spTgt spid="91"/>
                                        </p:tgtEl>
                                        <p:attrNameLst>
                                          <p:attrName>ppt_h</p:attrName>
                                        </p:attrNameLst>
                                      </p:cBhvr>
                                      <p:tavLst>
                                        <p:tav tm="0">
                                          <p:val>
                                            <p:fltVal val="0"/>
                                          </p:val>
                                        </p:tav>
                                        <p:tav tm="100000">
                                          <p:val>
                                            <p:strVal val="#ppt_h"/>
                                          </p:val>
                                        </p:tav>
                                      </p:tavLst>
                                    </p:anim>
                                    <p:animEffect transition="in" filter="fade">
                                      <p:cBhvr>
                                        <p:cTn id="86" dur="500"/>
                                        <p:tgtEl>
                                          <p:spTgt spid="9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anim calcmode="lin" valueType="num">
                                      <p:cBhvr>
                                        <p:cTn id="89" dur="500" fill="hold"/>
                                        <p:tgtEl>
                                          <p:spTgt spid="93"/>
                                        </p:tgtEl>
                                        <p:attrNameLst>
                                          <p:attrName>ppt_w</p:attrName>
                                        </p:attrNameLst>
                                      </p:cBhvr>
                                      <p:tavLst>
                                        <p:tav tm="0">
                                          <p:val>
                                            <p:fltVal val="0"/>
                                          </p:val>
                                        </p:tav>
                                        <p:tav tm="100000">
                                          <p:val>
                                            <p:strVal val="#ppt_w"/>
                                          </p:val>
                                        </p:tav>
                                      </p:tavLst>
                                    </p:anim>
                                    <p:anim calcmode="lin" valueType="num">
                                      <p:cBhvr>
                                        <p:cTn id="90" dur="500" fill="hold"/>
                                        <p:tgtEl>
                                          <p:spTgt spid="93"/>
                                        </p:tgtEl>
                                        <p:attrNameLst>
                                          <p:attrName>ppt_h</p:attrName>
                                        </p:attrNameLst>
                                      </p:cBhvr>
                                      <p:tavLst>
                                        <p:tav tm="0">
                                          <p:val>
                                            <p:fltVal val="0"/>
                                          </p:val>
                                        </p:tav>
                                        <p:tav tm="100000">
                                          <p:val>
                                            <p:strVal val="#ppt_h"/>
                                          </p:val>
                                        </p:tav>
                                      </p:tavLst>
                                    </p:anim>
                                    <p:animEffect transition="in" filter="fade">
                                      <p:cBhvr>
                                        <p:cTn id="91" dur="500"/>
                                        <p:tgtEl>
                                          <p:spTgt spid="9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 calcmode="lin" valueType="num">
                                      <p:cBhvr>
                                        <p:cTn id="94" dur="500" fill="hold"/>
                                        <p:tgtEl>
                                          <p:spTgt spid="92"/>
                                        </p:tgtEl>
                                        <p:attrNameLst>
                                          <p:attrName>ppt_w</p:attrName>
                                        </p:attrNameLst>
                                      </p:cBhvr>
                                      <p:tavLst>
                                        <p:tav tm="0">
                                          <p:val>
                                            <p:fltVal val="0"/>
                                          </p:val>
                                        </p:tav>
                                        <p:tav tm="100000">
                                          <p:val>
                                            <p:strVal val="#ppt_w"/>
                                          </p:val>
                                        </p:tav>
                                      </p:tavLst>
                                    </p:anim>
                                    <p:anim calcmode="lin" valueType="num">
                                      <p:cBhvr>
                                        <p:cTn id="95" dur="500" fill="hold"/>
                                        <p:tgtEl>
                                          <p:spTgt spid="92"/>
                                        </p:tgtEl>
                                        <p:attrNameLst>
                                          <p:attrName>ppt_h</p:attrName>
                                        </p:attrNameLst>
                                      </p:cBhvr>
                                      <p:tavLst>
                                        <p:tav tm="0">
                                          <p:val>
                                            <p:fltVal val="0"/>
                                          </p:val>
                                        </p:tav>
                                        <p:tav tm="100000">
                                          <p:val>
                                            <p:strVal val="#ppt_h"/>
                                          </p:val>
                                        </p:tav>
                                      </p:tavLst>
                                    </p:anim>
                                    <p:animEffect transition="in" filter="fade">
                                      <p:cBhvr>
                                        <p:cTn id="96" dur="500"/>
                                        <p:tgtEl>
                                          <p:spTgt spid="9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Effect transition="in" filter="fade">
                                      <p:cBhvr>
                                        <p:cTn id="101" dur="500"/>
                                        <p:tgtEl>
                                          <p:spTgt spid="94"/>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grpId="2" nodeType="clickEffect">
                                  <p:stCondLst>
                                    <p:cond delay="0"/>
                                  </p:stCondLst>
                                  <p:childTnLst>
                                    <p:animScale>
                                      <p:cBhvr>
                                        <p:cTn id="105" dur="2000" fill="hold"/>
                                        <p:tgtEl>
                                          <p:spTgt spid="90"/>
                                        </p:tgtEl>
                                      </p:cBhvr>
                                      <p:by x="150000" y="150000"/>
                                    </p:animScale>
                                  </p:childTnLst>
                                </p:cTn>
                              </p:par>
                              <p:par>
                                <p:cTn id="106" presetID="6" presetClass="emph" presetSubtype="0" fill="hold" grpId="2" nodeType="withEffect">
                                  <p:stCondLst>
                                    <p:cond delay="0"/>
                                  </p:stCondLst>
                                  <p:childTnLst>
                                    <p:animScale>
                                      <p:cBhvr>
                                        <p:cTn id="107" dur="2000" fill="hold"/>
                                        <p:tgtEl>
                                          <p:spTgt spid="89"/>
                                        </p:tgtEl>
                                      </p:cBhvr>
                                      <p:by x="150000" y="150000"/>
                                    </p:animScale>
                                  </p:childTnLst>
                                </p:cTn>
                              </p:par>
                              <p:par>
                                <p:cTn id="108" presetID="6" presetClass="emph" presetSubtype="0" fill="hold" grpId="1" nodeType="withEffect">
                                  <p:stCondLst>
                                    <p:cond delay="0"/>
                                  </p:stCondLst>
                                  <p:childTnLst>
                                    <p:animScale>
                                      <p:cBhvr>
                                        <p:cTn id="109" dur="2000" fill="hold"/>
                                        <p:tgtEl>
                                          <p:spTgt spid="91"/>
                                        </p:tgtEl>
                                      </p:cBhvr>
                                      <p:by x="150000" y="150000"/>
                                    </p:animScale>
                                  </p:childTnLst>
                                </p:cTn>
                              </p:par>
                              <p:par>
                                <p:cTn id="110" presetID="6" presetClass="emph" presetSubtype="0" fill="hold" grpId="1" nodeType="withEffect">
                                  <p:stCondLst>
                                    <p:cond delay="0"/>
                                  </p:stCondLst>
                                  <p:childTnLst>
                                    <p:animScale>
                                      <p:cBhvr>
                                        <p:cTn id="111" dur="2000" fill="hold"/>
                                        <p:tgtEl>
                                          <p:spTgt spid="9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6" grpId="0" animBg="1"/>
      <p:bldP spid="87" grpId="0" animBg="1"/>
      <p:bldP spid="88" grpId="0" animBg="1"/>
      <p:bldP spid="7" grpId="0" animBg="1"/>
      <p:bldP spid="7" grpId="1" animBg="1"/>
      <p:bldP spid="8" grpId="0" animBg="1"/>
      <p:bldP spid="8" grpId="1" animBg="1"/>
      <p:bldP spid="93" grpId="0" animBg="1"/>
      <p:bldP spid="91" grpId="0" animBg="1"/>
      <p:bldP spid="91" grpId="1" animBg="1"/>
      <p:bldP spid="62" grpId="0" animBg="1"/>
      <p:bldP spid="62" grpId="1" animBg="1"/>
      <p:bldP spid="61" grpId="0" animBg="1"/>
      <p:bldP spid="61" grpId="1" animBg="1"/>
      <p:bldP spid="92" grpId="0" animBg="1"/>
      <p:bldP spid="92" grpId="1" animBg="1"/>
      <p:bldP spid="94" grpId="0" animBg="1"/>
      <p:bldP spid="89" grpId="1" animBg="1"/>
      <p:bldP spid="89" grpId="2" animBg="1"/>
      <p:bldP spid="90" grpId="1" animBg="1"/>
      <p:bldP spid="9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827584" y="1052736"/>
            <a:ext cx="7272808" cy="2304256"/>
          </a:xfrm>
          <a:prstGeom prst="rect">
            <a:avLst/>
          </a:prstGeom>
          <a:solidFill>
            <a:schemeClr val="bg1"/>
          </a:solidFill>
          <a:ln w="12700" cmpd="sng">
            <a:noFill/>
          </a:ln>
          <a:effectLst>
            <a:glow rad="152400">
              <a:srgbClr val="FF0000">
                <a:alpha val="40000"/>
              </a:srgbClr>
            </a:glow>
          </a:effectLst>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2800" dirty="0">
                <a:solidFill>
                  <a:schemeClr val="tx1"/>
                </a:solidFill>
                <a:latin typeface="ＭＳ Ｐゴシック" pitchFamily="50" charset="-128"/>
                <a:ea typeface="ＭＳ Ｐゴシック" pitchFamily="50" charset="-128"/>
              </a:rPr>
              <a:t>～残留塩素低減化を推進～</a:t>
            </a:r>
            <a:r>
              <a:rPr lang="ja-JP" altLang="en-US" sz="2800" u="sng" dirty="0">
                <a:solidFill>
                  <a:schemeClr val="tx1"/>
                </a:solidFill>
                <a:latin typeface="ＭＳ Ｐゴシック" pitchFamily="50" charset="-128"/>
                <a:ea typeface="ＭＳ Ｐゴシック" pitchFamily="50" charset="-128"/>
              </a:rPr>
              <a:t>　</a:t>
            </a:r>
            <a:endParaRPr lang="en-US" altLang="ja-JP" sz="2800" u="sng" dirty="0" smtClean="0">
              <a:solidFill>
                <a:schemeClr val="tx1"/>
              </a:solidFill>
              <a:latin typeface="ＭＳ Ｐゴシック" pitchFamily="50" charset="-128"/>
              <a:ea typeface="ＭＳ Ｐゴシック" pitchFamily="50" charset="-128"/>
            </a:endParaRPr>
          </a:p>
          <a:p>
            <a:pPr marL="0" indent="0" algn="ctr">
              <a:buNone/>
            </a:pPr>
            <a:r>
              <a:rPr lang="ja-JP" altLang="en-US" sz="2800" dirty="0" smtClean="0">
                <a:solidFill>
                  <a:schemeClr val="tx1"/>
                </a:solidFill>
                <a:latin typeface="ＭＳ Ｐゴシック" pitchFamily="50" charset="-128"/>
                <a:ea typeface="ＭＳ Ｐゴシック" pitchFamily="50" charset="-128"/>
              </a:rPr>
              <a:t>横浜市独自の水質目標</a:t>
            </a:r>
            <a:endParaRPr lang="en-US" altLang="ja-JP" sz="2800" dirty="0" smtClean="0">
              <a:solidFill>
                <a:schemeClr val="tx1"/>
              </a:solidFill>
              <a:latin typeface="ＭＳ Ｐゴシック" pitchFamily="50" charset="-128"/>
              <a:ea typeface="ＭＳ Ｐゴシック" pitchFamily="50" charset="-128"/>
            </a:endParaRPr>
          </a:p>
          <a:p>
            <a:pPr marL="0" indent="0" algn="ctr">
              <a:buNone/>
            </a:pPr>
            <a:r>
              <a:rPr lang="ja-JP" altLang="en-US" sz="2800" u="sng" dirty="0">
                <a:solidFill>
                  <a:schemeClr val="tx1"/>
                </a:solidFill>
                <a:latin typeface="ＭＳ Ｐゴシック" pitchFamily="50" charset="-128"/>
                <a:ea typeface="ＭＳ Ｐゴシック" pitchFamily="50" charset="-128"/>
              </a:rPr>
              <a:t>市内</a:t>
            </a:r>
            <a:r>
              <a:rPr lang="ja-JP" altLang="en-US" sz="2800" u="sng" dirty="0" smtClean="0">
                <a:solidFill>
                  <a:schemeClr val="tx1"/>
                </a:solidFill>
                <a:latin typeface="ＭＳ Ｐゴシック" pitchFamily="50" charset="-128"/>
                <a:ea typeface="ＭＳ Ｐゴシック" pitchFamily="50" charset="-128"/>
              </a:rPr>
              <a:t>平均</a:t>
            </a:r>
            <a:r>
              <a:rPr lang="ja-JP" altLang="en-US" sz="2800" u="sng" dirty="0">
                <a:solidFill>
                  <a:schemeClr val="tx1"/>
                </a:solidFill>
                <a:latin typeface="ＭＳ Ｐゴシック" pitchFamily="50" charset="-128"/>
                <a:ea typeface="ＭＳ Ｐゴシック" pitchFamily="50" charset="-128"/>
              </a:rPr>
              <a:t>の</a:t>
            </a:r>
            <a:r>
              <a:rPr lang="ja-JP" altLang="en-US" sz="2800" u="sng" dirty="0" smtClean="0">
                <a:solidFill>
                  <a:schemeClr val="tx1"/>
                </a:solidFill>
                <a:latin typeface="ＭＳ Ｐゴシック" pitchFamily="50" charset="-128"/>
                <a:ea typeface="ＭＳ Ｐゴシック" pitchFamily="50" charset="-128"/>
              </a:rPr>
              <a:t>残留</a:t>
            </a:r>
            <a:r>
              <a:rPr lang="ja-JP" altLang="en-US" sz="2800" u="sng" dirty="0">
                <a:solidFill>
                  <a:schemeClr val="tx1"/>
                </a:solidFill>
                <a:latin typeface="ＭＳ Ｐゴシック" pitchFamily="50" charset="-128"/>
                <a:ea typeface="ＭＳ Ｐゴシック" pitchFamily="50" charset="-128"/>
              </a:rPr>
              <a:t>塩素</a:t>
            </a:r>
            <a:r>
              <a:rPr lang="ja-JP" altLang="en-US" sz="2800" u="sng" dirty="0" smtClean="0">
                <a:solidFill>
                  <a:schemeClr val="tx1"/>
                </a:solidFill>
                <a:latin typeface="ＭＳ Ｐゴシック" pitchFamily="50" charset="-128"/>
                <a:ea typeface="ＭＳ Ｐゴシック" pitchFamily="50" charset="-128"/>
              </a:rPr>
              <a:t>濃度：</a:t>
            </a:r>
            <a:r>
              <a:rPr lang="en-US" altLang="ja-JP" sz="2800" u="sng" dirty="0" smtClean="0">
                <a:solidFill>
                  <a:schemeClr val="tx1"/>
                </a:solidFill>
                <a:latin typeface="ＭＳ Ｐゴシック" pitchFamily="50" charset="-128"/>
                <a:ea typeface="ＭＳ Ｐゴシック" pitchFamily="50" charset="-128"/>
              </a:rPr>
              <a:t>0.40mg/l</a:t>
            </a:r>
            <a:r>
              <a:rPr lang="ja-JP" altLang="en-US" sz="2800" u="sng" dirty="0">
                <a:solidFill>
                  <a:schemeClr val="tx1"/>
                </a:solidFill>
                <a:latin typeface="ＭＳ Ｐゴシック" pitchFamily="50" charset="-128"/>
                <a:ea typeface="ＭＳ Ｐゴシック" pitchFamily="50" charset="-128"/>
              </a:rPr>
              <a:t>以下</a:t>
            </a:r>
            <a:endParaRPr lang="en-US" altLang="ja-JP" sz="2800" u="sng" dirty="0" smtClean="0">
              <a:solidFill>
                <a:schemeClr val="tx1"/>
              </a:solidFill>
              <a:latin typeface="ＭＳ Ｐゴシック" pitchFamily="50" charset="-128"/>
              <a:ea typeface="ＭＳ Ｐゴシック" pitchFamily="50" charset="-128"/>
            </a:endParaRPr>
          </a:p>
          <a:p>
            <a:pPr marL="0" indent="0" algn="ctr">
              <a:buNone/>
            </a:pPr>
            <a:r>
              <a:rPr lang="en-US" altLang="ja-JP" sz="2800" u="sng" dirty="0" smtClean="0">
                <a:solidFill>
                  <a:schemeClr val="tx1"/>
                </a:solidFill>
                <a:latin typeface="ＭＳ Ｐゴシック" pitchFamily="50" charset="-128"/>
                <a:ea typeface="ＭＳ Ｐゴシック" pitchFamily="50" charset="-128"/>
              </a:rPr>
              <a:t>(</a:t>
            </a:r>
            <a:r>
              <a:rPr lang="ja-JP" altLang="en-US" sz="2800" u="sng" dirty="0" smtClean="0">
                <a:solidFill>
                  <a:schemeClr val="tx1"/>
                </a:solidFill>
                <a:latin typeface="ＭＳ Ｐゴシック" pitchFamily="50" charset="-128"/>
                <a:ea typeface="ＭＳ Ｐゴシック" pitchFamily="50" charset="-128"/>
              </a:rPr>
              <a:t>おいしい水の水質要件：</a:t>
            </a:r>
            <a:r>
              <a:rPr lang="en-US" altLang="ja-JP" sz="2800" u="sng" dirty="0" smtClean="0">
                <a:solidFill>
                  <a:schemeClr val="tx1"/>
                </a:solidFill>
                <a:latin typeface="ＭＳ Ｐゴシック" pitchFamily="50" charset="-128"/>
                <a:ea typeface="ＭＳ Ｐゴシック" pitchFamily="50" charset="-128"/>
              </a:rPr>
              <a:t>0.40mg/l</a:t>
            </a:r>
            <a:r>
              <a:rPr lang="ja-JP" altLang="en-US" sz="2800" u="sng" dirty="0" smtClean="0">
                <a:solidFill>
                  <a:schemeClr val="tx1"/>
                </a:solidFill>
                <a:latin typeface="ＭＳ Ｐゴシック" pitchFamily="50" charset="-128"/>
                <a:ea typeface="ＭＳ Ｐゴシック" pitchFamily="50" charset="-128"/>
              </a:rPr>
              <a:t>以下</a:t>
            </a:r>
            <a:r>
              <a:rPr lang="en-US" altLang="ja-JP" sz="2800" u="sng" dirty="0" smtClean="0">
                <a:solidFill>
                  <a:schemeClr val="tx1"/>
                </a:solidFill>
                <a:latin typeface="ＭＳ Ｐゴシック" pitchFamily="50" charset="-128"/>
                <a:ea typeface="ＭＳ Ｐゴシック" pitchFamily="50" charset="-128"/>
              </a:rPr>
              <a:t>)</a:t>
            </a:r>
            <a:r>
              <a:rPr lang="ja-JP" altLang="en-US" sz="2800" dirty="0" smtClean="0">
                <a:solidFill>
                  <a:schemeClr val="tx1"/>
                </a:solidFill>
                <a:latin typeface="ＭＳ Ｐゴシック" pitchFamily="50" charset="-128"/>
                <a:ea typeface="ＭＳ Ｐゴシック" pitchFamily="50" charset="-128"/>
              </a:rPr>
              <a:t>　　　　</a:t>
            </a:r>
            <a:endParaRPr lang="en-US" altLang="ja-JP" sz="2800" dirty="0" smtClean="0">
              <a:solidFill>
                <a:schemeClr val="tx1"/>
              </a:solidFill>
              <a:latin typeface="ＭＳ Ｐゴシック" pitchFamily="50" charset="-128"/>
              <a:ea typeface="ＭＳ Ｐゴシック" pitchFamily="50" charset="-128"/>
            </a:endParaRPr>
          </a:p>
        </p:txBody>
      </p:sp>
      <p:sp>
        <p:nvSpPr>
          <p:cNvPr id="9" name="タイトル 1"/>
          <p:cNvSpPr txBox="1">
            <a:spLocks/>
          </p:cNvSpPr>
          <p:nvPr/>
        </p:nvSpPr>
        <p:spPr>
          <a:xfrm>
            <a:off x="3275856" y="-99392"/>
            <a:ext cx="2376264" cy="1080120"/>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4000" dirty="0">
                <a:latin typeface="ＭＳ Ｐゴシック" pitchFamily="50" charset="-128"/>
                <a:ea typeface="ＭＳ Ｐゴシック" pitchFamily="50" charset="-128"/>
              </a:rPr>
              <a:t>はじめに</a:t>
            </a:r>
          </a:p>
        </p:txBody>
      </p:sp>
      <p:grpSp>
        <p:nvGrpSpPr>
          <p:cNvPr id="2" name="グループ化 1"/>
          <p:cNvGrpSpPr/>
          <p:nvPr/>
        </p:nvGrpSpPr>
        <p:grpSpPr>
          <a:xfrm>
            <a:off x="467544" y="3626686"/>
            <a:ext cx="3600400" cy="1170464"/>
            <a:chOff x="467544" y="3511138"/>
            <a:chExt cx="3600400" cy="1170464"/>
          </a:xfrm>
        </p:grpSpPr>
        <p:sp>
          <p:nvSpPr>
            <p:cNvPr id="5" name="サブタイトル 2"/>
            <p:cNvSpPr txBox="1">
              <a:spLocks/>
            </p:cNvSpPr>
            <p:nvPr/>
          </p:nvSpPr>
          <p:spPr>
            <a:xfrm>
              <a:off x="539552" y="3511138"/>
              <a:ext cx="3528392" cy="109845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dirty="0" smtClean="0">
                  <a:solidFill>
                    <a:schemeClr val="tx1"/>
                  </a:solidFill>
                  <a:latin typeface="ＭＳ Ｐゴシック" pitchFamily="50" charset="-128"/>
                  <a:ea typeface="ＭＳ Ｐゴシック" pitchFamily="50" charset="-128"/>
                </a:rPr>
                <a:t>水道管（鋼管・鋳鉄管等の鉄管）の老朽化　　　　</a:t>
              </a:r>
              <a:endParaRPr lang="en-US" altLang="ja-JP" dirty="0" smtClean="0">
                <a:solidFill>
                  <a:schemeClr val="tx1"/>
                </a:solidFill>
                <a:latin typeface="ＭＳ Ｐゴシック" pitchFamily="50" charset="-128"/>
                <a:ea typeface="ＭＳ Ｐゴシック" pitchFamily="50" charset="-128"/>
              </a:endParaRPr>
            </a:p>
          </p:txBody>
        </p:sp>
        <p:sp>
          <p:nvSpPr>
            <p:cNvPr id="10" name="AutoShape 8"/>
            <p:cNvSpPr>
              <a:spLocks noChangeArrowheads="1"/>
            </p:cNvSpPr>
            <p:nvPr/>
          </p:nvSpPr>
          <p:spPr bwMode="auto">
            <a:xfrm>
              <a:off x="467544" y="3514960"/>
              <a:ext cx="3600400" cy="1166642"/>
            </a:xfrm>
            <a:prstGeom prst="roundRect">
              <a:avLst>
                <a:gd name="adj" fmla="val 16667"/>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p>
          </p:txBody>
        </p:sp>
      </p:grpSp>
      <p:grpSp>
        <p:nvGrpSpPr>
          <p:cNvPr id="3" name="グループ化 2"/>
          <p:cNvGrpSpPr/>
          <p:nvPr/>
        </p:nvGrpSpPr>
        <p:grpSpPr>
          <a:xfrm>
            <a:off x="4436367" y="3540731"/>
            <a:ext cx="4571999" cy="1297498"/>
            <a:chOff x="4436367" y="3405735"/>
            <a:chExt cx="4571999" cy="1115456"/>
          </a:xfrm>
        </p:grpSpPr>
        <p:sp>
          <p:nvSpPr>
            <p:cNvPr id="6" name="サブタイトル 2"/>
            <p:cNvSpPr txBox="1">
              <a:spLocks/>
            </p:cNvSpPr>
            <p:nvPr/>
          </p:nvSpPr>
          <p:spPr>
            <a:xfrm>
              <a:off x="4436367" y="3405735"/>
              <a:ext cx="4571999" cy="111545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dirty="0">
                  <a:solidFill>
                    <a:schemeClr val="tx1"/>
                  </a:solidFill>
                  <a:latin typeface="ＭＳ Ｐゴシック" pitchFamily="50" charset="-128"/>
                  <a:ea typeface="ＭＳ Ｐゴシック" pitchFamily="50" charset="-128"/>
                </a:rPr>
                <a:t>行き止まり</a:t>
              </a:r>
              <a:r>
                <a:rPr lang="ja-JP" altLang="en-US" dirty="0" smtClean="0">
                  <a:solidFill>
                    <a:schemeClr val="tx1"/>
                  </a:solidFill>
                  <a:latin typeface="ＭＳ Ｐゴシック" pitchFamily="50" charset="-128"/>
                  <a:ea typeface="ＭＳ Ｐゴシック" pitchFamily="50" charset="-128"/>
                </a:rPr>
                <a:t>管</a:t>
              </a:r>
              <a:r>
                <a:rPr lang="ja-JP" altLang="en-US" dirty="0">
                  <a:solidFill>
                    <a:schemeClr val="tx1"/>
                  </a:solidFill>
                  <a:latin typeface="ＭＳ Ｐゴシック" pitchFamily="50" charset="-128"/>
                  <a:ea typeface="ＭＳ Ｐゴシック" pitchFamily="50" charset="-128"/>
                </a:rPr>
                <a:t>路</a:t>
              </a:r>
              <a:endParaRPr lang="en-US" altLang="ja-JP" dirty="0" smtClean="0">
                <a:solidFill>
                  <a:schemeClr val="tx1"/>
                </a:solidFill>
                <a:latin typeface="ＭＳ Ｐゴシック" pitchFamily="50" charset="-128"/>
                <a:ea typeface="ＭＳ Ｐゴシック" pitchFamily="50" charset="-128"/>
              </a:endParaRPr>
            </a:p>
            <a:p>
              <a:pPr marL="0" indent="0">
                <a:buNone/>
              </a:pPr>
              <a:r>
                <a:rPr lang="ja-JP" altLang="en-US" dirty="0" smtClean="0">
                  <a:solidFill>
                    <a:schemeClr val="tx1"/>
                  </a:solidFill>
                  <a:latin typeface="ＭＳ Ｐゴシック" pitchFamily="50" charset="-128"/>
                  <a:ea typeface="ＭＳ Ｐゴシック" pitchFamily="50" charset="-128"/>
                </a:rPr>
                <a:t>水運用上，水流が</a:t>
              </a:r>
              <a:r>
                <a:rPr lang="ja-JP" altLang="en-US" dirty="0">
                  <a:solidFill>
                    <a:schemeClr val="tx1"/>
                  </a:solidFill>
                  <a:latin typeface="ＭＳ Ｐゴシック" pitchFamily="50" charset="-128"/>
                  <a:ea typeface="ＭＳ Ｐゴシック" pitchFamily="50" charset="-128"/>
                </a:rPr>
                <a:t>停滞</a:t>
              </a:r>
              <a:r>
                <a:rPr lang="ja-JP" altLang="en-US" dirty="0" smtClean="0">
                  <a:solidFill>
                    <a:schemeClr val="tx1"/>
                  </a:solidFill>
                  <a:latin typeface="ＭＳ Ｐゴシック" pitchFamily="50" charset="-128"/>
                  <a:ea typeface="ＭＳ Ｐゴシック" pitchFamily="50" charset="-128"/>
                </a:rPr>
                <a:t>する管路　　　</a:t>
              </a:r>
              <a:endParaRPr lang="en-US" altLang="ja-JP" dirty="0" smtClean="0">
                <a:solidFill>
                  <a:schemeClr val="tx1"/>
                </a:solidFill>
                <a:latin typeface="ＭＳ Ｐゴシック" pitchFamily="50" charset="-128"/>
                <a:ea typeface="ＭＳ Ｐゴシック" pitchFamily="50" charset="-128"/>
              </a:endParaRPr>
            </a:p>
          </p:txBody>
        </p:sp>
        <p:sp>
          <p:nvSpPr>
            <p:cNvPr id="11" name="AutoShape 8"/>
            <p:cNvSpPr>
              <a:spLocks noChangeArrowheads="1"/>
            </p:cNvSpPr>
            <p:nvPr/>
          </p:nvSpPr>
          <p:spPr bwMode="auto">
            <a:xfrm>
              <a:off x="4449067" y="3487174"/>
              <a:ext cx="4248473" cy="998706"/>
            </a:xfrm>
            <a:prstGeom prst="roundRect">
              <a:avLst>
                <a:gd name="adj" fmla="val 16667"/>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p>
          </p:txBody>
        </p:sp>
      </p:grpSp>
      <p:grpSp>
        <p:nvGrpSpPr>
          <p:cNvPr id="8" name="グループ化 7"/>
          <p:cNvGrpSpPr/>
          <p:nvPr/>
        </p:nvGrpSpPr>
        <p:grpSpPr>
          <a:xfrm>
            <a:off x="395536" y="5511355"/>
            <a:ext cx="4282380" cy="1455562"/>
            <a:chOff x="395536" y="5429822"/>
            <a:chExt cx="4282380" cy="1455562"/>
          </a:xfrm>
        </p:grpSpPr>
        <p:sp>
          <p:nvSpPr>
            <p:cNvPr id="14" name="サブタイトル 2"/>
            <p:cNvSpPr txBox="1">
              <a:spLocks/>
            </p:cNvSpPr>
            <p:nvPr/>
          </p:nvSpPr>
          <p:spPr>
            <a:xfrm>
              <a:off x="465956" y="5429822"/>
              <a:ext cx="4211960" cy="14555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dirty="0" smtClean="0">
                  <a:solidFill>
                    <a:schemeClr val="tx1"/>
                  </a:solidFill>
                  <a:latin typeface="ＭＳ Ｐゴシック" pitchFamily="50" charset="-128"/>
                  <a:ea typeface="ＭＳ Ｐゴシック" pitchFamily="50" charset="-128"/>
                </a:rPr>
                <a:t>・赤水や漏水の発生</a:t>
              </a:r>
              <a:endParaRPr lang="en-US" altLang="ja-JP" dirty="0" smtClean="0">
                <a:solidFill>
                  <a:schemeClr val="tx1"/>
                </a:solidFill>
                <a:latin typeface="ＭＳ Ｐゴシック" pitchFamily="50" charset="-128"/>
                <a:ea typeface="ＭＳ Ｐゴシック" pitchFamily="50" charset="-128"/>
              </a:endParaRPr>
            </a:p>
            <a:p>
              <a:pPr marL="0" indent="0">
                <a:buNone/>
              </a:pPr>
              <a:r>
                <a:rPr lang="ja-JP" altLang="en-US" dirty="0" smtClean="0">
                  <a:solidFill>
                    <a:srgbClr val="FF0000"/>
                  </a:solidFill>
                  <a:latin typeface="ＭＳ Ｐゴシック" pitchFamily="50" charset="-128"/>
                  <a:ea typeface="ＭＳ Ｐゴシック" pitchFamily="50" charset="-128"/>
                </a:rPr>
                <a:t>・</a:t>
              </a:r>
              <a:r>
                <a:rPr lang="ja-JP" altLang="en-US" sz="2800" dirty="0" smtClean="0">
                  <a:solidFill>
                    <a:srgbClr val="FF0000"/>
                  </a:solidFill>
                  <a:latin typeface="ＭＳ Ｐゴシック" pitchFamily="50" charset="-128"/>
                  <a:ea typeface="ＭＳ Ｐゴシック" pitchFamily="50" charset="-128"/>
                </a:rPr>
                <a:t>残留塩素濃度の</a:t>
              </a:r>
              <a:r>
                <a:rPr lang="ja-JP" altLang="en-US" sz="2800" dirty="0">
                  <a:solidFill>
                    <a:srgbClr val="FF0000"/>
                  </a:solidFill>
                  <a:latin typeface="ＭＳ Ｐゴシック" pitchFamily="50" charset="-128"/>
                  <a:ea typeface="ＭＳ Ｐゴシック" pitchFamily="50" charset="-128"/>
                </a:rPr>
                <a:t>減少</a:t>
              </a:r>
              <a:r>
                <a:rPr lang="ja-JP" altLang="en-US" dirty="0" smtClean="0">
                  <a:solidFill>
                    <a:schemeClr val="tx1"/>
                  </a:solidFill>
                  <a:latin typeface="ＭＳ Ｐゴシック" pitchFamily="50" charset="-128"/>
                  <a:ea typeface="ＭＳ Ｐゴシック" pitchFamily="50" charset="-128"/>
                </a:rPr>
                <a:t>　　　</a:t>
              </a:r>
              <a:endParaRPr lang="en-US" altLang="ja-JP" dirty="0" smtClean="0">
                <a:solidFill>
                  <a:schemeClr val="tx1"/>
                </a:solidFill>
                <a:latin typeface="ＭＳ Ｐゴシック" pitchFamily="50" charset="-128"/>
                <a:ea typeface="ＭＳ Ｐゴシック" pitchFamily="50" charset="-128"/>
              </a:endParaRPr>
            </a:p>
          </p:txBody>
        </p:sp>
        <p:sp>
          <p:nvSpPr>
            <p:cNvPr id="15" name="AutoShape 8"/>
            <p:cNvSpPr>
              <a:spLocks noChangeArrowheads="1"/>
            </p:cNvSpPr>
            <p:nvPr/>
          </p:nvSpPr>
          <p:spPr bwMode="auto">
            <a:xfrm>
              <a:off x="395536" y="5517232"/>
              <a:ext cx="3744416" cy="1224136"/>
            </a:xfrm>
            <a:prstGeom prst="roundRect">
              <a:avLst>
                <a:gd name="adj" fmla="val 16667"/>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ja-JP" altLang="en-US" sz="3600" u="sng" dirty="0">
                <a:latin typeface="ＭＳ Ｐゴシック" pitchFamily="50" charset="-128"/>
                <a:ea typeface="ＭＳ Ｐゴシック" pitchFamily="50" charset="-128"/>
              </a:endParaRPr>
            </a:p>
          </p:txBody>
        </p:sp>
      </p:grpSp>
      <p:sp>
        <p:nvSpPr>
          <p:cNvPr id="16" name="ストライプ矢印 15"/>
          <p:cNvSpPr/>
          <p:nvPr/>
        </p:nvSpPr>
        <p:spPr>
          <a:xfrm rot="5400000">
            <a:off x="2024258" y="4755176"/>
            <a:ext cx="493947" cy="9721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nvGrpSpPr>
          <p:cNvPr id="4" name="グループ化 3"/>
          <p:cNvGrpSpPr/>
          <p:nvPr/>
        </p:nvGrpSpPr>
        <p:grpSpPr>
          <a:xfrm>
            <a:off x="4355976" y="5489583"/>
            <a:ext cx="3888432" cy="901270"/>
            <a:chOff x="4355976" y="5408050"/>
            <a:chExt cx="3888432" cy="901270"/>
          </a:xfrm>
        </p:grpSpPr>
        <p:sp>
          <p:nvSpPr>
            <p:cNvPr id="13" name="AutoShape 8"/>
            <p:cNvSpPr>
              <a:spLocks noChangeArrowheads="1"/>
            </p:cNvSpPr>
            <p:nvPr/>
          </p:nvSpPr>
          <p:spPr bwMode="auto">
            <a:xfrm>
              <a:off x="4491608" y="5517232"/>
              <a:ext cx="3752800" cy="731242"/>
            </a:xfrm>
            <a:prstGeom prst="roundRect">
              <a:avLst>
                <a:gd name="adj" fmla="val 16667"/>
              </a:avLst>
            </a:prstGeom>
            <a:solidFill>
              <a:schemeClr val="bg1"/>
            </a:solidFill>
            <a:ln w="19050">
              <a:solidFill>
                <a:schemeClr val="tx2"/>
              </a:solidFill>
              <a:round/>
              <a:headEnd/>
              <a:tailEnd/>
            </a:ln>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12" name="サブタイトル 2"/>
            <p:cNvSpPr txBox="1">
              <a:spLocks/>
            </p:cNvSpPr>
            <p:nvPr/>
          </p:nvSpPr>
          <p:spPr>
            <a:xfrm>
              <a:off x="4355976" y="5408050"/>
              <a:ext cx="3888432" cy="90127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dirty="0" smtClean="0">
                  <a:solidFill>
                    <a:srgbClr val="FF0000"/>
                  </a:solidFill>
                  <a:latin typeface="ＭＳ Ｐゴシック" pitchFamily="50" charset="-128"/>
                  <a:ea typeface="ＭＳ Ｐゴシック" pitchFamily="50" charset="-128"/>
                </a:rPr>
                <a:t>・</a:t>
              </a:r>
              <a:r>
                <a:rPr lang="ja-JP" altLang="en-US" sz="2800" dirty="0" smtClean="0">
                  <a:solidFill>
                    <a:srgbClr val="FF0000"/>
                  </a:solidFill>
                  <a:latin typeface="ＭＳ Ｐゴシック" pitchFamily="50" charset="-128"/>
                  <a:ea typeface="ＭＳ Ｐゴシック" pitchFamily="50" charset="-128"/>
                </a:rPr>
                <a:t>残留塩素濃度の</a:t>
              </a:r>
              <a:r>
                <a:rPr lang="ja-JP" altLang="en-US" sz="2800" dirty="0">
                  <a:solidFill>
                    <a:srgbClr val="FF0000"/>
                  </a:solidFill>
                  <a:latin typeface="ＭＳ Ｐゴシック" pitchFamily="50" charset="-128"/>
                  <a:ea typeface="ＭＳ Ｐゴシック" pitchFamily="50" charset="-128"/>
                </a:rPr>
                <a:t>減少</a:t>
              </a:r>
              <a:r>
                <a:rPr lang="ja-JP" altLang="en-US" dirty="0" smtClean="0">
                  <a:solidFill>
                    <a:schemeClr val="tx1"/>
                  </a:solidFill>
                  <a:latin typeface="ＭＳ Ｐゴシック" pitchFamily="50" charset="-128"/>
                  <a:ea typeface="ＭＳ Ｐゴシック" pitchFamily="50" charset="-128"/>
                </a:rPr>
                <a:t>　　　</a:t>
              </a:r>
              <a:endParaRPr lang="en-US" altLang="ja-JP" dirty="0" smtClean="0">
                <a:solidFill>
                  <a:schemeClr val="tx1"/>
                </a:solidFill>
                <a:latin typeface="ＭＳ Ｐゴシック" pitchFamily="50" charset="-128"/>
                <a:ea typeface="ＭＳ Ｐゴシック" pitchFamily="50" charset="-128"/>
              </a:endParaRPr>
            </a:p>
          </p:txBody>
        </p:sp>
      </p:grpSp>
      <p:sp>
        <p:nvSpPr>
          <p:cNvPr id="18" name="ストライプ矢印 17"/>
          <p:cNvSpPr/>
          <p:nvPr/>
        </p:nvSpPr>
        <p:spPr>
          <a:xfrm rot="5400000">
            <a:off x="6251240" y="4755176"/>
            <a:ext cx="493947" cy="9721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nvGrpSpPr>
          <p:cNvPr id="21" name="グループ化 20"/>
          <p:cNvGrpSpPr/>
          <p:nvPr/>
        </p:nvGrpSpPr>
        <p:grpSpPr>
          <a:xfrm>
            <a:off x="2411760" y="4581128"/>
            <a:ext cx="3816424" cy="1267979"/>
            <a:chOff x="2411760" y="4653136"/>
            <a:chExt cx="3816424" cy="1267979"/>
          </a:xfrm>
        </p:grpSpPr>
        <p:sp>
          <p:nvSpPr>
            <p:cNvPr id="17" name="星 24 16"/>
            <p:cNvSpPr/>
            <p:nvPr/>
          </p:nvSpPr>
          <p:spPr>
            <a:xfrm>
              <a:off x="2411760" y="4653136"/>
              <a:ext cx="3816424" cy="1267979"/>
            </a:xfrm>
            <a:prstGeom prst="star24">
              <a:avLst/>
            </a:prstGeom>
            <a:solidFill>
              <a:srgbClr val="FFFF00"/>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20" name="サブタイトル 2"/>
            <p:cNvSpPr txBox="1">
              <a:spLocks/>
            </p:cNvSpPr>
            <p:nvPr/>
          </p:nvSpPr>
          <p:spPr>
            <a:xfrm>
              <a:off x="2571936" y="4706808"/>
              <a:ext cx="3528392" cy="109845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dirty="0" smtClean="0">
                  <a:solidFill>
                    <a:schemeClr val="tx1"/>
                  </a:solidFill>
                  <a:latin typeface="ＭＳ Ｐゴシック" pitchFamily="50" charset="-128"/>
                  <a:ea typeface="ＭＳ Ｐゴシック" pitchFamily="50" charset="-128"/>
                </a:rPr>
                <a:t>低減化推進の支障　　　</a:t>
              </a:r>
              <a:endParaRPr lang="en-US" altLang="ja-JP" dirty="0" smtClean="0">
                <a:solidFill>
                  <a:schemeClr val="tx1"/>
                </a:solidFill>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25691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843808" y="67883"/>
            <a:ext cx="3096344" cy="1080120"/>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4000" dirty="0">
                <a:latin typeface="ＭＳ Ｐゴシック" pitchFamily="50" charset="-128"/>
                <a:ea typeface="ＭＳ Ｐゴシック" pitchFamily="50" charset="-128"/>
              </a:rPr>
              <a:t>まとめ</a:t>
            </a:r>
          </a:p>
        </p:txBody>
      </p:sp>
      <p:sp>
        <p:nvSpPr>
          <p:cNvPr id="3" name="サブタイトル 2"/>
          <p:cNvSpPr txBox="1">
            <a:spLocks/>
          </p:cNvSpPr>
          <p:nvPr/>
        </p:nvSpPr>
        <p:spPr>
          <a:xfrm>
            <a:off x="431032" y="1124744"/>
            <a:ext cx="8064896" cy="417646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2800" dirty="0">
                <a:solidFill>
                  <a:schemeClr val="tx1"/>
                </a:solidFill>
                <a:latin typeface="ＭＳ Ｐゴシック" pitchFamily="50" charset="-128"/>
                <a:ea typeface="ＭＳ Ｐゴシック" pitchFamily="50" charset="-128"/>
              </a:rPr>
              <a:t>○</a:t>
            </a:r>
            <a:r>
              <a:rPr lang="ja-JP" altLang="en-US" sz="2800" dirty="0" smtClean="0">
                <a:solidFill>
                  <a:schemeClr val="tx1"/>
                </a:solidFill>
                <a:latin typeface="ＭＳ Ｐゴシック" pitchFamily="50" charset="-128"/>
                <a:ea typeface="ＭＳ Ｐゴシック" pitchFamily="50" charset="-128"/>
              </a:rPr>
              <a:t>実際に運用中の口径</a:t>
            </a:r>
            <a:r>
              <a:rPr lang="en-US" altLang="ja-JP" sz="2800" dirty="0" smtClean="0">
                <a:solidFill>
                  <a:schemeClr val="tx1"/>
                </a:solidFill>
                <a:latin typeface="ＭＳ Ｐゴシック" pitchFamily="50" charset="-128"/>
                <a:ea typeface="ＭＳ Ｐゴシック" pitchFamily="50" charset="-128"/>
              </a:rPr>
              <a:t>100mm</a:t>
            </a:r>
            <a:r>
              <a:rPr lang="ja-JP" altLang="en-US" sz="2800" dirty="0" smtClean="0">
                <a:solidFill>
                  <a:schemeClr val="tx1"/>
                </a:solidFill>
                <a:latin typeface="ＭＳ Ｐゴシック" pitchFamily="50" charset="-128"/>
                <a:ea typeface="ＭＳ Ｐゴシック" pitchFamily="50" charset="-128"/>
              </a:rPr>
              <a:t>の鋳鉄管</a:t>
            </a:r>
            <a:r>
              <a:rPr lang="en-US" altLang="ja-JP" sz="2800" dirty="0" smtClean="0">
                <a:solidFill>
                  <a:schemeClr val="tx1"/>
                </a:solidFill>
                <a:latin typeface="ＭＳ Ｐゴシック" pitchFamily="50" charset="-128"/>
                <a:ea typeface="ＭＳ Ｐゴシック" pitchFamily="50" charset="-128"/>
              </a:rPr>
              <a:t>(CIP)</a:t>
            </a:r>
            <a:r>
              <a:rPr lang="ja-JP" altLang="en-US" sz="2800" dirty="0" smtClean="0">
                <a:solidFill>
                  <a:schemeClr val="tx1"/>
                </a:solidFill>
                <a:latin typeface="ＭＳ Ｐゴシック" pitchFamily="50" charset="-128"/>
                <a:ea typeface="ＭＳ Ｐゴシック" pitchFamily="50" charset="-128"/>
              </a:rPr>
              <a:t>に</a:t>
            </a:r>
            <a:r>
              <a:rPr lang="ja-JP" altLang="en-US" sz="2800" dirty="0">
                <a:solidFill>
                  <a:schemeClr val="tx1"/>
                </a:solidFill>
                <a:latin typeface="ＭＳ Ｐゴシック" pitchFamily="50" charset="-128"/>
                <a:ea typeface="ＭＳ Ｐゴシック" pitchFamily="50" charset="-128"/>
              </a:rPr>
              <a:t>防錆</a:t>
            </a:r>
            <a:r>
              <a:rPr lang="ja-JP" altLang="en-US" sz="2800" dirty="0" smtClean="0">
                <a:solidFill>
                  <a:schemeClr val="tx1"/>
                </a:solidFill>
                <a:latin typeface="ＭＳ Ｐゴシック" pitchFamily="50" charset="-128"/>
                <a:ea typeface="ＭＳ Ｐゴシック" pitchFamily="50" charset="-128"/>
              </a:rPr>
              <a:t>装置を設置した以降は，残留塩素濃度の減少が大幅に改善され，その後も安定した値を示している。</a:t>
            </a:r>
            <a:endParaRPr lang="en-US" altLang="ja-JP" sz="2800" dirty="0" smtClean="0">
              <a:solidFill>
                <a:schemeClr val="tx1"/>
              </a:solidFill>
              <a:latin typeface="ＭＳ Ｐゴシック" pitchFamily="50" charset="-128"/>
              <a:ea typeface="ＭＳ Ｐゴシック" pitchFamily="50" charset="-128"/>
            </a:endParaRPr>
          </a:p>
          <a:p>
            <a:pPr marL="0" indent="0">
              <a:buNone/>
            </a:pPr>
            <a:endParaRPr lang="en-US" altLang="ja-JP" sz="2800" dirty="0">
              <a:solidFill>
                <a:schemeClr val="tx1"/>
              </a:solidFill>
              <a:latin typeface="ＭＳ Ｐゴシック" pitchFamily="50" charset="-128"/>
              <a:ea typeface="ＭＳ Ｐゴシック" pitchFamily="50" charset="-128"/>
            </a:endParaRPr>
          </a:p>
          <a:p>
            <a:pPr marL="0" indent="0">
              <a:buNone/>
            </a:pPr>
            <a:r>
              <a:rPr lang="ja-JP" altLang="en-US" sz="2800" dirty="0" smtClean="0">
                <a:solidFill>
                  <a:schemeClr val="tx1"/>
                </a:solidFill>
                <a:latin typeface="ＭＳ Ｐゴシック" pitchFamily="50" charset="-128"/>
                <a:ea typeface="ＭＳ Ｐゴシック" pitchFamily="50" charset="-128"/>
              </a:rPr>
              <a:t>○装置より下流側に向かって離れるほど流量は少なくなるが，残留塩素濃度の減少は大きな回復傾向を示した。</a:t>
            </a:r>
            <a:endParaRPr lang="en-US" altLang="ja-JP" sz="2800" dirty="0" smtClean="0">
              <a:solidFill>
                <a:schemeClr val="tx1"/>
              </a:solidFill>
              <a:latin typeface="ＭＳ Ｐゴシック" pitchFamily="50" charset="-128"/>
              <a:ea typeface="ＭＳ Ｐゴシック" pitchFamily="50" charset="-128"/>
            </a:endParaRPr>
          </a:p>
        </p:txBody>
      </p:sp>
      <p:sp>
        <p:nvSpPr>
          <p:cNvPr id="4" name="AutoShape 8"/>
          <p:cNvSpPr>
            <a:spLocks noChangeArrowheads="1"/>
          </p:cNvSpPr>
          <p:nvPr/>
        </p:nvSpPr>
        <p:spPr bwMode="auto">
          <a:xfrm>
            <a:off x="323528" y="1196752"/>
            <a:ext cx="8244408" cy="4032448"/>
          </a:xfrm>
          <a:prstGeom prst="roundRect">
            <a:avLst>
              <a:gd name="adj" fmla="val 16667"/>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6" name="サブタイトル 2"/>
          <p:cNvSpPr txBox="1">
            <a:spLocks/>
          </p:cNvSpPr>
          <p:nvPr/>
        </p:nvSpPr>
        <p:spPr>
          <a:xfrm>
            <a:off x="323528" y="5445224"/>
            <a:ext cx="8244408" cy="1224136"/>
          </a:xfrm>
          <a:prstGeom prst="rect">
            <a:avLst/>
          </a:prstGeom>
          <a:solidFill>
            <a:schemeClr val="bg1"/>
          </a:solidFill>
          <a:ln w="12700" cmpd="sng">
            <a:noFill/>
          </a:ln>
          <a:effectLst>
            <a:glow rad="152400">
              <a:srgbClr val="FF0000">
                <a:alpha val="60000"/>
              </a:srgbClr>
            </a:glow>
          </a:effectLst>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3200" dirty="0" smtClean="0">
                <a:solidFill>
                  <a:schemeClr val="tx1"/>
                </a:solidFill>
                <a:latin typeface="ＭＳ Ｐゴシック" pitchFamily="50" charset="-128"/>
                <a:ea typeface="ＭＳ Ｐゴシック" pitchFamily="50" charset="-128"/>
              </a:rPr>
              <a:t>老朽管・配水管末端における</a:t>
            </a:r>
            <a:endParaRPr lang="en-US" altLang="ja-JP" sz="3200" dirty="0" smtClean="0">
              <a:solidFill>
                <a:schemeClr val="tx1"/>
              </a:solidFill>
              <a:latin typeface="ＭＳ Ｐゴシック" pitchFamily="50" charset="-128"/>
              <a:ea typeface="ＭＳ Ｐゴシック" pitchFamily="50" charset="-128"/>
            </a:endParaRPr>
          </a:p>
          <a:p>
            <a:pPr marL="0" indent="0" algn="ctr">
              <a:buNone/>
            </a:pPr>
            <a:r>
              <a:rPr lang="ja-JP" altLang="en-US" sz="3200" dirty="0" smtClean="0">
                <a:solidFill>
                  <a:schemeClr val="tx1"/>
                </a:solidFill>
                <a:latin typeface="ＭＳ Ｐゴシック" pitchFamily="50" charset="-128"/>
                <a:ea typeface="ＭＳ Ｐゴシック" pitchFamily="50" charset="-128"/>
              </a:rPr>
              <a:t>適切</a:t>
            </a:r>
            <a:r>
              <a:rPr lang="ja-JP" altLang="en-US" sz="3200" dirty="0">
                <a:solidFill>
                  <a:schemeClr val="tx1"/>
                </a:solidFill>
                <a:latin typeface="ＭＳ Ｐゴシック" pitchFamily="50" charset="-128"/>
                <a:ea typeface="ＭＳ Ｐゴシック" pitchFamily="50" charset="-128"/>
              </a:rPr>
              <a:t>な</a:t>
            </a:r>
            <a:r>
              <a:rPr lang="ja-JP" altLang="en-US" sz="3200" dirty="0" smtClean="0">
                <a:solidFill>
                  <a:schemeClr val="tx1"/>
                </a:solidFill>
                <a:latin typeface="ＭＳ Ｐゴシック" pitchFamily="50" charset="-128"/>
                <a:ea typeface="ＭＳ Ｐゴシック" pitchFamily="50" charset="-128"/>
              </a:rPr>
              <a:t>残留</a:t>
            </a:r>
            <a:r>
              <a:rPr lang="ja-JP" altLang="en-US" sz="3200" dirty="0">
                <a:solidFill>
                  <a:schemeClr val="tx1"/>
                </a:solidFill>
                <a:latin typeface="ＭＳ Ｐゴシック" pitchFamily="50" charset="-128"/>
                <a:ea typeface="ＭＳ Ｐゴシック" pitchFamily="50" charset="-128"/>
              </a:rPr>
              <a:t>塩素</a:t>
            </a:r>
            <a:r>
              <a:rPr lang="ja-JP" altLang="en-US" sz="3200" dirty="0" smtClean="0">
                <a:solidFill>
                  <a:schemeClr val="tx1"/>
                </a:solidFill>
                <a:latin typeface="ＭＳ Ｐゴシック" pitchFamily="50" charset="-128"/>
                <a:ea typeface="ＭＳ Ｐゴシック" pitchFamily="50" charset="-128"/>
              </a:rPr>
              <a:t>管理手法の</a:t>
            </a:r>
            <a:r>
              <a:rPr lang="ja-JP" altLang="en-US" sz="3200" dirty="0">
                <a:solidFill>
                  <a:schemeClr val="tx1"/>
                </a:solidFill>
                <a:latin typeface="ＭＳ Ｐゴシック" pitchFamily="50" charset="-128"/>
                <a:ea typeface="ＭＳ Ｐゴシック" pitchFamily="50" charset="-128"/>
              </a:rPr>
              <a:t>一つ</a:t>
            </a:r>
            <a:r>
              <a:rPr lang="ja-JP" altLang="en-US" sz="3200" dirty="0" smtClean="0">
                <a:solidFill>
                  <a:schemeClr val="tx1"/>
                </a:solidFill>
                <a:latin typeface="ＭＳ Ｐゴシック" pitchFamily="50" charset="-128"/>
                <a:ea typeface="ＭＳ Ｐゴシック" pitchFamily="50" charset="-128"/>
              </a:rPr>
              <a:t>の可能性　　　　</a:t>
            </a:r>
            <a:endParaRPr lang="en-US" altLang="ja-JP" sz="3200" dirty="0" smtClean="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905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0911" y="1811153"/>
            <a:ext cx="4464496" cy="350257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txBox="1">
            <a:spLocks noChangeArrowheads="1"/>
          </p:cNvSpPr>
          <p:nvPr/>
        </p:nvSpPr>
        <p:spPr>
          <a:xfrm>
            <a:off x="444624" y="5589240"/>
            <a:ext cx="7511752" cy="764704"/>
          </a:xfrm>
          <a:prstGeom prst="rect">
            <a:avLst/>
          </a:prstGeom>
        </p:spPr>
        <p:txBody>
          <a:bodyPr vert="horz" anchor="ctr">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buFontTx/>
              <a:buNone/>
            </a:pPr>
            <a:r>
              <a:rPr lang="ja-JP" altLang="en-US" dirty="0" smtClean="0">
                <a:latin typeface="ＭＳ Ｐゴシック" panose="020B0600070205080204" pitchFamily="50" charset="-128"/>
                <a:ea typeface="ＭＳ Ｐゴシック" panose="020B0600070205080204" pitchFamily="50" charset="-128"/>
              </a:rPr>
              <a:t>横浜市水道局キャラクターはまぴょん</a:t>
            </a:r>
            <a:endParaRPr lang="ja-JP" altLang="en-US" dirty="0">
              <a:latin typeface="ＭＳ Ｐゴシック" panose="020B0600070205080204" pitchFamily="50" charset="-128"/>
              <a:ea typeface="ＭＳ Ｐゴシック" panose="020B0600070205080204" pitchFamily="50" charset="-128"/>
            </a:endParaRPr>
          </a:p>
        </p:txBody>
      </p:sp>
      <p:sp>
        <p:nvSpPr>
          <p:cNvPr id="6" name="サブタイトル 2"/>
          <p:cNvSpPr txBox="1">
            <a:spLocks/>
          </p:cNvSpPr>
          <p:nvPr/>
        </p:nvSpPr>
        <p:spPr>
          <a:xfrm>
            <a:off x="238439" y="10953"/>
            <a:ext cx="8389440" cy="1800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4400" dirty="0" smtClean="0">
                <a:solidFill>
                  <a:schemeClr val="tx1"/>
                </a:solidFill>
                <a:latin typeface="ＭＳ Ｐゴシック" pitchFamily="50" charset="-128"/>
                <a:ea typeface="ＭＳ Ｐゴシック" pitchFamily="50" charset="-128"/>
              </a:rPr>
              <a:t>ご清聴ありがとうございました。</a:t>
            </a:r>
            <a:endParaRPr lang="en-US" altLang="ja-JP" sz="4400" dirty="0" smtClean="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98458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366569" y="980728"/>
            <a:ext cx="8496944" cy="79208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2800" u="sng" dirty="0" smtClean="0">
                <a:solidFill>
                  <a:schemeClr val="tx1"/>
                </a:solidFill>
                <a:latin typeface="ＭＳ Ｐゴシック" pitchFamily="50" charset="-128"/>
                <a:ea typeface="ＭＳ Ｐゴシック" pitchFamily="50" charset="-128"/>
              </a:rPr>
              <a:t>耐震化を含めた根本的な</a:t>
            </a:r>
            <a:r>
              <a:rPr lang="ja-JP" altLang="en-US" sz="2800" u="sng" dirty="0">
                <a:solidFill>
                  <a:schemeClr val="tx1"/>
                </a:solidFill>
                <a:latin typeface="ＭＳ Ｐゴシック" pitchFamily="50" charset="-128"/>
                <a:ea typeface="ＭＳ Ｐゴシック" pitchFamily="50" charset="-128"/>
              </a:rPr>
              <a:t>解決方法</a:t>
            </a:r>
            <a:r>
              <a:rPr lang="ja-JP" altLang="en-US" sz="2800" u="sng" dirty="0" smtClean="0">
                <a:solidFill>
                  <a:schemeClr val="tx1"/>
                </a:solidFill>
                <a:latin typeface="ＭＳ Ｐゴシック" pitchFamily="50" charset="-128"/>
                <a:ea typeface="ＭＳ Ｐゴシック" pitchFamily="50" charset="-128"/>
              </a:rPr>
              <a:t>は管路の布設替え</a:t>
            </a:r>
            <a:endParaRPr lang="en-US" altLang="ja-JP" sz="2800" u="sng" dirty="0" smtClean="0">
              <a:solidFill>
                <a:schemeClr val="tx1"/>
              </a:solidFill>
              <a:latin typeface="ＭＳ Ｐゴシック" pitchFamily="50" charset="-128"/>
              <a:ea typeface="ＭＳ Ｐゴシック" pitchFamily="50" charset="-128"/>
            </a:endParaRPr>
          </a:p>
        </p:txBody>
      </p:sp>
      <p:sp>
        <p:nvSpPr>
          <p:cNvPr id="12" name="サブタイトル 2"/>
          <p:cNvSpPr txBox="1">
            <a:spLocks/>
          </p:cNvSpPr>
          <p:nvPr/>
        </p:nvSpPr>
        <p:spPr>
          <a:xfrm>
            <a:off x="611560" y="188640"/>
            <a:ext cx="7891913" cy="8426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2800" dirty="0" smtClean="0">
                <a:solidFill>
                  <a:schemeClr val="tx1"/>
                </a:solidFill>
                <a:latin typeface="ＭＳ Ｐゴシック" pitchFamily="50" charset="-128"/>
                <a:ea typeface="ＭＳ Ｐゴシック" pitchFamily="50" charset="-128"/>
              </a:rPr>
              <a:t>配水過程における残留塩素の</a:t>
            </a:r>
            <a:r>
              <a:rPr lang="ja-JP" altLang="en-US" sz="2800" dirty="0">
                <a:solidFill>
                  <a:schemeClr val="tx1"/>
                </a:solidFill>
                <a:latin typeface="ＭＳ Ｐゴシック" pitchFamily="50" charset="-128"/>
                <a:ea typeface="ＭＳ Ｐゴシック" pitchFamily="50" charset="-128"/>
              </a:rPr>
              <a:t>減少</a:t>
            </a:r>
            <a:r>
              <a:rPr lang="ja-JP" altLang="en-US" sz="2800" dirty="0" smtClean="0">
                <a:solidFill>
                  <a:schemeClr val="tx1"/>
                </a:solidFill>
                <a:latin typeface="ＭＳ Ｐゴシック" pitchFamily="50" charset="-128"/>
                <a:ea typeface="ＭＳ Ｐゴシック" pitchFamily="50" charset="-128"/>
              </a:rPr>
              <a:t>を防ぐには？　　　　　</a:t>
            </a:r>
            <a:endParaRPr lang="en-US" altLang="ja-JP" sz="2800" dirty="0" smtClean="0">
              <a:solidFill>
                <a:schemeClr val="tx1"/>
              </a:solidFill>
              <a:latin typeface="ＭＳ Ｐゴシック" pitchFamily="50" charset="-128"/>
              <a:ea typeface="ＭＳ Ｐゴシック" pitchFamily="50" charset="-128"/>
            </a:endParaRPr>
          </a:p>
        </p:txBody>
      </p:sp>
      <p:grpSp>
        <p:nvGrpSpPr>
          <p:cNvPr id="2" name="グループ化 1"/>
          <p:cNvGrpSpPr/>
          <p:nvPr/>
        </p:nvGrpSpPr>
        <p:grpSpPr>
          <a:xfrm>
            <a:off x="278904" y="1988841"/>
            <a:ext cx="8397552" cy="1290194"/>
            <a:chOff x="278904" y="2560083"/>
            <a:chExt cx="8397552" cy="1516989"/>
          </a:xfrm>
        </p:grpSpPr>
        <p:sp>
          <p:nvSpPr>
            <p:cNvPr id="10" name="AutoShape 8"/>
            <p:cNvSpPr>
              <a:spLocks noChangeArrowheads="1"/>
            </p:cNvSpPr>
            <p:nvPr/>
          </p:nvSpPr>
          <p:spPr bwMode="auto">
            <a:xfrm>
              <a:off x="278904" y="2560083"/>
              <a:ext cx="8397552" cy="1516989"/>
            </a:xfrm>
            <a:prstGeom prst="roundRect">
              <a:avLst>
                <a:gd name="adj" fmla="val 16667"/>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6" name="サブタイトル 2"/>
            <p:cNvSpPr txBox="1">
              <a:spLocks/>
            </p:cNvSpPr>
            <p:nvPr/>
          </p:nvSpPr>
          <p:spPr>
            <a:xfrm>
              <a:off x="316999" y="2694969"/>
              <a:ext cx="8359457" cy="122413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2800" dirty="0">
                  <a:solidFill>
                    <a:schemeClr val="tx1"/>
                  </a:solidFill>
                  <a:latin typeface="ＭＳ Ｐゴシック" pitchFamily="50" charset="-128"/>
                  <a:ea typeface="ＭＳ Ｐゴシック" pitchFamily="50" charset="-128"/>
                </a:rPr>
                <a:t>水道</a:t>
              </a:r>
              <a:r>
                <a:rPr lang="ja-JP" altLang="en-US" sz="2800" dirty="0" smtClean="0">
                  <a:solidFill>
                    <a:schemeClr val="tx1"/>
                  </a:solidFill>
                  <a:latin typeface="ＭＳ Ｐゴシック" pitchFamily="50" charset="-128"/>
                  <a:ea typeface="ＭＳ Ｐゴシック" pitchFamily="50" charset="-128"/>
                </a:rPr>
                <a:t>料金</a:t>
              </a:r>
              <a:r>
                <a:rPr lang="ja-JP" altLang="en-US" sz="2800" dirty="0">
                  <a:solidFill>
                    <a:schemeClr val="tx1"/>
                  </a:solidFill>
                  <a:latin typeface="ＭＳ Ｐゴシック" pitchFamily="50" charset="-128"/>
                  <a:ea typeface="ＭＳ Ｐゴシック" pitchFamily="50" charset="-128"/>
                </a:rPr>
                <a:t>収入</a:t>
              </a:r>
              <a:r>
                <a:rPr lang="ja-JP" altLang="en-US" sz="2800" dirty="0" smtClean="0">
                  <a:solidFill>
                    <a:schemeClr val="tx1"/>
                  </a:solidFill>
                  <a:latin typeface="ＭＳ Ｐゴシック" pitchFamily="50" charset="-128"/>
                  <a:ea typeface="ＭＳ Ｐゴシック" pitchFamily="50" charset="-128"/>
                </a:rPr>
                <a:t>の</a:t>
              </a:r>
              <a:r>
                <a:rPr lang="ja-JP" altLang="en-US" sz="2800" dirty="0">
                  <a:solidFill>
                    <a:schemeClr val="tx1"/>
                  </a:solidFill>
                  <a:latin typeface="ＭＳ Ｐゴシック" pitchFamily="50" charset="-128"/>
                  <a:ea typeface="ＭＳ Ｐゴシック" pitchFamily="50" charset="-128"/>
                </a:rPr>
                <a:t>大幅</a:t>
              </a:r>
              <a:r>
                <a:rPr lang="ja-JP" altLang="en-US" sz="2800" dirty="0" smtClean="0">
                  <a:solidFill>
                    <a:schemeClr val="tx1"/>
                  </a:solidFill>
                  <a:latin typeface="ＭＳ Ｐゴシック" pitchFamily="50" charset="-128"/>
                  <a:ea typeface="ＭＳ Ｐゴシック" pitchFamily="50" charset="-128"/>
                </a:rPr>
                <a:t>な減少による厳しい財政状況等から，管路更新には長い時間を要する</a:t>
              </a:r>
              <a:endParaRPr lang="en-US" altLang="ja-JP" sz="2800" dirty="0" smtClean="0">
                <a:solidFill>
                  <a:schemeClr val="tx1"/>
                </a:solidFill>
                <a:latin typeface="ＭＳ Ｐゴシック" pitchFamily="50" charset="-128"/>
                <a:ea typeface="ＭＳ Ｐゴシック" pitchFamily="50" charset="-128"/>
              </a:endParaRPr>
            </a:p>
          </p:txBody>
        </p:sp>
      </p:grpSp>
      <p:grpSp>
        <p:nvGrpSpPr>
          <p:cNvPr id="3" name="グループ化 2"/>
          <p:cNvGrpSpPr/>
          <p:nvPr/>
        </p:nvGrpSpPr>
        <p:grpSpPr>
          <a:xfrm>
            <a:off x="-36512" y="3459584"/>
            <a:ext cx="8605261" cy="3390900"/>
            <a:chOff x="107503" y="3459584"/>
            <a:chExt cx="8605261" cy="3390900"/>
          </a:xfrm>
        </p:grpSpPr>
        <p:graphicFrame>
          <p:nvGraphicFramePr>
            <p:cNvPr id="19" name="グラフ 18"/>
            <p:cNvGraphicFramePr>
              <a:graphicFrameLocks/>
            </p:cNvGraphicFramePr>
            <p:nvPr>
              <p:extLst>
                <p:ext uri="{D42A27DB-BD31-4B8C-83A1-F6EECF244321}">
                  <p14:modId xmlns:p14="http://schemas.microsoft.com/office/powerpoint/2010/main" val="3374257451"/>
                </p:ext>
              </p:extLst>
            </p:nvPr>
          </p:nvGraphicFramePr>
          <p:xfrm>
            <a:off x="107503" y="3459584"/>
            <a:ext cx="8605261"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18" name="サブタイトル 2"/>
            <p:cNvSpPr txBox="1">
              <a:spLocks/>
            </p:cNvSpPr>
            <p:nvPr/>
          </p:nvSpPr>
          <p:spPr>
            <a:xfrm>
              <a:off x="1115616" y="5373216"/>
              <a:ext cx="1402809" cy="8426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800" dirty="0" smtClean="0">
                  <a:solidFill>
                    <a:srgbClr val="0D00B8"/>
                  </a:solidFill>
                  <a:latin typeface="ＭＳ Ｐゴシック" pitchFamily="50" charset="-128"/>
                  <a:ea typeface="ＭＳ Ｐゴシック" pitchFamily="50" charset="-128"/>
                </a:rPr>
                <a:t>1.12%</a:t>
              </a:r>
              <a:r>
                <a:rPr lang="ja-JP" altLang="en-US" sz="2800" dirty="0" smtClean="0">
                  <a:solidFill>
                    <a:srgbClr val="0D00B8"/>
                  </a:solidFill>
                  <a:latin typeface="ＭＳ Ｐゴシック" pitchFamily="50" charset="-128"/>
                  <a:ea typeface="ＭＳ Ｐゴシック" pitchFamily="50" charset="-128"/>
                </a:rPr>
                <a:t>　　　　　</a:t>
              </a:r>
              <a:endParaRPr lang="en-US" altLang="ja-JP" sz="2800" dirty="0" smtClean="0">
                <a:solidFill>
                  <a:srgbClr val="0D00B8"/>
                </a:solidFill>
                <a:latin typeface="ＭＳ Ｐゴシック" pitchFamily="50" charset="-128"/>
                <a:ea typeface="ＭＳ Ｐゴシック" pitchFamily="50" charset="-128"/>
              </a:endParaRPr>
            </a:p>
          </p:txBody>
        </p:sp>
        <p:sp>
          <p:nvSpPr>
            <p:cNvPr id="17" name="サブタイトル 2"/>
            <p:cNvSpPr txBox="1">
              <a:spLocks/>
            </p:cNvSpPr>
            <p:nvPr/>
          </p:nvSpPr>
          <p:spPr>
            <a:xfrm>
              <a:off x="1432676" y="4394132"/>
              <a:ext cx="1402809" cy="8426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800" dirty="0" smtClean="0">
                  <a:solidFill>
                    <a:srgbClr val="FF0000"/>
                  </a:solidFill>
                  <a:latin typeface="ＭＳ Ｐゴシック" pitchFamily="50" charset="-128"/>
                  <a:ea typeface="ＭＳ Ｐゴシック" pitchFamily="50" charset="-128"/>
                </a:rPr>
                <a:t>8.1%</a:t>
              </a:r>
              <a:r>
                <a:rPr lang="ja-JP" altLang="en-US" sz="2800" dirty="0" smtClean="0">
                  <a:solidFill>
                    <a:srgbClr val="FF0000"/>
                  </a:solidFill>
                  <a:latin typeface="ＭＳ Ｐゴシック" pitchFamily="50" charset="-128"/>
                  <a:ea typeface="ＭＳ Ｐゴシック" pitchFamily="50" charset="-128"/>
                </a:rPr>
                <a:t>　　　　　</a:t>
              </a:r>
              <a:endParaRPr lang="en-US" altLang="ja-JP" sz="2800" dirty="0" smtClean="0">
                <a:solidFill>
                  <a:srgbClr val="FF0000"/>
                </a:solidFill>
                <a:latin typeface="ＭＳ Ｐゴシック" pitchFamily="50" charset="-128"/>
                <a:ea typeface="ＭＳ Ｐゴシック" pitchFamily="50" charset="-128"/>
              </a:endParaRPr>
            </a:p>
          </p:txBody>
        </p:sp>
        <p:sp>
          <p:nvSpPr>
            <p:cNvPr id="16" name="サブタイトル 2"/>
            <p:cNvSpPr txBox="1">
              <a:spLocks/>
            </p:cNvSpPr>
            <p:nvPr/>
          </p:nvSpPr>
          <p:spPr>
            <a:xfrm>
              <a:off x="6329220" y="3551667"/>
              <a:ext cx="1402809" cy="8426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800" dirty="0" smtClean="0">
                  <a:solidFill>
                    <a:srgbClr val="FF0000"/>
                  </a:solidFill>
                  <a:latin typeface="ＭＳ Ｐゴシック" pitchFamily="50" charset="-128"/>
                  <a:ea typeface="ＭＳ Ｐゴシック" pitchFamily="50" charset="-128"/>
                </a:rPr>
                <a:t>15%</a:t>
              </a:r>
              <a:r>
                <a:rPr lang="ja-JP" altLang="en-US" sz="2800" dirty="0" smtClean="0">
                  <a:solidFill>
                    <a:srgbClr val="FF0000"/>
                  </a:solidFill>
                  <a:latin typeface="ＭＳ Ｐゴシック" pitchFamily="50" charset="-128"/>
                  <a:ea typeface="ＭＳ Ｐゴシック" pitchFamily="50" charset="-128"/>
                </a:rPr>
                <a:t>　　　　　</a:t>
              </a:r>
              <a:endParaRPr lang="en-US" altLang="ja-JP" sz="2800" dirty="0" smtClean="0">
                <a:solidFill>
                  <a:srgbClr val="FF0000"/>
                </a:solidFill>
                <a:latin typeface="ＭＳ Ｐゴシック" pitchFamily="50" charset="-128"/>
                <a:ea typeface="ＭＳ Ｐゴシック" pitchFamily="50" charset="-128"/>
              </a:endParaRPr>
            </a:p>
          </p:txBody>
        </p:sp>
        <p:sp>
          <p:nvSpPr>
            <p:cNvPr id="15" name="サブタイトル 2"/>
            <p:cNvSpPr txBox="1">
              <a:spLocks/>
            </p:cNvSpPr>
            <p:nvPr/>
          </p:nvSpPr>
          <p:spPr>
            <a:xfrm>
              <a:off x="6401167" y="4725144"/>
              <a:ext cx="1987257" cy="84260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en-US" altLang="ja-JP" sz="2800" dirty="0" smtClean="0">
                  <a:solidFill>
                    <a:srgbClr val="0D00B8"/>
                  </a:solidFill>
                  <a:latin typeface="ＭＳ Ｐゴシック" pitchFamily="50" charset="-128"/>
                  <a:ea typeface="ＭＳ Ｐゴシック" pitchFamily="50" charset="-128"/>
                </a:rPr>
                <a:t>1.33%</a:t>
              </a:r>
              <a:r>
                <a:rPr lang="ja-JP" altLang="en-US" sz="2800" dirty="0" smtClean="0">
                  <a:solidFill>
                    <a:srgbClr val="0D00B8"/>
                  </a:solidFill>
                  <a:latin typeface="ＭＳ Ｐゴシック" pitchFamily="50" charset="-128"/>
                  <a:ea typeface="ＭＳ Ｐゴシック" pitchFamily="50" charset="-128"/>
                </a:rPr>
                <a:t>　　　　　</a:t>
              </a:r>
              <a:endParaRPr lang="en-US" altLang="ja-JP" sz="2800" dirty="0" smtClean="0">
                <a:solidFill>
                  <a:srgbClr val="0D00B8"/>
                </a:solidFill>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42911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サブタイトル 2"/>
          <p:cNvSpPr txBox="1">
            <a:spLocks/>
          </p:cNvSpPr>
          <p:nvPr/>
        </p:nvSpPr>
        <p:spPr>
          <a:xfrm>
            <a:off x="-252536" y="2708920"/>
            <a:ext cx="9050471" cy="122248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3200" dirty="0" smtClean="0">
                <a:solidFill>
                  <a:srgbClr val="FF0000"/>
                </a:solidFill>
                <a:latin typeface="ＭＳ Ｐゴシック" pitchFamily="50" charset="-128"/>
                <a:ea typeface="ＭＳ Ｐゴシック" pitchFamily="50" charset="-128"/>
              </a:rPr>
              <a:t>残留塩素低減化をより一層推進</a:t>
            </a:r>
            <a:endParaRPr lang="en-US" altLang="ja-JP" sz="3200" dirty="0" smtClean="0">
              <a:solidFill>
                <a:srgbClr val="FF0000"/>
              </a:solidFill>
              <a:latin typeface="ＭＳ Ｐゴシック" pitchFamily="50" charset="-128"/>
              <a:ea typeface="ＭＳ Ｐゴシック" pitchFamily="50" charset="-128"/>
            </a:endParaRPr>
          </a:p>
        </p:txBody>
      </p:sp>
      <p:grpSp>
        <p:nvGrpSpPr>
          <p:cNvPr id="17" name="グループ化 16"/>
          <p:cNvGrpSpPr/>
          <p:nvPr/>
        </p:nvGrpSpPr>
        <p:grpSpPr>
          <a:xfrm>
            <a:off x="196280" y="404664"/>
            <a:ext cx="8678233" cy="1602638"/>
            <a:chOff x="194502" y="1826362"/>
            <a:chExt cx="8678233" cy="1602638"/>
          </a:xfrm>
        </p:grpSpPr>
        <p:sp>
          <p:nvSpPr>
            <p:cNvPr id="4" name="サブタイトル 2"/>
            <p:cNvSpPr txBox="1">
              <a:spLocks/>
            </p:cNvSpPr>
            <p:nvPr/>
          </p:nvSpPr>
          <p:spPr>
            <a:xfrm>
              <a:off x="196280" y="1844824"/>
              <a:ext cx="8676455" cy="1478207"/>
            </a:xfrm>
            <a:prstGeom prst="rect">
              <a:avLst/>
            </a:prstGeom>
            <a:noFill/>
            <a:ln w="98425" cmpd="dbl">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3200" dirty="0">
                  <a:solidFill>
                    <a:schemeClr val="tx1"/>
                  </a:solidFill>
                  <a:latin typeface="ＭＳ Ｐゴシック" pitchFamily="50" charset="-128"/>
                  <a:ea typeface="ＭＳ Ｐゴシック" pitchFamily="50" charset="-128"/>
                </a:rPr>
                <a:t>配管内</a:t>
              </a:r>
              <a:r>
                <a:rPr lang="ja-JP" altLang="en-US" sz="3200" dirty="0" smtClean="0">
                  <a:solidFill>
                    <a:schemeClr val="tx1"/>
                  </a:solidFill>
                  <a:latin typeface="ＭＳ Ｐゴシック" pitchFamily="50" charset="-128"/>
                  <a:ea typeface="ＭＳ Ｐゴシック" pitchFamily="50" charset="-128"/>
                </a:rPr>
                <a:t>の赤錆を黒錆に変え</a:t>
              </a:r>
              <a:r>
                <a:rPr lang="ja-JP" altLang="en-US" sz="3200" dirty="0" smtClean="0">
                  <a:solidFill>
                    <a:schemeClr val="tx1"/>
                  </a:solidFill>
                  <a:uFill>
                    <a:solidFill>
                      <a:srgbClr val="FF0000"/>
                    </a:solidFill>
                  </a:uFill>
                  <a:latin typeface="ＭＳ Ｐゴシック" pitchFamily="50" charset="-128"/>
                  <a:ea typeface="ＭＳ Ｐゴシック" pitchFamily="50" charset="-128"/>
                </a:rPr>
                <a:t>，赤水を防止できるとされる，</a:t>
              </a:r>
              <a:r>
                <a:rPr lang="ja-JP" altLang="en-US" sz="3200" u="heavy" dirty="0" smtClean="0">
                  <a:solidFill>
                    <a:schemeClr val="tx1"/>
                  </a:solidFill>
                  <a:uFill>
                    <a:solidFill>
                      <a:srgbClr val="FF0000"/>
                    </a:solidFill>
                  </a:uFill>
                  <a:latin typeface="ＭＳ Ｐゴシック" pitchFamily="50" charset="-128"/>
                  <a:ea typeface="ＭＳ Ｐゴシック" pitchFamily="50" charset="-128"/>
                </a:rPr>
                <a:t>特定の電磁波を応用した防錆装置</a:t>
              </a:r>
              <a:r>
                <a:rPr lang="ja-JP" altLang="en-US" sz="3200" dirty="0" smtClean="0">
                  <a:solidFill>
                    <a:schemeClr val="tx1"/>
                  </a:solidFill>
                  <a:latin typeface="ＭＳ Ｐゴシック" pitchFamily="50" charset="-128"/>
                  <a:ea typeface="ＭＳ Ｐゴシック" pitchFamily="50" charset="-128"/>
                </a:rPr>
                <a:t>に着目</a:t>
              </a:r>
              <a:r>
                <a:rPr lang="ja-JP" altLang="en-US" sz="2800" dirty="0" smtClean="0">
                  <a:solidFill>
                    <a:schemeClr val="tx1"/>
                  </a:solidFill>
                  <a:latin typeface="ＭＳ Ｐゴシック" pitchFamily="50" charset="-128"/>
                  <a:ea typeface="ＭＳ Ｐゴシック" pitchFamily="50" charset="-128"/>
                </a:rPr>
                <a:t>　　　　　</a:t>
              </a:r>
              <a:endParaRPr lang="en-US" altLang="ja-JP" sz="2800" dirty="0" smtClean="0">
                <a:solidFill>
                  <a:schemeClr val="tx1"/>
                </a:solidFill>
                <a:latin typeface="ＭＳ Ｐゴシック" pitchFamily="50" charset="-128"/>
                <a:ea typeface="ＭＳ Ｐゴシック" pitchFamily="50" charset="-128"/>
              </a:endParaRPr>
            </a:p>
          </p:txBody>
        </p:sp>
        <p:sp>
          <p:nvSpPr>
            <p:cNvPr id="16" name="AutoShape 8"/>
            <p:cNvSpPr>
              <a:spLocks noChangeArrowheads="1"/>
            </p:cNvSpPr>
            <p:nvPr/>
          </p:nvSpPr>
          <p:spPr bwMode="auto">
            <a:xfrm>
              <a:off x="194502" y="1826362"/>
              <a:ext cx="8581000" cy="1602638"/>
            </a:xfrm>
            <a:prstGeom prst="roundRect">
              <a:avLst>
                <a:gd name="adj" fmla="val 16667"/>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latin typeface="ＭＳ Ｐゴシック" pitchFamily="50" charset="-128"/>
                <a:ea typeface="ＭＳ Ｐゴシック" pitchFamily="50" charset="-128"/>
              </a:endParaRPr>
            </a:p>
          </p:txBody>
        </p:sp>
      </p:grpSp>
      <p:sp>
        <p:nvSpPr>
          <p:cNvPr id="18" name="サブタイトル 2"/>
          <p:cNvSpPr txBox="1">
            <a:spLocks/>
          </p:cNvSpPr>
          <p:nvPr/>
        </p:nvSpPr>
        <p:spPr>
          <a:xfrm>
            <a:off x="179513" y="3789040"/>
            <a:ext cx="8597767" cy="2653903"/>
          </a:xfrm>
          <a:prstGeom prst="rect">
            <a:avLst/>
          </a:prstGeom>
          <a:solidFill>
            <a:srgbClr val="FFFF00"/>
          </a:solidFill>
          <a:ln w="38100">
            <a:solidFill>
              <a:srgbClr val="FF0000"/>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3200" dirty="0" smtClean="0">
                <a:solidFill>
                  <a:schemeClr val="tx1"/>
                </a:solidFill>
                <a:latin typeface="ＭＳ Ｐゴシック" pitchFamily="50" charset="-128"/>
                <a:ea typeface="ＭＳ Ｐゴシック" pitchFamily="50" charset="-128"/>
              </a:rPr>
              <a:t>残留塩素の適切な管理に資するデータ・知見の蓄積を目的に、</a:t>
            </a:r>
            <a:r>
              <a:rPr lang="ja-JP" altLang="en-US" sz="3200" dirty="0">
                <a:solidFill>
                  <a:schemeClr val="tx1"/>
                </a:solidFill>
                <a:latin typeface="ＭＳ Ｐゴシック" pitchFamily="50" charset="-128"/>
                <a:ea typeface="ＭＳ Ｐゴシック" pitchFamily="50" charset="-128"/>
              </a:rPr>
              <a:t>実際に市内で運用している配水管にて実証試験を行った。</a:t>
            </a:r>
            <a:endParaRPr lang="en-US" altLang="ja-JP" sz="3200" dirty="0">
              <a:solidFill>
                <a:schemeClr val="tx1"/>
              </a:solidFill>
              <a:latin typeface="ＭＳ Ｐゴシック" pitchFamily="50" charset="-128"/>
              <a:ea typeface="ＭＳ Ｐゴシック" pitchFamily="50" charset="-128"/>
            </a:endParaRPr>
          </a:p>
          <a:p>
            <a:pPr marL="0" indent="0" algn="r">
              <a:buNone/>
            </a:pPr>
            <a:r>
              <a:rPr lang="ja-JP" altLang="en-US" sz="3200" dirty="0">
                <a:solidFill>
                  <a:schemeClr val="tx1"/>
                </a:solidFill>
                <a:latin typeface="ＭＳ Ｐゴシック" pitchFamily="50" charset="-128"/>
                <a:ea typeface="ＭＳ Ｐゴシック" pitchFamily="50" charset="-128"/>
              </a:rPr>
              <a:t>共同</a:t>
            </a:r>
            <a:r>
              <a:rPr lang="ja-JP" altLang="en-US" sz="3200" dirty="0" smtClean="0">
                <a:solidFill>
                  <a:schemeClr val="tx1"/>
                </a:solidFill>
                <a:latin typeface="ＭＳ Ｐゴシック" pitchFamily="50" charset="-128"/>
                <a:ea typeface="ＭＳ Ｐゴシック" pitchFamily="50" charset="-128"/>
              </a:rPr>
              <a:t>研究相手先：</a:t>
            </a:r>
            <a:r>
              <a:rPr lang="en-US" altLang="ja-JP" sz="3200" dirty="0">
                <a:solidFill>
                  <a:schemeClr val="tx1"/>
                </a:solidFill>
                <a:latin typeface="ＭＳ Ｐゴシック" pitchFamily="50" charset="-128"/>
                <a:ea typeface="ＭＳ Ｐゴシック" pitchFamily="50" charset="-128"/>
              </a:rPr>
              <a:t>(</a:t>
            </a:r>
            <a:r>
              <a:rPr lang="ja-JP" altLang="en-US" sz="3200" dirty="0">
                <a:solidFill>
                  <a:schemeClr val="tx1"/>
                </a:solidFill>
                <a:latin typeface="ＭＳ Ｐゴシック" pitchFamily="50" charset="-128"/>
                <a:ea typeface="ＭＳ Ｐゴシック" pitchFamily="50" charset="-128"/>
              </a:rPr>
              <a:t>株</a:t>
            </a:r>
            <a:r>
              <a:rPr lang="en-US" altLang="ja-JP" sz="3200" dirty="0">
                <a:solidFill>
                  <a:schemeClr val="tx1"/>
                </a:solidFill>
                <a:latin typeface="ＭＳ Ｐゴシック" pitchFamily="50" charset="-128"/>
                <a:ea typeface="ＭＳ Ｐゴシック" pitchFamily="50" charset="-128"/>
              </a:rPr>
              <a:t>)</a:t>
            </a:r>
            <a:r>
              <a:rPr lang="ja-JP" altLang="en-US" sz="3200" dirty="0" smtClean="0">
                <a:solidFill>
                  <a:schemeClr val="tx1"/>
                </a:solidFill>
                <a:latin typeface="ＭＳ Ｐゴシック" pitchFamily="50" charset="-128"/>
                <a:ea typeface="ＭＳ Ｐゴシック" pitchFamily="50" charset="-128"/>
              </a:rPr>
              <a:t>アクアエンジ</a:t>
            </a:r>
            <a:endParaRPr lang="en-US" altLang="ja-JP" sz="3200" dirty="0">
              <a:solidFill>
                <a:schemeClr val="tx1"/>
              </a:solidFill>
              <a:latin typeface="ＭＳ Ｐゴシック" pitchFamily="50" charset="-128"/>
              <a:ea typeface="ＭＳ Ｐゴシック" pitchFamily="50" charset="-128"/>
            </a:endParaRPr>
          </a:p>
        </p:txBody>
      </p:sp>
      <p:sp>
        <p:nvSpPr>
          <p:cNvPr id="19" name="ストライプ矢印 18"/>
          <p:cNvSpPr/>
          <p:nvPr/>
        </p:nvSpPr>
        <p:spPr>
          <a:xfrm rot="5400000">
            <a:off x="3888511" y="2167065"/>
            <a:ext cx="759366" cy="8707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2470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2123728" y="44624"/>
            <a:ext cx="4685582" cy="1080120"/>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4000" dirty="0" smtClean="0">
                <a:latin typeface="ＭＳ Ｐゴシック" pitchFamily="50" charset="-128"/>
                <a:ea typeface="ＭＳ Ｐゴシック" pitchFamily="50" charset="-128"/>
              </a:rPr>
              <a:t>防錆</a:t>
            </a:r>
            <a:r>
              <a:rPr lang="ja-JP" altLang="en-US" sz="4000" dirty="0">
                <a:latin typeface="ＭＳ Ｐゴシック" pitchFamily="50" charset="-128"/>
                <a:ea typeface="ＭＳ Ｐゴシック" pitchFamily="50" charset="-128"/>
              </a:rPr>
              <a:t>装置について</a:t>
            </a:r>
          </a:p>
        </p:txBody>
      </p:sp>
      <p:pic>
        <p:nvPicPr>
          <p:cNvPr id="1027" name="Picture 3" descr="C:\Users\01102014\Desktop\【修正】案内・平面図.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7047" y="1360386"/>
            <a:ext cx="4319471" cy="48769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4067945" y="908720"/>
            <a:ext cx="5328591" cy="1548598"/>
            <a:chOff x="4067945" y="692696"/>
            <a:chExt cx="5328591" cy="1548598"/>
          </a:xfrm>
        </p:grpSpPr>
        <p:sp>
          <p:nvSpPr>
            <p:cNvPr id="32" name="AutoShape 8"/>
            <p:cNvSpPr>
              <a:spLocks noChangeArrowheads="1"/>
            </p:cNvSpPr>
            <p:nvPr/>
          </p:nvSpPr>
          <p:spPr bwMode="auto">
            <a:xfrm>
              <a:off x="4067945" y="1064806"/>
              <a:ext cx="5004048" cy="827666"/>
            </a:xfrm>
            <a:prstGeom prst="roundRect">
              <a:avLst>
                <a:gd name="adj" fmla="val 16667"/>
              </a:avLst>
            </a:prstGeom>
            <a:solidFill>
              <a:schemeClr val="bg1"/>
            </a:solidFill>
            <a:ln w="19050">
              <a:solidFill>
                <a:schemeClr val="tx2"/>
              </a:solidFill>
              <a:round/>
              <a:headEnd/>
              <a:tailEnd/>
            </a:ln>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5" name="サブタイトル 2"/>
            <p:cNvSpPr txBox="1">
              <a:spLocks/>
            </p:cNvSpPr>
            <p:nvPr/>
          </p:nvSpPr>
          <p:spPr>
            <a:xfrm>
              <a:off x="4144705" y="692696"/>
              <a:ext cx="5251831" cy="154859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dirty="0">
                  <a:solidFill>
                    <a:schemeClr val="tx1"/>
                  </a:solidFill>
                  <a:latin typeface="ＭＳ Ｐゴシック" pitchFamily="50" charset="-128"/>
                  <a:ea typeface="ＭＳ Ｐゴシック" pitchFamily="50" charset="-128"/>
                </a:rPr>
                <a:t>防錆</a:t>
              </a:r>
              <a:r>
                <a:rPr lang="ja-JP" altLang="en-US" dirty="0" smtClean="0">
                  <a:solidFill>
                    <a:schemeClr val="tx1"/>
                  </a:solidFill>
                  <a:latin typeface="ＭＳ Ｐゴシック" pitchFamily="50" charset="-128"/>
                  <a:ea typeface="ＭＳ Ｐゴシック" pitchFamily="50" charset="-128"/>
                </a:rPr>
                <a:t>装置を水道管の外側に取付ける　</a:t>
              </a:r>
              <a:endParaRPr lang="en-US" altLang="ja-JP" dirty="0" smtClean="0">
                <a:solidFill>
                  <a:schemeClr val="tx1"/>
                </a:solidFill>
                <a:latin typeface="ＭＳ Ｐゴシック" pitchFamily="50" charset="-128"/>
                <a:ea typeface="ＭＳ Ｐゴシック" pitchFamily="50" charset="-128"/>
              </a:endParaRPr>
            </a:p>
          </p:txBody>
        </p:sp>
      </p:grpSp>
      <p:grpSp>
        <p:nvGrpSpPr>
          <p:cNvPr id="3" name="グループ化 2"/>
          <p:cNvGrpSpPr/>
          <p:nvPr/>
        </p:nvGrpSpPr>
        <p:grpSpPr>
          <a:xfrm>
            <a:off x="4895309" y="2960522"/>
            <a:ext cx="3520707" cy="1548598"/>
            <a:chOff x="4895310" y="2329068"/>
            <a:chExt cx="3061066" cy="1548598"/>
          </a:xfrm>
        </p:grpSpPr>
        <p:sp>
          <p:nvSpPr>
            <p:cNvPr id="15" name="AutoShape 8"/>
            <p:cNvSpPr>
              <a:spLocks noChangeArrowheads="1"/>
            </p:cNvSpPr>
            <p:nvPr/>
          </p:nvSpPr>
          <p:spPr bwMode="auto">
            <a:xfrm>
              <a:off x="4895310" y="2541162"/>
              <a:ext cx="2786648" cy="1160404"/>
            </a:xfrm>
            <a:prstGeom prst="roundRect">
              <a:avLst>
                <a:gd name="adj" fmla="val 16667"/>
              </a:avLst>
            </a:prstGeom>
            <a:solidFill>
              <a:schemeClr val="bg1"/>
            </a:solidFill>
            <a:ln w="19050">
              <a:solidFill>
                <a:schemeClr val="tx2"/>
              </a:solidFill>
              <a:round/>
              <a:headEnd/>
              <a:tailEnd/>
            </a:ln>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16" name="サブタイトル 2"/>
            <p:cNvSpPr txBox="1">
              <a:spLocks/>
            </p:cNvSpPr>
            <p:nvPr/>
          </p:nvSpPr>
          <p:spPr>
            <a:xfrm>
              <a:off x="5004048" y="2329068"/>
              <a:ext cx="2952328" cy="154859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dirty="0">
                  <a:solidFill>
                    <a:schemeClr val="tx1"/>
                  </a:solidFill>
                  <a:latin typeface="ＭＳ Ｐゴシック" pitchFamily="50" charset="-128"/>
                  <a:ea typeface="ＭＳ Ｐゴシック" pitchFamily="50" charset="-128"/>
                </a:rPr>
                <a:t>特定の</a:t>
              </a:r>
              <a:r>
                <a:rPr lang="ja-JP" altLang="en-US" dirty="0" smtClean="0">
                  <a:solidFill>
                    <a:schemeClr val="tx1"/>
                  </a:solidFill>
                  <a:latin typeface="ＭＳ Ｐゴシック" pitchFamily="50" charset="-128"/>
                  <a:ea typeface="ＭＳ Ｐゴシック" pitchFamily="50" charset="-128"/>
                </a:rPr>
                <a:t>電磁波により，</a:t>
              </a:r>
              <a:endParaRPr lang="en-US" altLang="ja-JP" dirty="0" smtClean="0">
                <a:solidFill>
                  <a:schemeClr val="tx1"/>
                </a:solidFill>
                <a:latin typeface="ＭＳ Ｐゴシック" pitchFamily="50" charset="-128"/>
                <a:ea typeface="ＭＳ Ｐゴシック" pitchFamily="50" charset="-128"/>
              </a:endParaRPr>
            </a:p>
            <a:p>
              <a:pPr marL="0" indent="0">
                <a:buNone/>
              </a:pPr>
              <a:r>
                <a:rPr lang="ja-JP" altLang="en-US" dirty="0" smtClean="0">
                  <a:solidFill>
                    <a:schemeClr val="tx1"/>
                  </a:solidFill>
                  <a:latin typeface="ＭＳ Ｐゴシック" pitchFamily="50" charset="-128"/>
                  <a:ea typeface="ＭＳ Ｐゴシック" pitchFamily="50" charset="-128"/>
                </a:rPr>
                <a:t>赤錆を黒錆に変える</a:t>
              </a:r>
              <a:endParaRPr lang="en-US" altLang="ja-JP" dirty="0" smtClean="0">
                <a:solidFill>
                  <a:schemeClr val="tx1"/>
                </a:solidFill>
                <a:latin typeface="ＭＳ Ｐゴシック" pitchFamily="50" charset="-128"/>
                <a:ea typeface="ＭＳ Ｐゴシック" pitchFamily="50" charset="-128"/>
              </a:endParaRPr>
            </a:p>
          </p:txBody>
        </p:sp>
      </p:grpSp>
      <p:sp>
        <p:nvSpPr>
          <p:cNvPr id="17" name="ストライプ矢印 16"/>
          <p:cNvSpPr/>
          <p:nvPr/>
        </p:nvSpPr>
        <p:spPr>
          <a:xfrm rot="5400000">
            <a:off x="6067842" y="4453440"/>
            <a:ext cx="759366" cy="8707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nvGrpSpPr>
          <p:cNvPr id="4" name="グループ化 3"/>
          <p:cNvGrpSpPr/>
          <p:nvPr/>
        </p:nvGrpSpPr>
        <p:grpSpPr>
          <a:xfrm>
            <a:off x="4333250" y="5193196"/>
            <a:ext cx="4233534" cy="1116124"/>
            <a:chOff x="4333250" y="4213976"/>
            <a:chExt cx="4233534" cy="1116124"/>
          </a:xfrm>
        </p:grpSpPr>
        <p:sp>
          <p:nvSpPr>
            <p:cNvPr id="18" name="AutoShape 8"/>
            <p:cNvSpPr>
              <a:spLocks noChangeArrowheads="1"/>
            </p:cNvSpPr>
            <p:nvPr/>
          </p:nvSpPr>
          <p:spPr bwMode="auto">
            <a:xfrm>
              <a:off x="4333250" y="4430000"/>
              <a:ext cx="4233534" cy="720080"/>
            </a:xfrm>
            <a:prstGeom prst="roundRect">
              <a:avLst>
                <a:gd name="adj" fmla="val 16667"/>
              </a:avLst>
            </a:prstGeom>
            <a:solidFill>
              <a:schemeClr val="bg1"/>
            </a:solidFill>
            <a:ln w="19050">
              <a:solidFill>
                <a:schemeClr val="tx2"/>
              </a:solidFill>
              <a:round/>
              <a:headEnd/>
              <a:tailEnd/>
            </a:ln>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19" name="サブタイトル 2"/>
            <p:cNvSpPr txBox="1">
              <a:spLocks/>
            </p:cNvSpPr>
            <p:nvPr/>
          </p:nvSpPr>
          <p:spPr>
            <a:xfrm>
              <a:off x="4466391" y="4213976"/>
              <a:ext cx="4032447" cy="111612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dirty="0" smtClean="0">
                  <a:solidFill>
                    <a:schemeClr val="tx1"/>
                  </a:solidFill>
                  <a:latin typeface="ＭＳ Ｐゴシック" pitchFamily="50" charset="-128"/>
                  <a:ea typeface="ＭＳ Ｐゴシック" pitchFamily="50" charset="-128"/>
                </a:rPr>
                <a:t>塩素</a:t>
              </a:r>
              <a:r>
                <a:rPr lang="ja-JP" altLang="en-US" dirty="0">
                  <a:solidFill>
                    <a:schemeClr val="tx1"/>
                  </a:solidFill>
                  <a:latin typeface="ＭＳ Ｐゴシック" pitchFamily="50" charset="-128"/>
                  <a:ea typeface="ＭＳ Ｐゴシック" pitchFamily="50" charset="-128"/>
                </a:rPr>
                <a:t>消費</a:t>
              </a:r>
              <a:r>
                <a:rPr lang="ja-JP" altLang="en-US" dirty="0" smtClean="0">
                  <a:solidFill>
                    <a:schemeClr val="tx1"/>
                  </a:solidFill>
                  <a:latin typeface="ＭＳ Ｐゴシック" pitchFamily="50" charset="-128"/>
                  <a:ea typeface="ＭＳ Ｐゴシック" pitchFamily="50" charset="-128"/>
                </a:rPr>
                <a:t>を抑えることが可能　</a:t>
              </a:r>
              <a:endParaRPr lang="en-US" altLang="ja-JP" dirty="0" smtClean="0">
                <a:solidFill>
                  <a:schemeClr val="tx1"/>
                </a:solidFill>
                <a:latin typeface="ＭＳ Ｐゴシック" pitchFamily="50" charset="-128"/>
                <a:ea typeface="ＭＳ Ｐゴシック" pitchFamily="50" charset="-128"/>
              </a:endParaRPr>
            </a:p>
          </p:txBody>
        </p:sp>
      </p:grpSp>
      <p:sp>
        <p:nvSpPr>
          <p:cNvPr id="21" name="ストライプ矢印 20"/>
          <p:cNvSpPr/>
          <p:nvPr/>
        </p:nvSpPr>
        <p:spPr>
          <a:xfrm rot="5400000">
            <a:off x="6052851" y="2167064"/>
            <a:ext cx="759366" cy="8707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2743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51520" y="2947605"/>
            <a:ext cx="8422790" cy="3793763"/>
            <a:chOff x="360605" y="1532118"/>
            <a:chExt cx="8422790" cy="3793763"/>
          </a:xfrm>
        </p:grpSpPr>
        <p:pic>
          <p:nvPicPr>
            <p:cNvPr id="17" name="図 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606" y="1532118"/>
              <a:ext cx="5612232" cy="190862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605" y="3445869"/>
              <a:ext cx="5602718" cy="1865451"/>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71953" y="1546193"/>
              <a:ext cx="2811442" cy="1882993"/>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68517" y="3438085"/>
              <a:ext cx="2811442" cy="188779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サブタイトル 2"/>
          <p:cNvSpPr txBox="1">
            <a:spLocks/>
          </p:cNvSpPr>
          <p:nvPr/>
        </p:nvSpPr>
        <p:spPr>
          <a:xfrm>
            <a:off x="340482" y="2132856"/>
            <a:ext cx="4303526" cy="1894870"/>
          </a:xfrm>
          <a:prstGeom prst="rect">
            <a:avLst/>
          </a:prstGeom>
          <a:solidFill>
            <a:srgbClr val="FFFF00"/>
          </a:solidFill>
          <a:ln w="25400">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dirty="0" smtClean="0">
                <a:solidFill>
                  <a:schemeClr val="tx1"/>
                </a:solidFill>
                <a:latin typeface="ＭＳ Ｐゴシック" pitchFamily="50" charset="-128"/>
                <a:ea typeface="ＭＳ Ｐゴシック" pitchFamily="50" charset="-128"/>
              </a:rPr>
              <a:t>菅田配水</a:t>
            </a:r>
            <a:r>
              <a:rPr lang="ja-JP" altLang="en-US" dirty="0">
                <a:solidFill>
                  <a:schemeClr val="tx1"/>
                </a:solidFill>
                <a:latin typeface="ＭＳ Ｐゴシック" pitchFamily="50" charset="-128"/>
                <a:ea typeface="ＭＳ Ｐゴシック" pitchFamily="50" charset="-128"/>
              </a:rPr>
              <a:t>池</a:t>
            </a:r>
            <a:endParaRPr lang="en-US" altLang="ja-JP" dirty="0">
              <a:solidFill>
                <a:schemeClr val="tx1"/>
              </a:solidFill>
              <a:latin typeface="ＭＳ Ｐゴシック" pitchFamily="50" charset="-128"/>
              <a:ea typeface="ＭＳ Ｐゴシック" pitchFamily="50" charset="-128"/>
            </a:endParaRPr>
          </a:p>
          <a:p>
            <a:pPr marL="0" indent="0" algn="ctr">
              <a:buNone/>
            </a:pPr>
            <a:r>
              <a:rPr lang="en-US" altLang="ja-JP" dirty="0" smtClean="0">
                <a:solidFill>
                  <a:schemeClr val="tx1"/>
                </a:solidFill>
                <a:latin typeface="ＭＳ Ｐゴシック" pitchFamily="50" charset="-128"/>
                <a:ea typeface="ＭＳ Ｐゴシック" pitchFamily="50" charset="-128"/>
              </a:rPr>
              <a:t>H.W.L=60.0m</a:t>
            </a:r>
            <a:r>
              <a:rPr lang="ja-JP" altLang="en-US" dirty="0" smtClean="0">
                <a:solidFill>
                  <a:schemeClr val="tx1"/>
                </a:solidFill>
                <a:latin typeface="ＭＳ Ｐゴシック" pitchFamily="50" charset="-128"/>
                <a:ea typeface="ＭＳ Ｐゴシック" pitchFamily="50" charset="-128"/>
              </a:rPr>
              <a:t>　　</a:t>
            </a:r>
            <a:r>
              <a:rPr lang="en-US" altLang="ja-JP" dirty="0" smtClean="0">
                <a:solidFill>
                  <a:schemeClr val="tx1"/>
                </a:solidFill>
                <a:latin typeface="ＭＳ Ｐゴシック" pitchFamily="50" charset="-128"/>
                <a:ea typeface="ＭＳ Ｐゴシック" pitchFamily="50" charset="-128"/>
              </a:rPr>
              <a:t>L.W.L=55.5m</a:t>
            </a:r>
          </a:p>
          <a:p>
            <a:pPr marL="0" indent="0">
              <a:buNone/>
            </a:pPr>
            <a:r>
              <a:rPr lang="ja-JP" altLang="en-US" dirty="0" smtClean="0">
                <a:solidFill>
                  <a:schemeClr val="tx1"/>
                </a:solidFill>
                <a:latin typeface="ＭＳ Ｐゴシック" pitchFamily="50" charset="-128"/>
                <a:ea typeface="ＭＳ Ｐゴシック" pitchFamily="50" charset="-128"/>
              </a:rPr>
              <a:t>　揚程</a:t>
            </a:r>
            <a:r>
              <a:rPr lang="en-US" altLang="ja-JP" dirty="0" smtClean="0">
                <a:solidFill>
                  <a:schemeClr val="tx1"/>
                </a:solidFill>
                <a:latin typeface="ＭＳ Ｐゴシック" pitchFamily="50" charset="-128"/>
                <a:ea typeface="ＭＳ Ｐゴシック" pitchFamily="50" charset="-128"/>
              </a:rPr>
              <a:t>=63.0m</a:t>
            </a:r>
          </a:p>
          <a:p>
            <a:pPr marL="0" indent="0">
              <a:buNone/>
            </a:pPr>
            <a:r>
              <a:rPr lang="ja-JP" altLang="en-US" dirty="0" smtClean="0">
                <a:solidFill>
                  <a:schemeClr val="tx1"/>
                </a:solidFill>
                <a:latin typeface="ＭＳ Ｐゴシック" pitchFamily="50" charset="-128"/>
                <a:ea typeface="ＭＳ Ｐゴシック" pitchFamily="50" charset="-128"/>
              </a:rPr>
              <a:t>  配水池出口残塩：</a:t>
            </a:r>
            <a:r>
              <a:rPr lang="en-US" altLang="ja-JP" dirty="0" smtClean="0">
                <a:solidFill>
                  <a:schemeClr val="tx1"/>
                </a:solidFill>
                <a:latin typeface="ＭＳ Ｐゴシック" pitchFamily="50" charset="-128"/>
                <a:ea typeface="ＭＳ Ｐゴシック" pitchFamily="50" charset="-128"/>
              </a:rPr>
              <a:t>0.69mg/l</a:t>
            </a:r>
          </a:p>
        </p:txBody>
      </p:sp>
      <p:sp>
        <p:nvSpPr>
          <p:cNvPr id="24" name="円/楕円 23"/>
          <p:cNvSpPr/>
          <p:nvPr/>
        </p:nvSpPr>
        <p:spPr>
          <a:xfrm>
            <a:off x="664518" y="5232811"/>
            <a:ext cx="1152128" cy="11521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26" name="直線矢印コネクタ 25"/>
          <p:cNvCxnSpPr/>
          <p:nvPr/>
        </p:nvCxnSpPr>
        <p:spPr>
          <a:xfrm>
            <a:off x="1240582" y="4027726"/>
            <a:ext cx="0" cy="1166251"/>
          </a:xfrm>
          <a:prstGeom prst="straightConnector1">
            <a:avLst/>
          </a:prstGeom>
          <a:ln w="381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660232" y="4171741"/>
            <a:ext cx="792088" cy="7920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2" name="フリーフォーム 1"/>
          <p:cNvSpPr/>
          <p:nvPr/>
        </p:nvSpPr>
        <p:spPr>
          <a:xfrm>
            <a:off x="1333500" y="3736121"/>
            <a:ext cx="5930900" cy="2051050"/>
          </a:xfrm>
          <a:custGeom>
            <a:avLst/>
            <a:gdLst>
              <a:gd name="connsiteX0" fmla="*/ 0 w 5930900"/>
              <a:gd name="connsiteY0" fmla="*/ 2051050 h 2051050"/>
              <a:gd name="connsiteX1" fmla="*/ 222250 w 5930900"/>
              <a:gd name="connsiteY1" fmla="*/ 1962150 h 2051050"/>
              <a:gd name="connsiteX2" fmla="*/ 63500 w 5930900"/>
              <a:gd name="connsiteY2" fmla="*/ 1555750 h 2051050"/>
              <a:gd name="connsiteX3" fmla="*/ 88900 w 5930900"/>
              <a:gd name="connsiteY3" fmla="*/ 1479550 h 2051050"/>
              <a:gd name="connsiteX4" fmla="*/ 641350 w 5930900"/>
              <a:gd name="connsiteY4" fmla="*/ 1263650 h 2051050"/>
              <a:gd name="connsiteX5" fmla="*/ 793750 w 5930900"/>
              <a:gd name="connsiteY5" fmla="*/ 1047750 h 2051050"/>
              <a:gd name="connsiteX6" fmla="*/ 1009650 w 5930900"/>
              <a:gd name="connsiteY6" fmla="*/ 819150 h 2051050"/>
              <a:gd name="connsiteX7" fmla="*/ 1174750 w 5930900"/>
              <a:gd name="connsiteY7" fmla="*/ 673100 h 2051050"/>
              <a:gd name="connsiteX8" fmla="*/ 1377950 w 5930900"/>
              <a:gd name="connsiteY8" fmla="*/ 641350 h 2051050"/>
              <a:gd name="connsiteX9" fmla="*/ 1670050 w 5930900"/>
              <a:gd name="connsiteY9" fmla="*/ 628650 h 2051050"/>
              <a:gd name="connsiteX10" fmla="*/ 2063750 w 5930900"/>
              <a:gd name="connsiteY10" fmla="*/ 711200 h 2051050"/>
              <a:gd name="connsiteX11" fmla="*/ 2235200 w 5930900"/>
              <a:gd name="connsiteY11" fmla="*/ 730250 h 2051050"/>
              <a:gd name="connsiteX12" fmla="*/ 2514600 w 5930900"/>
              <a:gd name="connsiteY12" fmla="*/ 647700 h 2051050"/>
              <a:gd name="connsiteX13" fmla="*/ 2787650 w 5930900"/>
              <a:gd name="connsiteY13" fmla="*/ 381000 h 2051050"/>
              <a:gd name="connsiteX14" fmla="*/ 3244850 w 5930900"/>
              <a:gd name="connsiteY14" fmla="*/ 342900 h 2051050"/>
              <a:gd name="connsiteX15" fmla="*/ 3568700 w 5930900"/>
              <a:gd name="connsiteY15" fmla="*/ 266700 h 2051050"/>
              <a:gd name="connsiteX16" fmla="*/ 3752850 w 5930900"/>
              <a:gd name="connsiteY16" fmla="*/ 234950 h 2051050"/>
              <a:gd name="connsiteX17" fmla="*/ 3962400 w 5930900"/>
              <a:gd name="connsiteY17" fmla="*/ 241300 h 2051050"/>
              <a:gd name="connsiteX18" fmla="*/ 4121150 w 5930900"/>
              <a:gd name="connsiteY18" fmla="*/ 177800 h 2051050"/>
              <a:gd name="connsiteX19" fmla="*/ 4400550 w 5930900"/>
              <a:gd name="connsiteY19" fmla="*/ 44450 h 2051050"/>
              <a:gd name="connsiteX20" fmla="*/ 4794250 w 5930900"/>
              <a:gd name="connsiteY20" fmla="*/ 0 h 2051050"/>
              <a:gd name="connsiteX21" fmla="*/ 4997450 w 5930900"/>
              <a:gd name="connsiteY21" fmla="*/ 241300 h 2051050"/>
              <a:gd name="connsiteX22" fmla="*/ 5143500 w 5930900"/>
              <a:gd name="connsiteY22" fmla="*/ 527050 h 2051050"/>
              <a:gd name="connsiteX23" fmla="*/ 5314950 w 5930900"/>
              <a:gd name="connsiteY23" fmla="*/ 615950 h 2051050"/>
              <a:gd name="connsiteX24" fmla="*/ 5416550 w 5930900"/>
              <a:gd name="connsiteY24" fmla="*/ 717550 h 2051050"/>
              <a:gd name="connsiteX25" fmla="*/ 5448300 w 5930900"/>
              <a:gd name="connsiteY25" fmla="*/ 876300 h 2051050"/>
              <a:gd name="connsiteX26" fmla="*/ 5486400 w 5930900"/>
              <a:gd name="connsiteY26" fmla="*/ 1035050 h 2051050"/>
              <a:gd name="connsiteX27" fmla="*/ 5930900 w 5930900"/>
              <a:gd name="connsiteY27" fmla="*/ 711200 h 20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30900" h="2051050">
                <a:moveTo>
                  <a:pt x="0" y="2051050"/>
                </a:moveTo>
                <a:lnTo>
                  <a:pt x="222250" y="1962150"/>
                </a:lnTo>
                <a:lnTo>
                  <a:pt x="63500" y="1555750"/>
                </a:lnTo>
                <a:lnTo>
                  <a:pt x="88900" y="1479550"/>
                </a:lnTo>
                <a:lnTo>
                  <a:pt x="641350" y="1263650"/>
                </a:lnTo>
                <a:lnTo>
                  <a:pt x="793750" y="1047750"/>
                </a:lnTo>
                <a:lnTo>
                  <a:pt x="1009650" y="819150"/>
                </a:lnTo>
                <a:lnTo>
                  <a:pt x="1174750" y="673100"/>
                </a:lnTo>
                <a:lnTo>
                  <a:pt x="1377950" y="641350"/>
                </a:lnTo>
                <a:lnTo>
                  <a:pt x="1670050" y="628650"/>
                </a:lnTo>
                <a:lnTo>
                  <a:pt x="2063750" y="711200"/>
                </a:lnTo>
                <a:lnTo>
                  <a:pt x="2235200" y="730250"/>
                </a:lnTo>
                <a:lnTo>
                  <a:pt x="2514600" y="647700"/>
                </a:lnTo>
                <a:lnTo>
                  <a:pt x="2787650" y="381000"/>
                </a:lnTo>
                <a:lnTo>
                  <a:pt x="3244850" y="342900"/>
                </a:lnTo>
                <a:lnTo>
                  <a:pt x="3568700" y="266700"/>
                </a:lnTo>
                <a:lnTo>
                  <a:pt x="3752850" y="234950"/>
                </a:lnTo>
                <a:lnTo>
                  <a:pt x="3962400" y="241300"/>
                </a:lnTo>
                <a:lnTo>
                  <a:pt x="4121150" y="177800"/>
                </a:lnTo>
                <a:lnTo>
                  <a:pt x="4400550" y="44450"/>
                </a:lnTo>
                <a:lnTo>
                  <a:pt x="4794250" y="0"/>
                </a:lnTo>
                <a:lnTo>
                  <a:pt x="4997450" y="241300"/>
                </a:lnTo>
                <a:lnTo>
                  <a:pt x="5143500" y="527050"/>
                </a:lnTo>
                <a:lnTo>
                  <a:pt x="5314950" y="615950"/>
                </a:lnTo>
                <a:lnTo>
                  <a:pt x="5416550" y="717550"/>
                </a:lnTo>
                <a:lnTo>
                  <a:pt x="5448300" y="876300"/>
                </a:lnTo>
                <a:lnTo>
                  <a:pt x="5486400" y="1035050"/>
                </a:lnTo>
                <a:lnTo>
                  <a:pt x="5930900" y="711200"/>
                </a:lnTo>
              </a:path>
            </a:pathLst>
          </a:custGeom>
          <a:noFill/>
          <a:ln w="508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サブタイトル 2"/>
          <p:cNvSpPr txBox="1">
            <a:spLocks/>
          </p:cNvSpPr>
          <p:nvPr/>
        </p:nvSpPr>
        <p:spPr>
          <a:xfrm>
            <a:off x="5148064" y="5304818"/>
            <a:ext cx="1688120" cy="504057"/>
          </a:xfrm>
          <a:prstGeom prst="rect">
            <a:avLst/>
          </a:prstGeom>
          <a:solidFill>
            <a:srgbClr val="FFFF00"/>
          </a:solidFill>
          <a:ln w="25400">
            <a:solidFill>
              <a:schemeClr val="tx1"/>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dirty="0" smtClean="0">
                <a:solidFill>
                  <a:schemeClr val="tx1"/>
                </a:solidFill>
                <a:latin typeface="ＭＳ Ｐゴシック" pitchFamily="50" charset="-128"/>
                <a:ea typeface="ＭＳ Ｐゴシック" pitchFamily="50" charset="-128"/>
              </a:rPr>
              <a:t>検証箇所</a:t>
            </a:r>
            <a:endParaRPr lang="en-US" altLang="ja-JP" dirty="0" smtClean="0">
              <a:solidFill>
                <a:schemeClr val="tx1"/>
              </a:solidFill>
              <a:latin typeface="ＭＳ Ｐゴシック" pitchFamily="50" charset="-128"/>
              <a:ea typeface="ＭＳ Ｐゴシック" pitchFamily="50" charset="-128"/>
            </a:endParaRPr>
          </a:p>
        </p:txBody>
      </p:sp>
      <p:cxnSp>
        <p:nvCxnSpPr>
          <p:cNvPr id="13" name="直線矢印コネクタ 12"/>
          <p:cNvCxnSpPr>
            <a:endCxn id="27" idx="3"/>
          </p:cNvCxnSpPr>
          <p:nvPr/>
        </p:nvCxnSpPr>
        <p:spPr>
          <a:xfrm flipV="1">
            <a:off x="6127928" y="4847830"/>
            <a:ext cx="648303" cy="4507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3059832" y="116632"/>
            <a:ext cx="2587001" cy="792088"/>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4000" dirty="0" smtClean="0">
                <a:latin typeface="ＭＳ Ｐゴシック" pitchFamily="50" charset="-128"/>
                <a:ea typeface="ＭＳ Ｐゴシック" pitchFamily="50" charset="-128"/>
              </a:rPr>
              <a:t>検証場所</a:t>
            </a:r>
            <a:endParaRPr lang="ja-JP" altLang="en-US" sz="4000" dirty="0">
              <a:latin typeface="ＭＳ Ｐゴシック" pitchFamily="50" charset="-128"/>
              <a:ea typeface="ＭＳ Ｐゴシック" pitchFamily="50" charset="-128"/>
            </a:endParaRPr>
          </a:p>
        </p:txBody>
      </p:sp>
      <p:sp>
        <p:nvSpPr>
          <p:cNvPr id="22" name="サブタイトル 2"/>
          <p:cNvSpPr txBox="1">
            <a:spLocks/>
          </p:cNvSpPr>
          <p:nvPr/>
        </p:nvSpPr>
        <p:spPr>
          <a:xfrm>
            <a:off x="1121963" y="1103059"/>
            <a:ext cx="2297909" cy="75608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3200" dirty="0" smtClean="0">
                <a:solidFill>
                  <a:schemeClr val="tx1"/>
                </a:solidFill>
                <a:latin typeface="ＭＳ Ｐゴシック" pitchFamily="50" charset="-128"/>
                <a:ea typeface="ＭＳ Ｐゴシック" pitchFamily="50" charset="-128"/>
              </a:rPr>
              <a:t>管路の選定　　　　</a:t>
            </a:r>
            <a:endParaRPr lang="en-US" altLang="ja-JP" sz="3200" dirty="0" smtClean="0">
              <a:solidFill>
                <a:schemeClr val="tx1"/>
              </a:solidFill>
              <a:latin typeface="ＭＳ Ｐゴシック" pitchFamily="50" charset="-128"/>
              <a:ea typeface="ＭＳ Ｐゴシック" pitchFamily="50" charset="-128"/>
            </a:endParaRPr>
          </a:p>
        </p:txBody>
      </p:sp>
      <p:sp>
        <p:nvSpPr>
          <p:cNvPr id="25" name="サブタイトル 2"/>
          <p:cNvSpPr txBox="1">
            <a:spLocks/>
          </p:cNvSpPr>
          <p:nvPr/>
        </p:nvSpPr>
        <p:spPr>
          <a:xfrm>
            <a:off x="5220072" y="1052736"/>
            <a:ext cx="3121419" cy="122413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3200" dirty="0">
                <a:solidFill>
                  <a:schemeClr val="tx1"/>
                </a:solidFill>
                <a:latin typeface="ＭＳ Ｐゴシック" pitchFamily="50" charset="-128"/>
                <a:ea typeface="ＭＳ Ｐゴシック" pitchFamily="50" charset="-128"/>
              </a:rPr>
              <a:t>老朽化</a:t>
            </a:r>
            <a:r>
              <a:rPr lang="ja-JP" altLang="en-US" sz="3200" dirty="0" smtClean="0">
                <a:solidFill>
                  <a:schemeClr val="tx1"/>
                </a:solidFill>
                <a:latin typeface="ＭＳ Ｐゴシック" pitchFamily="50" charset="-128"/>
                <a:ea typeface="ＭＳ Ｐゴシック" pitchFamily="50" charset="-128"/>
              </a:rPr>
              <a:t>した</a:t>
            </a:r>
            <a:r>
              <a:rPr lang="ja-JP" altLang="en-US" sz="3200" dirty="0">
                <a:solidFill>
                  <a:schemeClr val="tx1"/>
                </a:solidFill>
                <a:latin typeface="ＭＳ Ｐゴシック" pitchFamily="50" charset="-128"/>
                <a:ea typeface="ＭＳ Ｐゴシック" pitchFamily="50" charset="-128"/>
              </a:rPr>
              <a:t>管</a:t>
            </a:r>
            <a:r>
              <a:rPr lang="ja-JP" altLang="en-US" sz="3200" dirty="0" smtClean="0">
                <a:solidFill>
                  <a:schemeClr val="tx1"/>
                </a:solidFill>
                <a:latin typeface="ＭＳ Ｐゴシック" pitchFamily="50" charset="-128"/>
                <a:ea typeface="ＭＳ Ｐゴシック" pitchFamily="50" charset="-128"/>
              </a:rPr>
              <a:t>路</a:t>
            </a:r>
            <a:endParaRPr lang="en-US" altLang="ja-JP" sz="3200" dirty="0" smtClean="0">
              <a:solidFill>
                <a:schemeClr val="tx1"/>
              </a:solidFill>
              <a:latin typeface="ＭＳ Ｐゴシック" pitchFamily="50" charset="-128"/>
              <a:ea typeface="ＭＳ Ｐゴシック" pitchFamily="50" charset="-128"/>
            </a:endParaRPr>
          </a:p>
          <a:p>
            <a:pPr marL="0" indent="0">
              <a:buNone/>
            </a:pPr>
            <a:r>
              <a:rPr lang="ja-JP" altLang="en-US" sz="3200" dirty="0" smtClean="0">
                <a:solidFill>
                  <a:schemeClr val="tx1"/>
                </a:solidFill>
                <a:latin typeface="ＭＳ Ｐゴシック" pitchFamily="50" charset="-128"/>
                <a:ea typeface="ＭＳ Ｐゴシック" pitchFamily="50" charset="-128"/>
              </a:rPr>
              <a:t>行き止まり</a:t>
            </a:r>
            <a:r>
              <a:rPr lang="ja-JP" altLang="en-US" sz="3200" dirty="0">
                <a:solidFill>
                  <a:schemeClr val="tx1"/>
                </a:solidFill>
                <a:latin typeface="ＭＳ Ｐゴシック" pitchFamily="50" charset="-128"/>
                <a:ea typeface="ＭＳ Ｐゴシック" pitchFamily="50" charset="-128"/>
              </a:rPr>
              <a:t>管路</a:t>
            </a:r>
            <a:r>
              <a:rPr lang="ja-JP" altLang="en-US" sz="3200" dirty="0" smtClean="0">
                <a:solidFill>
                  <a:schemeClr val="tx1"/>
                </a:solidFill>
                <a:latin typeface="ＭＳ Ｐゴシック" pitchFamily="50" charset="-128"/>
                <a:ea typeface="ＭＳ Ｐゴシック" pitchFamily="50" charset="-128"/>
              </a:rPr>
              <a:t>　　　　</a:t>
            </a:r>
            <a:endParaRPr lang="en-US" altLang="ja-JP" sz="3200" dirty="0" smtClean="0">
              <a:solidFill>
                <a:schemeClr val="tx1"/>
              </a:solidFill>
              <a:latin typeface="ＭＳ Ｐゴシック" pitchFamily="50" charset="-128"/>
              <a:ea typeface="ＭＳ Ｐゴシック" pitchFamily="50" charset="-128"/>
            </a:endParaRPr>
          </a:p>
        </p:txBody>
      </p:sp>
      <p:sp>
        <p:nvSpPr>
          <p:cNvPr id="28" name="AutoShape 8"/>
          <p:cNvSpPr>
            <a:spLocks noChangeArrowheads="1"/>
          </p:cNvSpPr>
          <p:nvPr/>
        </p:nvSpPr>
        <p:spPr bwMode="auto">
          <a:xfrm>
            <a:off x="946060" y="1002390"/>
            <a:ext cx="2649714" cy="957422"/>
          </a:xfrm>
          <a:prstGeom prst="roundRect">
            <a:avLst>
              <a:gd name="adj" fmla="val 16667"/>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29" name="AutoShape 8"/>
          <p:cNvSpPr>
            <a:spLocks noChangeArrowheads="1"/>
          </p:cNvSpPr>
          <p:nvPr/>
        </p:nvSpPr>
        <p:spPr bwMode="auto">
          <a:xfrm>
            <a:off x="5148064" y="1037396"/>
            <a:ext cx="3154217" cy="1239475"/>
          </a:xfrm>
          <a:prstGeom prst="roundRect">
            <a:avLst>
              <a:gd name="adj" fmla="val 16667"/>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5" name="右矢印 4"/>
          <p:cNvSpPr/>
          <p:nvPr/>
        </p:nvSpPr>
        <p:spPr>
          <a:xfrm>
            <a:off x="3923928" y="1322766"/>
            <a:ext cx="1008112" cy="378042"/>
          </a:xfrm>
          <a:prstGeom prst="rightArrow">
            <a:avLst/>
          </a:prstGeom>
          <a:solidFill>
            <a:srgbClr val="FFC000"/>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64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1102014\Desktop\img00349[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1675118" y="-1177464"/>
            <a:ext cx="5783600" cy="8515808"/>
          </a:xfrm>
          <a:prstGeom prst="rect">
            <a:avLst/>
          </a:prstGeom>
          <a:noFill/>
          <a:extLst>
            <a:ext uri="{909E8E84-426E-40DD-AFC4-6F175D3DCCD1}">
              <a14:hiddenFill xmlns:a14="http://schemas.microsoft.com/office/drawing/2010/main">
                <a:solidFill>
                  <a:srgbClr val="FFFFFF"/>
                </a:solidFill>
              </a14:hiddenFill>
            </a:ext>
          </a:extLst>
        </p:spPr>
      </p:pic>
      <p:sp>
        <p:nvSpPr>
          <p:cNvPr id="4" name="フリーフォーム 3"/>
          <p:cNvSpPr/>
          <p:nvPr/>
        </p:nvSpPr>
        <p:spPr>
          <a:xfrm>
            <a:off x="314325" y="492674"/>
            <a:ext cx="6838950" cy="4572000"/>
          </a:xfrm>
          <a:custGeom>
            <a:avLst/>
            <a:gdLst>
              <a:gd name="connsiteX0" fmla="*/ 0 w 6838950"/>
              <a:gd name="connsiteY0" fmla="*/ 0 h 4572000"/>
              <a:gd name="connsiteX1" fmla="*/ 257175 w 6838950"/>
              <a:gd name="connsiteY1" fmla="*/ 285750 h 4572000"/>
              <a:gd name="connsiteX2" fmla="*/ 628650 w 6838950"/>
              <a:gd name="connsiteY2" fmla="*/ 1000125 h 4572000"/>
              <a:gd name="connsiteX3" fmla="*/ 1238250 w 6838950"/>
              <a:gd name="connsiteY3" fmla="*/ 2143125 h 4572000"/>
              <a:gd name="connsiteX4" fmla="*/ 1447800 w 6838950"/>
              <a:gd name="connsiteY4" fmla="*/ 3219450 h 4572000"/>
              <a:gd name="connsiteX5" fmla="*/ 1543050 w 6838950"/>
              <a:gd name="connsiteY5" fmla="*/ 4133850 h 4572000"/>
              <a:gd name="connsiteX6" fmla="*/ 1647825 w 6838950"/>
              <a:gd name="connsiteY6" fmla="*/ 4572000 h 4572000"/>
              <a:gd name="connsiteX7" fmla="*/ 1971675 w 6838950"/>
              <a:gd name="connsiteY7" fmla="*/ 4543425 h 4572000"/>
              <a:gd name="connsiteX8" fmla="*/ 2324100 w 6838950"/>
              <a:gd name="connsiteY8" fmla="*/ 4314825 h 4572000"/>
              <a:gd name="connsiteX9" fmla="*/ 2524125 w 6838950"/>
              <a:gd name="connsiteY9" fmla="*/ 4248150 h 4572000"/>
              <a:gd name="connsiteX10" fmla="*/ 3448050 w 6838950"/>
              <a:gd name="connsiteY10" fmla="*/ 3476625 h 4572000"/>
              <a:gd name="connsiteX11" fmla="*/ 4143375 w 6838950"/>
              <a:gd name="connsiteY11" fmla="*/ 2895600 h 4572000"/>
              <a:gd name="connsiteX12" fmla="*/ 4333875 w 6838950"/>
              <a:gd name="connsiteY12" fmla="*/ 2743200 h 4572000"/>
              <a:gd name="connsiteX13" fmla="*/ 4800600 w 6838950"/>
              <a:gd name="connsiteY13" fmla="*/ 2419350 h 4572000"/>
              <a:gd name="connsiteX14" fmla="*/ 5762625 w 6838950"/>
              <a:gd name="connsiteY14" fmla="*/ 1781175 h 4572000"/>
              <a:gd name="connsiteX15" fmla="*/ 6153150 w 6838950"/>
              <a:gd name="connsiteY15" fmla="*/ 1543050 h 4572000"/>
              <a:gd name="connsiteX16" fmla="*/ 6200775 w 6838950"/>
              <a:gd name="connsiteY16" fmla="*/ 1362075 h 4572000"/>
              <a:gd name="connsiteX17" fmla="*/ 6477000 w 6838950"/>
              <a:gd name="connsiteY17" fmla="*/ 1238250 h 4572000"/>
              <a:gd name="connsiteX18" fmla="*/ 6591300 w 6838950"/>
              <a:gd name="connsiteY18" fmla="*/ 1295400 h 4572000"/>
              <a:gd name="connsiteX19" fmla="*/ 6838950 w 6838950"/>
              <a:gd name="connsiteY19" fmla="*/ 1171575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38950" h="4572000">
                <a:moveTo>
                  <a:pt x="0" y="0"/>
                </a:moveTo>
                <a:lnTo>
                  <a:pt x="257175" y="285750"/>
                </a:lnTo>
                <a:lnTo>
                  <a:pt x="628650" y="1000125"/>
                </a:lnTo>
                <a:lnTo>
                  <a:pt x="1238250" y="2143125"/>
                </a:lnTo>
                <a:lnTo>
                  <a:pt x="1447800" y="3219450"/>
                </a:lnTo>
                <a:lnTo>
                  <a:pt x="1543050" y="4133850"/>
                </a:lnTo>
                <a:lnTo>
                  <a:pt x="1647825" y="4572000"/>
                </a:lnTo>
                <a:lnTo>
                  <a:pt x="1971675" y="4543425"/>
                </a:lnTo>
                <a:lnTo>
                  <a:pt x="2324100" y="4314825"/>
                </a:lnTo>
                <a:lnTo>
                  <a:pt x="2524125" y="4248150"/>
                </a:lnTo>
                <a:lnTo>
                  <a:pt x="3448050" y="3476625"/>
                </a:lnTo>
                <a:lnTo>
                  <a:pt x="4143375" y="2895600"/>
                </a:lnTo>
                <a:lnTo>
                  <a:pt x="4333875" y="2743200"/>
                </a:lnTo>
                <a:lnTo>
                  <a:pt x="4800600" y="2419350"/>
                </a:lnTo>
                <a:lnTo>
                  <a:pt x="5762625" y="1781175"/>
                </a:lnTo>
                <a:lnTo>
                  <a:pt x="6153150" y="1543050"/>
                </a:lnTo>
                <a:lnTo>
                  <a:pt x="6200775" y="1362075"/>
                </a:lnTo>
                <a:lnTo>
                  <a:pt x="6477000" y="1238250"/>
                </a:lnTo>
                <a:lnTo>
                  <a:pt x="6591300" y="1295400"/>
                </a:lnTo>
                <a:lnTo>
                  <a:pt x="6838950" y="1171575"/>
                </a:lnTo>
              </a:path>
            </a:pathLst>
          </a:custGeom>
          <a:noFill/>
          <a:ln w="762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755576" y="5136682"/>
            <a:ext cx="1152128" cy="14606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188636" y="1715322"/>
            <a:ext cx="1847860" cy="48100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1547664" y="5589240"/>
            <a:ext cx="7056784" cy="43254"/>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サブタイトル 2"/>
          <p:cNvSpPr txBox="1">
            <a:spLocks/>
          </p:cNvSpPr>
          <p:nvPr/>
        </p:nvSpPr>
        <p:spPr>
          <a:xfrm>
            <a:off x="2627784" y="5733256"/>
            <a:ext cx="5256584" cy="1008111"/>
          </a:xfrm>
          <a:prstGeom prst="rect">
            <a:avLst/>
          </a:prstGeom>
          <a:solidFill>
            <a:schemeClr val="bg1"/>
          </a:solidFill>
          <a:ln w="38100">
            <a:solidFill>
              <a:schemeClr val="accent1"/>
            </a:solidFill>
          </a:ln>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2800" dirty="0" smtClean="0">
                <a:solidFill>
                  <a:schemeClr val="tx1"/>
                </a:solidFill>
                <a:latin typeface="ＭＳ Ｐゴシック" pitchFamily="50" charset="-128"/>
                <a:ea typeface="ＭＳ Ｐゴシック" pitchFamily="50" charset="-128"/>
              </a:rPr>
              <a:t>昭和</a:t>
            </a:r>
            <a:r>
              <a:rPr lang="en-US" altLang="ja-JP" sz="2800" dirty="0" smtClean="0">
                <a:solidFill>
                  <a:schemeClr val="tx1"/>
                </a:solidFill>
                <a:latin typeface="ＭＳ Ｐゴシック" pitchFamily="50" charset="-128"/>
                <a:ea typeface="ＭＳ Ｐゴシック" pitchFamily="50" charset="-128"/>
              </a:rPr>
              <a:t>37</a:t>
            </a:r>
            <a:r>
              <a:rPr lang="ja-JP" altLang="en-US" sz="2800" dirty="0" smtClean="0">
                <a:solidFill>
                  <a:schemeClr val="tx1"/>
                </a:solidFill>
                <a:latin typeface="ＭＳ Ｐゴシック" pitchFamily="50" charset="-128"/>
                <a:ea typeface="ＭＳ Ｐゴシック" pitchFamily="50" charset="-128"/>
              </a:rPr>
              <a:t>年度布設</a:t>
            </a:r>
            <a:endParaRPr lang="en-US" altLang="ja-JP" sz="2800" dirty="0" smtClean="0">
              <a:solidFill>
                <a:schemeClr val="tx1"/>
              </a:solidFill>
              <a:latin typeface="ＭＳ Ｐゴシック" pitchFamily="50" charset="-128"/>
              <a:ea typeface="ＭＳ Ｐゴシック" pitchFamily="50" charset="-128"/>
            </a:endParaRPr>
          </a:p>
          <a:p>
            <a:pPr marL="0" indent="0" algn="ctr">
              <a:buNone/>
            </a:pPr>
            <a:r>
              <a:rPr lang="ja-JP" altLang="en-US" sz="2800" dirty="0" smtClean="0">
                <a:solidFill>
                  <a:schemeClr val="tx1"/>
                </a:solidFill>
                <a:latin typeface="ＭＳ Ｐゴシック" pitchFamily="50" charset="-128"/>
                <a:ea typeface="ＭＳ Ｐゴシック" pitchFamily="50" charset="-128"/>
              </a:rPr>
              <a:t>口径</a:t>
            </a:r>
            <a:r>
              <a:rPr lang="en-US" altLang="ja-JP" sz="2800" dirty="0" smtClean="0">
                <a:solidFill>
                  <a:schemeClr val="tx1"/>
                </a:solidFill>
                <a:latin typeface="ＭＳ Ｐゴシック" pitchFamily="50" charset="-128"/>
                <a:ea typeface="ＭＳ Ｐゴシック" pitchFamily="50" charset="-128"/>
              </a:rPr>
              <a:t>100mm</a:t>
            </a:r>
            <a:r>
              <a:rPr lang="ja-JP" altLang="en-US" sz="2800" dirty="0" smtClean="0">
                <a:solidFill>
                  <a:schemeClr val="tx1"/>
                </a:solidFill>
                <a:latin typeface="ＭＳ Ｐゴシック" pitchFamily="50" charset="-128"/>
                <a:ea typeface="ＭＳ Ｐゴシック" pitchFamily="50" charset="-128"/>
              </a:rPr>
              <a:t>鋳鉄管</a:t>
            </a:r>
            <a:r>
              <a:rPr lang="en-US" altLang="ja-JP" sz="2800" dirty="0" smtClean="0">
                <a:solidFill>
                  <a:schemeClr val="tx1"/>
                </a:solidFill>
                <a:latin typeface="ＭＳ Ｐゴシック" pitchFamily="50" charset="-128"/>
                <a:ea typeface="ＭＳ Ｐゴシック" pitchFamily="50" charset="-128"/>
              </a:rPr>
              <a:t>(CIP)</a:t>
            </a:r>
            <a:r>
              <a:rPr lang="ja-JP" altLang="en-US" sz="2800" dirty="0">
                <a:solidFill>
                  <a:schemeClr val="tx1"/>
                </a:solidFill>
                <a:latin typeface="ＭＳ Ｐゴシック" pitchFamily="50" charset="-128"/>
                <a:ea typeface="ＭＳ Ｐゴシック" pitchFamily="50" charset="-128"/>
              </a:rPr>
              <a:t>ー</a:t>
            </a:r>
            <a:r>
              <a:rPr lang="en-US" altLang="ja-JP" sz="2800" dirty="0" smtClean="0">
                <a:solidFill>
                  <a:schemeClr val="tx1"/>
                </a:solidFill>
                <a:latin typeface="ＭＳ Ｐゴシック" pitchFamily="50" charset="-128"/>
                <a:ea typeface="ＭＳ Ｐゴシック" pitchFamily="50" charset="-128"/>
              </a:rPr>
              <a:t>135m</a:t>
            </a:r>
            <a:endParaRPr lang="en-US" altLang="ja-JP" sz="2800" u="wavy" dirty="0" smtClean="0">
              <a:solidFill>
                <a:schemeClr val="tx1"/>
              </a:solidFill>
              <a:uFill>
                <a:solidFill>
                  <a:srgbClr val="FF0000"/>
                </a:solidFill>
              </a:uFill>
              <a:latin typeface="ＭＳ Ｐゴシック" pitchFamily="50" charset="-128"/>
              <a:ea typeface="ＭＳ Ｐゴシック" pitchFamily="50" charset="-128"/>
            </a:endParaRPr>
          </a:p>
        </p:txBody>
      </p:sp>
      <p:sp>
        <p:nvSpPr>
          <p:cNvPr id="19" name="サブタイトル 2"/>
          <p:cNvSpPr txBox="1">
            <a:spLocks/>
          </p:cNvSpPr>
          <p:nvPr/>
        </p:nvSpPr>
        <p:spPr>
          <a:xfrm>
            <a:off x="4026097" y="4958650"/>
            <a:ext cx="2274095" cy="630590"/>
          </a:xfrm>
          <a:prstGeom prst="rect">
            <a:avLst/>
          </a:prstGeom>
          <a:solidFill>
            <a:schemeClr val="bg1"/>
          </a:solidFill>
          <a:ln w="38100">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2800" dirty="0">
                <a:solidFill>
                  <a:schemeClr val="tx1"/>
                </a:solidFill>
                <a:latin typeface="ＭＳ Ｐゴシック" pitchFamily="50" charset="-128"/>
                <a:ea typeface="ＭＳ Ｐゴシック" pitchFamily="50" charset="-128"/>
              </a:rPr>
              <a:t>検証管路</a:t>
            </a:r>
            <a:endParaRPr lang="en-US" altLang="ja-JP" sz="2800" dirty="0" smtClean="0">
              <a:solidFill>
                <a:schemeClr val="tx1"/>
              </a:solidFill>
              <a:latin typeface="ＭＳ Ｐゴシック" pitchFamily="50" charset="-128"/>
              <a:ea typeface="ＭＳ Ｐゴシック" pitchFamily="50" charset="-128"/>
            </a:endParaRPr>
          </a:p>
        </p:txBody>
      </p:sp>
      <p:sp>
        <p:nvSpPr>
          <p:cNvPr id="24" name="AutoShape 8"/>
          <p:cNvSpPr>
            <a:spLocks noChangeArrowheads="1"/>
          </p:cNvSpPr>
          <p:nvPr/>
        </p:nvSpPr>
        <p:spPr bwMode="auto">
          <a:xfrm>
            <a:off x="4192668" y="5012422"/>
            <a:ext cx="1878437" cy="546192"/>
          </a:xfrm>
          <a:prstGeom prst="roundRect">
            <a:avLst>
              <a:gd name="adj" fmla="val 16667"/>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600" u="sng">
              <a:latin typeface="ＭＳ Ｐゴシック" pitchFamily="50" charset="-128"/>
              <a:ea typeface="ＭＳ Ｐゴシック" pitchFamily="50" charset="-128"/>
            </a:endParaRPr>
          </a:p>
        </p:txBody>
      </p:sp>
      <p:sp>
        <p:nvSpPr>
          <p:cNvPr id="3" name="フリーフォーム 2"/>
          <p:cNvSpPr/>
          <p:nvPr/>
        </p:nvSpPr>
        <p:spPr>
          <a:xfrm>
            <a:off x="3543300" y="198120"/>
            <a:ext cx="1021080" cy="3124200"/>
          </a:xfrm>
          <a:custGeom>
            <a:avLst/>
            <a:gdLst>
              <a:gd name="connsiteX0" fmla="*/ 1021080 w 1021080"/>
              <a:gd name="connsiteY0" fmla="*/ 3124200 h 3124200"/>
              <a:gd name="connsiteX1" fmla="*/ 899160 w 1021080"/>
              <a:gd name="connsiteY1" fmla="*/ 2941320 h 3124200"/>
              <a:gd name="connsiteX2" fmla="*/ 571500 w 1021080"/>
              <a:gd name="connsiteY2" fmla="*/ 2133600 h 3124200"/>
              <a:gd name="connsiteX3" fmla="*/ 411480 w 1021080"/>
              <a:gd name="connsiteY3" fmla="*/ 1661160 h 3124200"/>
              <a:gd name="connsiteX4" fmla="*/ 304800 w 1021080"/>
              <a:gd name="connsiteY4" fmla="*/ 1417320 h 3124200"/>
              <a:gd name="connsiteX5" fmla="*/ 152400 w 1021080"/>
              <a:gd name="connsiteY5" fmla="*/ 777240 h 3124200"/>
              <a:gd name="connsiteX6" fmla="*/ 91440 w 1021080"/>
              <a:gd name="connsiteY6" fmla="*/ 548640 h 3124200"/>
              <a:gd name="connsiteX7" fmla="*/ 0 w 1021080"/>
              <a:gd name="connsiteY7" fmla="*/ 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080" h="3124200">
                <a:moveTo>
                  <a:pt x="1021080" y="3124200"/>
                </a:moveTo>
                <a:lnTo>
                  <a:pt x="899160" y="2941320"/>
                </a:lnTo>
                <a:lnTo>
                  <a:pt x="571500" y="2133600"/>
                </a:lnTo>
                <a:lnTo>
                  <a:pt x="411480" y="1661160"/>
                </a:lnTo>
                <a:lnTo>
                  <a:pt x="304800" y="1417320"/>
                </a:lnTo>
                <a:lnTo>
                  <a:pt x="152400" y="777240"/>
                </a:lnTo>
                <a:lnTo>
                  <a:pt x="91440" y="548640"/>
                </a:lnTo>
                <a:lnTo>
                  <a:pt x="0" y="0"/>
                </a:lnTo>
              </a:path>
            </a:pathLst>
          </a:cu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6202680" y="205740"/>
            <a:ext cx="510540" cy="1554480"/>
          </a:xfrm>
          <a:custGeom>
            <a:avLst/>
            <a:gdLst>
              <a:gd name="connsiteX0" fmla="*/ 510540 w 510540"/>
              <a:gd name="connsiteY0" fmla="*/ 1554480 h 1554480"/>
              <a:gd name="connsiteX1" fmla="*/ 335280 w 510540"/>
              <a:gd name="connsiteY1" fmla="*/ 982980 h 1554480"/>
              <a:gd name="connsiteX2" fmla="*/ 114300 w 510540"/>
              <a:gd name="connsiteY2" fmla="*/ 281940 h 1554480"/>
              <a:gd name="connsiteX3" fmla="*/ 0 w 510540"/>
              <a:gd name="connsiteY3" fmla="*/ 0 h 1554480"/>
            </a:gdLst>
            <a:ahLst/>
            <a:cxnLst>
              <a:cxn ang="0">
                <a:pos x="connsiteX0" y="connsiteY0"/>
              </a:cxn>
              <a:cxn ang="0">
                <a:pos x="connsiteX1" y="connsiteY1"/>
              </a:cxn>
              <a:cxn ang="0">
                <a:pos x="connsiteX2" y="connsiteY2"/>
              </a:cxn>
              <a:cxn ang="0">
                <a:pos x="connsiteX3" y="connsiteY3"/>
              </a:cxn>
            </a:cxnLst>
            <a:rect l="l" t="t" r="r" b="b"/>
            <a:pathLst>
              <a:path w="510540" h="1554480">
                <a:moveTo>
                  <a:pt x="510540" y="1554480"/>
                </a:moveTo>
                <a:lnTo>
                  <a:pt x="335280" y="982980"/>
                </a:lnTo>
                <a:lnTo>
                  <a:pt x="114300" y="281940"/>
                </a:lnTo>
                <a:lnTo>
                  <a:pt x="0" y="0"/>
                </a:lnTo>
              </a:path>
            </a:pathLst>
          </a:cu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サブタイトル 2"/>
          <p:cNvSpPr txBox="1">
            <a:spLocks/>
          </p:cNvSpPr>
          <p:nvPr/>
        </p:nvSpPr>
        <p:spPr>
          <a:xfrm>
            <a:off x="2426174" y="1801082"/>
            <a:ext cx="1274115" cy="630590"/>
          </a:xfrm>
          <a:prstGeom prst="rect">
            <a:avLst/>
          </a:prstGeom>
          <a:solidFill>
            <a:schemeClr val="bg1"/>
          </a:solidFill>
          <a:ln w="38100">
            <a:solidFill>
              <a:schemeClr val="tx1"/>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dirty="0" smtClean="0">
                <a:solidFill>
                  <a:schemeClr val="tx1"/>
                </a:solidFill>
                <a:latin typeface="ＭＳ Ｐゴシック" pitchFamily="50" charset="-128"/>
                <a:ea typeface="ＭＳ Ｐゴシック" pitchFamily="50" charset="-128"/>
              </a:rPr>
              <a:t>受水</a:t>
            </a:r>
            <a:r>
              <a:rPr lang="ja-JP" altLang="en-US" dirty="0">
                <a:solidFill>
                  <a:schemeClr val="tx1"/>
                </a:solidFill>
                <a:latin typeface="ＭＳ Ｐゴシック" pitchFamily="50" charset="-128"/>
                <a:ea typeface="ＭＳ Ｐゴシック" pitchFamily="50" charset="-128"/>
              </a:rPr>
              <a:t>槽</a:t>
            </a:r>
            <a:endParaRPr lang="en-US" altLang="ja-JP" dirty="0" smtClean="0">
              <a:solidFill>
                <a:schemeClr val="tx1"/>
              </a:solidFill>
              <a:latin typeface="ＭＳ Ｐゴシック" pitchFamily="50" charset="-128"/>
              <a:ea typeface="ＭＳ Ｐゴシック" pitchFamily="50" charset="-128"/>
            </a:endParaRPr>
          </a:p>
        </p:txBody>
      </p:sp>
      <p:sp>
        <p:nvSpPr>
          <p:cNvPr id="6" name="フリーフォーム 5"/>
          <p:cNvSpPr/>
          <p:nvPr/>
        </p:nvSpPr>
        <p:spPr>
          <a:xfrm>
            <a:off x="3105150" y="193675"/>
            <a:ext cx="438150" cy="1590675"/>
          </a:xfrm>
          <a:custGeom>
            <a:avLst/>
            <a:gdLst>
              <a:gd name="connsiteX0" fmla="*/ 438150 w 438150"/>
              <a:gd name="connsiteY0" fmla="*/ 0 h 1590675"/>
              <a:gd name="connsiteX1" fmla="*/ 0 w 438150"/>
              <a:gd name="connsiteY1" fmla="*/ 9525 h 1590675"/>
              <a:gd name="connsiteX2" fmla="*/ 342900 w 438150"/>
              <a:gd name="connsiteY2" fmla="*/ 1295400 h 1590675"/>
              <a:gd name="connsiteX3" fmla="*/ 123825 w 438150"/>
              <a:gd name="connsiteY3" fmla="*/ 1352550 h 1590675"/>
              <a:gd name="connsiteX4" fmla="*/ 180975 w 438150"/>
              <a:gd name="connsiteY4" fmla="*/ 1590675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1590675">
                <a:moveTo>
                  <a:pt x="438150" y="0"/>
                </a:moveTo>
                <a:lnTo>
                  <a:pt x="0" y="9525"/>
                </a:lnTo>
                <a:lnTo>
                  <a:pt x="342900" y="1295400"/>
                </a:lnTo>
                <a:lnTo>
                  <a:pt x="123825" y="1352550"/>
                </a:lnTo>
                <a:lnTo>
                  <a:pt x="180975" y="1590675"/>
                </a:lnTo>
              </a:path>
            </a:pathLst>
          </a:cu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5345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9631" y="1052736"/>
            <a:ext cx="6520724" cy="4798565"/>
          </a:xfrm>
          <a:prstGeom prst="rect">
            <a:avLst/>
          </a:prstGeom>
          <a:ln w="25400">
            <a:solidFill>
              <a:schemeClr val="tx1"/>
            </a:solidFill>
          </a:ln>
        </p:spPr>
      </p:pic>
      <p:sp>
        <p:nvSpPr>
          <p:cNvPr id="8" name="タイトル 1"/>
          <p:cNvSpPr txBox="1">
            <a:spLocks/>
          </p:cNvSpPr>
          <p:nvPr/>
        </p:nvSpPr>
        <p:spPr>
          <a:xfrm>
            <a:off x="2555776" y="116632"/>
            <a:ext cx="3808570" cy="864096"/>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4000" dirty="0" smtClean="0">
                <a:latin typeface="ＭＳ Ｐゴシック" pitchFamily="50" charset="-128"/>
                <a:ea typeface="ＭＳ Ｐゴシック" pitchFamily="50" charset="-128"/>
              </a:rPr>
              <a:t>管路の内部状況</a:t>
            </a:r>
            <a:endParaRPr lang="ja-JP" altLang="en-US" sz="4000" dirty="0">
              <a:latin typeface="ＭＳ Ｐゴシック" pitchFamily="50" charset="-128"/>
              <a:ea typeface="ＭＳ Ｐゴシック" pitchFamily="50" charset="-128"/>
            </a:endParaRPr>
          </a:p>
        </p:txBody>
      </p:sp>
      <p:sp>
        <p:nvSpPr>
          <p:cNvPr id="9" name="サブタイトル 2"/>
          <p:cNvSpPr txBox="1">
            <a:spLocks/>
          </p:cNvSpPr>
          <p:nvPr/>
        </p:nvSpPr>
        <p:spPr>
          <a:xfrm>
            <a:off x="888836" y="5923309"/>
            <a:ext cx="7139548" cy="746051"/>
          </a:xfrm>
          <a:prstGeom prst="rect">
            <a:avLst/>
          </a:prstGeom>
          <a:noFill/>
          <a:ln w="19050">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lgn="ctr">
              <a:buNone/>
            </a:pPr>
            <a:r>
              <a:rPr lang="ja-JP" altLang="en-US" sz="2800" dirty="0" smtClean="0">
                <a:solidFill>
                  <a:schemeClr val="tx1"/>
                </a:solidFill>
                <a:latin typeface="ＭＳ Ｐゴシック" pitchFamily="50" charset="-128"/>
                <a:ea typeface="ＭＳ Ｐゴシック" pitchFamily="50" charset="-128"/>
              </a:rPr>
              <a:t>赤錆によって管内部の閉塞が進行している</a:t>
            </a:r>
            <a:endParaRPr lang="en-US" altLang="ja-JP" sz="2800" dirty="0" smtClean="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50716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1887" y="3561951"/>
            <a:ext cx="8607052" cy="2871687"/>
          </a:xfrm>
          <a:prstGeom prst="rect">
            <a:avLst/>
          </a:prstGeom>
        </p:spPr>
      </p:pic>
      <p:sp>
        <p:nvSpPr>
          <p:cNvPr id="4" name="タイトル 1"/>
          <p:cNvSpPr txBox="1">
            <a:spLocks/>
          </p:cNvSpPr>
          <p:nvPr/>
        </p:nvSpPr>
        <p:spPr>
          <a:xfrm>
            <a:off x="3203848" y="116632"/>
            <a:ext cx="2411527" cy="792088"/>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4000" dirty="0" smtClean="0">
                <a:latin typeface="ＭＳ Ｐゴシック" pitchFamily="50" charset="-128"/>
                <a:ea typeface="ＭＳ Ｐゴシック" pitchFamily="50" charset="-128"/>
              </a:rPr>
              <a:t>検証手順</a:t>
            </a:r>
            <a:endParaRPr lang="ja-JP" altLang="en-US" sz="4000" dirty="0">
              <a:latin typeface="ＭＳ Ｐゴシック" pitchFamily="50" charset="-128"/>
              <a:ea typeface="ＭＳ Ｐゴシック" pitchFamily="50" charset="-128"/>
            </a:endParaRPr>
          </a:p>
        </p:txBody>
      </p:sp>
      <p:sp>
        <p:nvSpPr>
          <p:cNvPr id="46" name="サブタイトル 2"/>
          <p:cNvSpPr txBox="1">
            <a:spLocks/>
          </p:cNvSpPr>
          <p:nvPr/>
        </p:nvSpPr>
        <p:spPr>
          <a:xfrm>
            <a:off x="107504" y="1052736"/>
            <a:ext cx="9361040" cy="230425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None/>
            </a:pPr>
            <a:r>
              <a:rPr lang="ja-JP" altLang="en-US" sz="2600" dirty="0" smtClean="0">
                <a:solidFill>
                  <a:schemeClr val="tx1"/>
                </a:solidFill>
                <a:latin typeface="ＭＳ Ｐゴシック" pitchFamily="50" charset="-128"/>
                <a:ea typeface="ＭＳ Ｐゴシック" pitchFamily="50" charset="-128"/>
              </a:rPr>
              <a:t>１．</a:t>
            </a:r>
            <a:r>
              <a:rPr lang="ja-JP" altLang="en-US" sz="2600" dirty="0">
                <a:solidFill>
                  <a:schemeClr val="tx1"/>
                </a:solidFill>
                <a:latin typeface="ＭＳ Ｐゴシック" pitchFamily="50" charset="-128"/>
                <a:ea typeface="ＭＳ Ｐゴシック" pitchFamily="50" charset="-128"/>
              </a:rPr>
              <a:t>防錆</a:t>
            </a:r>
            <a:r>
              <a:rPr lang="ja-JP" altLang="en-US" sz="2600" dirty="0" smtClean="0">
                <a:solidFill>
                  <a:schemeClr val="tx1"/>
                </a:solidFill>
                <a:latin typeface="ＭＳ Ｐゴシック" pitchFamily="50" charset="-128"/>
                <a:ea typeface="ＭＳ Ｐゴシック" pitchFamily="50" charset="-128"/>
              </a:rPr>
              <a:t>装置設置予定箇所の上流側で１箇所，下流側で</a:t>
            </a:r>
            <a:endParaRPr lang="en-US" altLang="ja-JP" sz="2600" dirty="0" smtClean="0">
              <a:solidFill>
                <a:schemeClr val="tx1"/>
              </a:solidFill>
              <a:latin typeface="ＭＳ Ｐゴシック" pitchFamily="50" charset="-128"/>
              <a:ea typeface="ＭＳ Ｐゴシック" pitchFamily="50" charset="-128"/>
            </a:endParaRPr>
          </a:p>
          <a:p>
            <a:pPr marL="0" indent="0">
              <a:buNone/>
            </a:pPr>
            <a:r>
              <a:rPr lang="ja-JP" altLang="en-US" sz="2600" dirty="0" smtClean="0">
                <a:solidFill>
                  <a:schemeClr val="tx1"/>
                </a:solidFill>
                <a:latin typeface="ＭＳ Ｐゴシック" pitchFamily="50" charset="-128"/>
                <a:ea typeface="ＭＳ Ｐゴシック" pitchFamily="50" charset="-128"/>
              </a:rPr>
              <a:t>　　</a:t>
            </a:r>
            <a:r>
              <a:rPr lang="en-US" altLang="ja-JP" sz="2600" dirty="0" smtClean="0">
                <a:solidFill>
                  <a:schemeClr val="tx1"/>
                </a:solidFill>
                <a:latin typeface="ＭＳ Ｐゴシック" pitchFamily="50" charset="-128"/>
                <a:ea typeface="ＭＳ Ｐゴシック" pitchFamily="50" charset="-128"/>
              </a:rPr>
              <a:t>2</a:t>
            </a:r>
            <a:r>
              <a:rPr lang="ja-JP" altLang="en-US" sz="2600" dirty="0" smtClean="0">
                <a:solidFill>
                  <a:schemeClr val="tx1"/>
                </a:solidFill>
                <a:latin typeface="ＭＳ Ｐゴシック" pitchFamily="50" charset="-128"/>
                <a:ea typeface="ＭＳ Ｐゴシック" pitchFamily="50" charset="-128"/>
              </a:rPr>
              <a:t>箇所から採水　（期間：約</a:t>
            </a:r>
            <a:r>
              <a:rPr lang="en-US" altLang="ja-JP" sz="2600" dirty="0" smtClean="0">
                <a:solidFill>
                  <a:schemeClr val="tx1"/>
                </a:solidFill>
                <a:latin typeface="ＭＳ Ｐゴシック" pitchFamily="50" charset="-128"/>
                <a:ea typeface="ＭＳ Ｐゴシック" pitchFamily="50" charset="-128"/>
              </a:rPr>
              <a:t>1</a:t>
            </a:r>
            <a:r>
              <a:rPr lang="ja-JP" altLang="en-US" sz="2600" dirty="0" smtClean="0">
                <a:solidFill>
                  <a:schemeClr val="tx1"/>
                </a:solidFill>
                <a:latin typeface="ＭＳ Ｐゴシック" pitchFamily="50" charset="-128"/>
                <a:ea typeface="ＭＳ Ｐゴシック" pitchFamily="50" charset="-128"/>
              </a:rPr>
              <a:t>ヵ月　採水時間：朝</a:t>
            </a:r>
            <a:r>
              <a:rPr lang="en-US" altLang="ja-JP" sz="2600" dirty="0" smtClean="0">
                <a:solidFill>
                  <a:schemeClr val="tx1"/>
                </a:solidFill>
                <a:latin typeface="ＭＳ Ｐゴシック" pitchFamily="50" charset="-128"/>
                <a:ea typeface="ＭＳ Ｐゴシック" pitchFamily="50" charset="-128"/>
              </a:rPr>
              <a:t>4</a:t>
            </a:r>
            <a:r>
              <a:rPr lang="ja-JP" altLang="en-US" sz="2600" dirty="0" smtClean="0">
                <a:solidFill>
                  <a:schemeClr val="tx1"/>
                </a:solidFill>
                <a:latin typeface="ＭＳ Ｐゴシック" pitchFamily="50" charset="-128"/>
                <a:ea typeface="ＭＳ Ｐゴシック" pitchFamily="50" charset="-128"/>
              </a:rPr>
              <a:t>時）</a:t>
            </a:r>
            <a:endParaRPr lang="en-US" altLang="ja-JP" sz="2600" dirty="0" smtClean="0">
              <a:solidFill>
                <a:schemeClr val="tx1"/>
              </a:solidFill>
              <a:latin typeface="ＭＳ Ｐゴシック" pitchFamily="50" charset="-128"/>
              <a:ea typeface="ＭＳ Ｐゴシック" pitchFamily="50" charset="-128"/>
            </a:endParaRPr>
          </a:p>
          <a:p>
            <a:pPr marL="0" indent="0">
              <a:buNone/>
            </a:pPr>
            <a:r>
              <a:rPr lang="ja-JP" altLang="en-US" sz="2600" dirty="0" smtClean="0">
                <a:solidFill>
                  <a:schemeClr val="tx1"/>
                </a:solidFill>
                <a:latin typeface="ＭＳ Ｐゴシック" pitchFamily="50" charset="-128"/>
                <a:ea typeface="ＭＳ Ｐゴシック" pitchFamily="50" charset="-128"/>
              </a:rPr>
              <a:t>２．</a:t>
            </a:r>
            <a:r>
              <a:rPr lang="ja-JP" altLang="en-US" sz="2600" dirty="0">
                <a:solidFill>
                  <a:schemeClr val="tx1"/>
                </a:solidFill>
                <a:latin typeface="ＭＳ Ｐゴシック" pitchFamily="50" charset="-128"/>
                <a:ea typeface="ＭＳ Ｐゴシック" pitchFamily="50" charset="-128"/>
              </a:rPr>
              <a:t>残留</a:t>
            </a:r>
            <a:r>
              <a:rPr lang="ja-JP" altLang="en-US" sz="2600" dirty="0" smtClean="0">
                <a:solidFill>
                  <a:schemeClr val="tx1"/>
                </a:solidFill>
                <a:latin typeface="ＭＳ Ｐゴシック" pitchFamily="50" charset="-128"/>
                <a:ea typeface="ＭＳ Ｐゴシック" pitchFamily="50" charset="-128"/>
              </a:rPr>
              <a:t>塩素濃度及び鉄分値を測定</a:t>
            </a:r>
            <a:endParaRPr lang="en-US" altLang="ja-JP" sz="2600" dirty="0" smtClean="0">
              <a:solidFill>
                <a:schemeClr val="tx1"/>
              </a:solidFill>
              <a:latin typeface="ＭＳ Ｐゴシック" pitchFamily="50" charset="-128"/>
              <a:ea typeface="ＭＳ Ｐゴシック" pitchFamily="50" charset="-128"/>
            </a:endParaRPr>
          </a:p>
          <a:p>
            <a:pPr marL="0" indent="0">
              <a:buNone/>
            </a:pPr>
            <a:r>
              <a:rPr lang="ja-JP" altLang="en-US" sz="2600" dirty="0" smtClean="0">
                <a:solidFill>
                  <a:schemeClr val="tx1"/>
                </a:solidFill>
                <a:latin typeface="ＭＳ Ｐゴシック" pitchFamily="50" charset="-128"/>
                <a:ea typeface="ＭＳ Ｐゴシック" pitchFamily="50" charset="-128"/>
              </a:rPr>
              <a:t>３．</a:t>
            </a:r>
            <a:r>
              <a:rPr lang="ja-JP" altLang="en-US" sz="2600" dirty="0">
                <a:solidFill>
                  <a:schemeClr val="tx1"/>
                </a:solidFill>
                <a:latin typeface="ＭＳ Ｐゴシック" pitchFamily="50" charset="-128"/>
                <a:ea typeface="ＭＳ Ｐゴシック" pitchFamily="50" charset="-128"/>
              </a:rPr>
              <a:t>防錆</a:t>
            </a:r>
            <a:r>
              <a:rPr lang="ja-JP" altLang="en-US" sz="2600" dirty="0" smtClean="0">
                <a:solidFill>
                  <a:schemeClr val="tx1"/>
                </a:solidFill>
                <a:latin typeface="ＭＳ Ｐゴシック" pitchFamily="50" charset="-128"/>
                <a:ea typeface="ＭＳ Ｐゴシック" pitchFamily="50" charset="-128"/>
              </a:rPr>
              <a:t>装置を設置し，同箇所にて再度採水・測定　</a:t>
            </a:r>
            <a:endParaRPr lang="en-US" altLang="ja-JP" sz="2600" dirty="0" smtClean="0">
              <a:solidFill>
                <a:schemeClr val="tx1"/>
              </a:solidFill>
              <a:latin typeface="ＭＳ Ｐゴシック" pitchFamily="50" charset="-128"/>
              <a:ea typeface="ＭＳ Ｐゴシック" pitchFamily="50" charset="-128"/>
            </a:endParaRPr>
          </a:p>
        </p:txBody>
      </p:sp>
      <p:sp>
        <p:nvSpPr>
          <p:cNvPr id="2" name="フリーフォーム 1"/>
          <p:cNvSpPr/>
          <p:nvPr/>
        </p:nvSpPr>
        <p:spPr>
          <a:xfrm>
            <a:off x="723900" y="3749040"/>
            <a:ext cx="655320" cy="1577340"/>
          </a:xfrm>
          <a:custGeom>
            <a:avLst/>
            <a:gdLst>
              <a:gd name="connsiteX0" fmla="*/ 0 w 655320"/>
              <a:gd name="connsiteY0" fmla="*/ 0 h 1577340"/>
              <a:gd name="connsiteX1" fmla="*/ 0 w 655320"/>
              <a:gd name="connsiteY1" fmla="*/ 1577340 h 1577340"/>
              <a:gd name="connsiteX2" fmla="*/ 655320 w 655320"/>
              <a:gd name="connsiteY2" fmla="*/ 1569720 h 1577340"/>
            </a:gdLst>
            <a:ahLst/>
            <a:cxnLst>
              <a:cxn ang="0">
                <a:pos x="connsiteX0" y="connsiteY0"/>
              </a:cxn>
              <a:cxn ang="0">
                <a:pos x="connsiteX1" y="connsiteY1"/>
              </a:cxn>
              <a:cxn ang="0">
                <a:pos x="connsiteX2" y="connsiteY2"/>
              </a:cxn>
            </a:cxnLst>
            <a:rect l="l" t="t" r="r" b="b"/>
            <a:pathLst>
              <a:path w="655320" h="1577340">
                <a:moveTo>
                  <a:pt x="0" y="0"/>
                </a:moveTo>
                <a:lnTo>
                  <a:pt x="0" y="1577340"/>
                </a:lnTo>
                <a:lnTo>
                  <a:pt x="655320" y="1569720"/>
                </a:lnTo>
              </a:path>
            </a:pathLst>
          </a:custGeom>
          <a:noFill/>
          <a:ln w="508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1371600" y="5311140"/>
            <a:ext cx="2148840" cy="7620"/>
          </a:xfrm>
          <a:custGeom>
            <a:avLst/>
            <a:gdLst>
              <a:gd name="connsiteX0" fmla="*/ 0 w 2148840"/>
              <a:gd name="connsiteY0" fmla="*/ 7620 h 7620"/>
              <a:gd name="connsiteX1" fmla="*/ 2148840 w 2148840"/>
              <a:gd name="connsiteY1" fmla="*/ 0 h 7620"/>
            </a:gdLst>
            <a:ahLst/>
            <a:cxnLst>
              <a:cxn ang="0">
                <a:pos x="connsiteX0" y="connsiteY0"/>
              </a:cxn>
              <a:cxn ang="0">
                <a:pos x="connsiteX1" y="connsiteY1"/>
              </a:cxn>
            </a:cxnLst>
            <a:rect l="l" t="t" r="r" b="b"/>
            <a:pathLst>
              <a:path w="2148840" h="7620">
                <a:moveTo>
                  <a:pt x="0" y="7620"/>
                </a:moveTo>
                <a:lnTo>
                  <a:pt x="2148840" y="0"/>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3520440" y="5311140"/>
            <a:ext cx="3528060" cy="7620"/>
          </a:xfrm>
          <a:custGeom>
            <a:avLst/>
            <a:gdLst>
              <a:gd name="connsiteX0" fmla="*/ 0 w 3528060"/>
              <a:gd name="connsiteY0" fmla="*/ 0 h 7620"/>
              <a:gd name="connsiteX1" fmla="*/ 3528060 w 3528060"/>
              <a:gd name="connsiteY1" fmla="*/ 7620 h 7620"/>
            </a:gdLst>
            <a:ahLst/>
            <a:cxnLst>
              <a:cxn ang="0">
                <a:pos x="connsiteX0" y="connsiteY0"/>
              </a:cxn>
              <a:cxn ang="0">
                <a:pos x="connsiteX1" y="connsiteY1"/>
              </a:cxn>
            </a:cxnLst>
            <a:rect l="l" t="t" r="r" b="b"/>
            <a:pathLst>
              <a:path w="3528060" h="7620">
                <a:moveTo>
                  <a:pt x="0" y="0"/>
                </a:moveTo>
                <a:lnTo>
                  <a:pt x="3528060" y="7620"/>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96812" y="5210748"/>
            <a:ext cx="288032" cy="216024"/>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43610" y="3554158"/>
            <a:ext cx="1231587" cy="1501885"/>
            <a:chOff x="1243610" y="3554158"/>
            <a:chExt cx="1231587" cy="1501885"/>
          </a:xfrm>
        </p:grpSpPr>
        <p:sp>
          <p:nvSpPr>
            <p:cNvPr id="11" name="円/楕円 10"/>
            <p:cNvSpPr/>
            <p:nvPr/>
          </p:nvSpPr>
          <p:spPr>
            <a:xfrm>
              <a:off x="1273922" y="4840019"/>
              <a:ext cx="208573" cy="216024"/>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円/楕円 11"/>
            <p:cNvSpPr/>
            <p:nvPr/>
          </p:nvSpPr>
          <p:spPr>
            <a:xfrm>
              <a:off x="1243610" y="3554158"/>
              <a:ext cx="1231587" cy="1224136"/>
            </a:xfrm>
            <a:prstGeom prst="ellipse">
              <a:avLst/>
            </a:prstGeom>
            <a:noFill/>
            <a:ln w="38100">
              <a:solidFill>
                <a:srgbClr val="0D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10" name="グループ化 9"/>
          <p:cNvGrpSpPr/>
          <p:nvPr/>
        </p:nvGrpSpPr>
        <p:grpSpPr>
          <a:xfrm>
            <a:off x="2610808" y="3529583"/>
            <a:ext cx="1231587" cy="1535793"/>
            <a:chOff x="2610808" y="3529583"/>
            <a:chExt cx="1231587" cy="1535793"/>
          </a:xfrm>
        </p:grpSpPr>
        <p:sp>
          <p:nvSpPr>
            <p:cNvPr id="13" name="円/楕円 12"/>
            <p:cNvSpPr/>
            <p:nvPr/>
          </p:nvSpPr>
          <p:spPr>
            <a:xfrm>
              <a:off x="3419451" y="4849352"/>
              <a:ext cx="208573"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円/楕円 13"/>
            <p:cNvSpPr/>
            <p:nvPr/>
          </p:nvSpPr>
          <p:spPr>
            <a:xfrm>
              <a:off x="2610808" y="3529583"/>
              <a:ext cx="1231587"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18" name="グループ化 17"/>
          <p:cNvGrpSpPr/>
          <p:nvPr/>
        </p:nvGrpSpPr>
        <p:grpSpPr>
          <a:xfrm>
            <a:off x="7079917" y="3615883"/>
            <a:ext cx="1231587" cy="1809619"/>
            <a:chOff x="7079917" y="3615883"/>
            <a:chExt cx="1231587" cy="1809619"/>
          </a:xfrm>
        </p:grpSpPr>
        <p:sp>
          <p:nvSpPr>
            <p:cNvPr id="15" name="円/楕円 14"/>
            <p:cNvSpPr/>
            <p:nvPr/>
          </p:nvSpPr>
          <p:spPr>
            <a:xfrm>
              <a:off x="7092156" y="5209478"/>
              <a:ext cx="208573" cy="2160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6" name="円/楕円 15"/>
            <p:cNvSpPr/>
            <p:nvPr/>
          </p:nvSpPr>
          <p:spPr>
            <a:xfrm>
              <a:off x="7079917" y="3615883"/>
              <a:ext cx="1231587" cy="1224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17" name="グループ化 16"/>
          <p:cNvGrpSpPr/>
          <p:nvPr/>
        </p:nvGrpSpPr>
        <p:grpSpPr>
          <a:xfrm>
            <a:off x="620365" y="5972621"/>
            <a:ext cx="2295451" cy="461665"/>
            <a:chOff x="620365" y="5972621"/>
            <a:chExt cx="2295451" cy="461665"/>
          </a:xfrm>
        </p:grpSpPr>
        <p:sp>
          <p:nvSpPr>
            <p:cNvPr id="19" name="テキスト ボックス 18"/>
            <p:cNvSpPr txBox="1"/>
            <p:nvPr/>
          </p:nvSpPr>
          <p:spPr>
            <a:xfrm>
              <a:off x="620365" y="5972621"/>
              <a:ext cx="2295451" cy="461665"/>
            </a:xfrm>
            <a:prstGeom prst="rect">
              <a:avLst/>
            </a:prstGeom>
            <a:solidFill>
              <a:schemeClr val="bg1"/>
            </a:solidFill>
            <a:ln w="76200" cmpd="dbl">
              <a:noFill/>
            </a:ln>
          </p:spPr>
          <p:txBody>
            <a:bodyPr wrap="square" rtlCol="0" anchor="ctr">
              <a:spAutoFit/>
            </a:bodyPr>
            <a:lstStyle/>
            <a:p>
              <a:pPr algn="ctr"/>
              <a:endParaRPr kumimoji="1" lang="ja-JP" altLang="en-US" sz="2400" b="1" dirty="0">
                <a:latin typeface="HGSｺﾞｼｯｸM" pitchFamily="50" charset="-128"/>
                <a:ea typeface="HGSｺﾞｼｯｸM" pitchFamily="50" charset="-128"/>
              </a:endParaRPr>
            </a:p>
          </p:txBody>
        </p:sp>
        <p:sp>
          <p:nvSpPr>
            <p:cNvPr id="8" name="テキスト ボックス 7"/>
            <p:cNvSpPr txBox="1"/>
            <p:nvPr/>
          </p:nvSpPr>
          <p:spPr>
            <a:xfrm>
              <a:off x="971600" y="6027638"/>
              <a:ext cx="1534171" cy="353943"/>
            </a:xfrm>
            <a:prstGeom prst="rect">
              <a:avLst/>
            </a:prstGeom>
            <a:solidFill>
              <a:srgbClr val="FFFF00"/>
            </a:solidFill>
            <a:ln w="76200" cmpd="dbl">
              <a:solidFill>
                <a:schemeClr val="tx1"/>
              </a:solidFill>
            </a:ln>
          </p:spPr>
          <p:txBody>
            <a:bodyPr wrap="square" rtlCol="0" anchor="ctr">
              <a:spAutoFit/>
            </a:bodyPr>
            <a:lstStyle/>
            <a:p>
              <a:pPr algn="ctr"/>
              <a:r>
                <a:rPr lang="ja-JP" altLang="en-US" sz="1700" b="1" dirty="0">
                  <a:latin typeface="HGSｺﾞｼｯｸM" pitchFamily="50" charset="-128"/>
                  <a:ea typeface="HGSｺﾞｼｯｸM" pitchFamily="50" charset="-128"/>
                </a:rPr>
                <a:t>防錆</a:t>
              </a:r>
              <a:r>
                <a:rPr kumimoji="1" lang="ja-JP" altLang="en-US" sz="1700" b="1" dirty="0" smtClean="0">
                  <a:latin typeface="HGSｺﾞｼｯｸM" pitchFamily="50" charset="-128"/>
                  <a:ea typeface="HGSｺﾞｼｯｸM" pitchFamily="50" charset="-128"/>
                </a:rPr>
                <a:t>装置</a:t>
              </a:r>
              <a:endParaRPr kumimoji="1" lang="ja-JP" altLang="en-US" sz="1700" b="1" dirty="0">
                <a:latin typeface="HGSｺﾞｼｯｸM" pitchFamily="50" charset="-128"/>
                <a:ea typeface="HGSｺﾞｼｯｸM" pitchFamily="50" charset="-128"/>
              </a:endParaRPr>
            </a:p>
          </p:txBody>
        </p:sp>
      </p:grpSp>
    </p:spTree>
    <p:extLst>
      <p:ext uri="{BB962C8B-B14F-4D97-AF65-F5344CB8AC3E}">
        <p14:creationId xmlns:p14="http://schemas.microsoft.com/office/powerpoint/2010/main" val="381210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1000"/>
                                        <p:tgtEl>
                                          <p:spTgt spid="2"/>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noFill/>
        <a:ln w="38100">
          <a:solidFill>
            <a:srgbClr val="00B050"/>
          </a:solidFill>
          <a:prstDash val="solid"/>
        </a:ln>
        <a:effectLst/>
      </a:spPr>
      <a:bodyPr rtlCol="0" anchor="ctr"/>
      <a:lstStyle>
        <a:defPPr algn="ctr">
          <a:defRPr kumimoji="1">
            <a:latin typeface="ＭＳ Ｐゴシック" pitchFamily="50" charset="-128"/>
            <a:ea typeface="ＭＳ Ｐゴシック"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8407</TotalTime>
  <Words>2261</Words>
  <Application>Microsoft Office PowerPoint</Application>
  <PresentationFormat>画面に合わせる (4:3)</PresentationFormat>
  <Paragraphs>250</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Century Schoolbook</vt:lpstr>
      <vt:lpstr>HGSｺﾞｼｯｸM</vt:lpstr>
      <vt:lpstr>ＭＳ Ｐゴシック</vt:lpstr>
      <vt:lpstr>ＭＳ Ｐ明朝</vt:lpstr>
      <vt:lpstr>ＭＳ ゴシック</vt:lpstr>
      <vt:lpstr>Arial</vt:lpstr>
      <vt:lpstr>Calibri</vt:lpstr>
      <vt:lpstr>Wingdings</vt:lpstr>
      <vt:lpstr>Wingdings 2</vt:lpstr>
      <vt:lpstr>スパイス</vt:lpstr>
      <vt:lpstr>特定の電磁波を応用した防錆装置による 配水管における残留塩素減少防止効果の検証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NMR工法による赤錆防止及び 残留塩素濃度低減防止効果の検証</dc:title>
  <dc:creator>ｻｲﾄｳ ｹﾝﾀ</dc:creator>
  <cp:lastModifiedBy>ｶﾉﾏﾀ ﾄｼﾋｺ</cp:lastModifiedBy>
  <cp:revision>407</cp:revision>
  <cp:lastPrinted>2013-10-16T08:51:26Z</cp:lastPrinted>
  <dcterms:created xsi:type="dcterms:W3CDTF">2013-01-15T02:13:27Z</dcterms:created>
  <dcterms:modified xsi:type="dcterms:W3CDTF">2019-07-11T06:00:18Z</dcterms:modified>
</cp:coreProperties>
</file>